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5" r:id="rId3"/>
    <p:sldId id="300" r:id="rId4"/>
    <p:sldId id="285" r:id="rId5"/>
    <p:sldId id="302" r:id="rId6"/>
    <p:sldId id="283" r:id="rId7"/>
    <p:sldId id="291" r:id="rId8"/>
    <p:sldId id="289" r:id="rId9"/>
    <p:sldId id="290" r:id="rId10"/>
    <p:sldId id="292" r:id="rId11"/>
    <p:sldId id="293" r:id="rId12"/>
    <p:sldId id="294" r:id="rId13"/>
    <p:sldId id="296"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3D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C99954-FDA9-48DD-B064-548D4D4BA210}" type="datetimeFigureOut">
              <a:rPr lang="fr-FR" smtClean="0"/>
              <a:t>21/02/2023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AAB0D6-E61A-4810-A0AB-0EF8A57CB599}" type="slidenum">
              <a:rPr lang="fr-FR" smtClean="0"/>
              <a:t>‹N°›</a:t>
            </a:fld>
            <a:endParaRPr lang="fr-FR"/>
          </a:p>
        </p:txBody>
      </p:sp>
    </p:spTree>
    <p:extLst>
      <p:ext uri="{BB962C8B-B14F-4D97-AF65-F5344CB8AC3E}">
        <p14:creationId xmlns:p14="http://schemas.microsoft.com/office/powerpoint/2010/main" val="1339871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2686F4-9984-447D-A24C-794BD548B74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DC2E5B4-5CC7-4F44-9C68-C0691B3707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580D12B-2DF0-4805-8B44-E217E3AD2F98}"/>
              </a:ext>
            </a:extLst>
          </p:cNvPr>
          <p:cNvSpPr>
            <a:spLocks noGrp="1"/>
          </p:cNvSpPr>
          <p:nvPr>
            <p:ph type="dt" sz="half" idx="10"/>
          </p:nvPr>
        </p:nvSpPr>
        <p:spPr/>
        <p:txBody>
          <a:bodyPr/>
          <a:lstStyle/>
          <a:p>
            <a:fld id="{3BA7CA30-47C2-4EC5-9E58-061D27D9F141}" type="datetime1">
              <a:rPr lang="fr-FR" smtClean="0"/>
              <a:t>21/02/2023</a:t>
            </a:fld>
            <a:endParaRPr lang="fr-FR"/>
          </a:p>
        </p:txBody>
      </p:sp>
      <p:sp>
        <p:nvSpPr>
          <p:cNvPr id="5" name="Espace réservé du pied de page 4">
            <a:extLst>
              <a:ext uri="{FF2B5EF4-FFF2-40B4-BE49-F238E27FC236}">
                <a16:creationId xmlns:a16="http://schemas.microsoft.com/office/drawing/2014/main" id="{671B08B0-26CB-488F-990C-32EE8573B3B0}"/>
              </a:ext>
            </a:extLst>
          </p:cNvPr>
          <p:cNvSpPr>
            <a:spLocks noGrp="1"/>
          </p:cNvSpPr>
          <p:nvPr>
            <p:ph type="ftr" sz="quarter" idx="11"/>
          </p:nvPr>
        </p:nvSpPr>
        <p:spPr/>
        <p:txBody>
          <a:bodyPr/>
          <a:lstStyle/>
          <a:p>
            <a:r>
              <a:rPr lang="en-US"/>
              <a:t>Presented at the 14th Global Meeting of the NTA Network - February 15th, 2023</a:t>
            </a:r>
            <a:endParaRPr lang="fr-FR"/>
          </a:p>
        </p:txBody>
      </p:sp>
      <p:sp>
        <p:nvSpPr>
          <p:cNvPr id="6" name="Espace réservé du numéro de diapositive 5">
            <a:extLst>
              <a:ext uri="{FF2B5EF4-FFF2-40B4-BE49-F238E27FC236}">
                <a16:creationId xmlns:a16="http://schemas.microsoft.com/office/drawing/2014/main" id="{F18E4F36-20F3-4A0E-BCDA-3B7C8EA0A079}"/>
              </a:ext>
            </a:extLst>
          </p:cNvPr>
          <p:cNvSpPr>
            <a:spLocks noGrp="1"/>
          </p:cNvSpPr>
          <p:nvPr>
            <p:ph type="sldNum" sz="quarter" idx="12"/>
          </p:nvPr>
        </p:nvSpPr>
        <p:spPr/>
        <p:txBody>
          <a:bodyPr/>
          <a:lstStyle/>
          <a:p>
            <a:fld id="{0C5E5E70-ED1D-4958-BC22-FF61F684488B}" type="slidenum">
              <a:rPr lang="fr-FR" smtClean="0"/>
              <a:t>‹N°›</a:t>
            </a:fld>
            <a:endParaRPr lang="fr-FR"/>
          </a:p>
        </p:txBody>
      </p:sp>
    </p:spTree>
    <p:extLst>
      <p:ext uri="{BB962C8B-B14F-4D97-AF65-F5344CB8AC3E}">
        <p14:creationId xmlns:p14="http://schemas.microsoft.com/office/powerpoint/2010/main" val="2464051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028DA4-2B39-4FDC-81AB-4E8FB360FE8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CA04760-D13C-4E44-AB5C-EDDDB1A7F2FB}"/>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B21104F-3485-4D3D-8977-8DD331EBE0CE}"/>
              </a:ext>
            </a:extLst>
          </p:cNvPr>
          <p:cNvSpPr>
            <a:spLocks noGrp="1"/>
          </p:cNvSpPr>
          <p:nvPr>
            <p:ph type="dt" sz="half" idx="10"/>
          </p:nvPr>
        </p:nvSpPr>
        <p:spPr/>
        <p:txBody>
          <a:bodyPr/>
          <a:lstStyle/>
          <a:p>
            <a:fld id="{D4DD8828-8965-4053-BF7A-59B2B414FF77}" type="datetime1">
              <a:rPr lang="fr-FR" smtClean="0"/>
              <a:t>21/02/2023</a:t>
            </a:fld>
            <a:endParaRPr lang="fr-FR"/>
          </a:p>
        </p:txBody>
      </p:sp>
      <p:sp>
        <p:nvSpPr>
          <p:cNvPr id="5" name="Espace réservé du pied de page 4">
            <a:extLst>
              <a:ext uri="{FF2B5EF4-FFF2-40B4-BE49-F238E27FC236}">
                <a16:creationId xmlns:a16="http://schemas.microsoft.com/office/drawing/2014/main" id="{BE56DE64-B6AC-4073-B2F4-223D3A36D31D}"/>
              </a:ext>
            </a:extLst>
          </p:cNvPr>
          <p:cNvSpPr>
            <a:spLocks noGrp="1"/>
          </p:cNvSpPr>
          <p:nvPr>
            <p:ph type="ftr" sz="quarter" idx="11"/>
          </p:nvPr>
        </p:nvSpPr>
        <p:spPr/>
        <p:txBody>
          <a:bodyPr/>
          <a:lstStyle/>
          <a:p>
            <a:r>
              <a:rPr lang="en-US"/>
              <a:t>Presented at the 14th Global Meeting of the NTA Network - February 15th, 2023</a:t>
            </a:r>
            <a:endParaRPr lang="fr-FR"/>
          </a:p>
        </p:txBody>
      </p:sp>
      <p:sp>
        <p:nvSpPr>
          <p:cNvPr id="6" name="Espace réservé du numéro de diapositive 5">
            <a:extLst>
              <a:ext uri="{FF2B5EF4-FFF2-40B4-BE49-F238E27FC236}">
                <a16:creationId xmlns:a16="http://schemas.microsoft.com/office/drawing/2014/main" id="{8BE45BA7-2520-4767-B848-A2D9C835054A}"/>
              </a:ext>
            </a:extLst>
          </p:cNvPr>
          <p:cNvSpPr>
            <a:spLocks noGrp="1"/>
          </p:cNvSpPr>
          <p:nvPr>
            <p:ph type="sldNum" sz="quarter" idx="12"/>
          </p:nvPr>
        </p:nvSpPr>
        <p:spPr/>
        <p:txBody>
          <a:bodyPr/>
          <a:lstStyle/>
          <a:p>
            <a:fld id="{0C5E5E70-ED1D-4958-BC22-FF61F684488B}" type="slidenum">
              <a:rPr lang="fr-FR" smtClean="0"/>
              <a:t>‹N°›</a:t>
            </a:fld>
            <a:endParaRPr lang="fr-FR"/>
          </a:p>
        </p:txBody>
      </p:sp>
    </p:spTree>
    <p:extLst>
      <p:ext uri="{BB962C8B-B14F-4D97-AF65-F5344CB8AC3E}">
        <p14:creationId xmlns:p14="http://schemas.microsoft.com/office/powerpoint/2010/main" val="4271627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E32EC0D-6349-44CC-9449-C216969792C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6DB6D29-982C-4208-A9CA-9276706BC303}"/>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5B7C55A-6787-4766-9F36-F168F0A2C1B5}"/>
              </a:ext>
            </a:extLst>
          </p:cNvPr>
          <p:cNvSpPr>
            <a:spLocks noGrp="1"/>
          </p:cNvSpPr>
          <p:nvPr>
            <p:ph type="dt" sz="half" idx="10"/>
          </p:nvPr>
        </p:nvSpPr>
        <p:spPr/>
        <p:txBody>
          <a:bodyPr/>
          <a:lstStyle/>
          <a:p>
            <a:fld id="{909680C7-9F7F-4E38-8586-6D2D72EF8E76}" type="datetime1">
              <a:rPr lang="fr-FR" smtClean="0"/>
              <a:t>21/02/2023</a:t>
            </a:fld>
            <a:endParaRPr lang="fr-FR"/>
          </a:p>
        </p:txBody>
      </p:sp>
      <p:sp>
        <p:nvSpPr>
          <p:cNvPr id="5" name="Espace réservé du pied de page 4">
            <a:extLst>
              <a:ext uri="{FF2B5EF4-FFF2-40B4-BE49-F238E27FC236}">
                <a16:creationId xmlns:a16="http://schemas.microsoft.com/office/drawing/2014/main" id="{C2AD9DF5-030E-4BEA-AE6C-A3B607C9F5A1}"/>
              </a:ext>
            </a:extLst>
          </p:cNvPr>
          <p:cNvSpPr>
            <a:spLocks noGrp="1"/>
          </p:cNvSpPr>
          <p:nvPr>
            <p:ph type="ftr" sz="quarter" idx="11"/>
          </p:nvPr>
        </p:nvSpPr>
        <p:spPr/>
        <p:txBody>
          <a:bodyPr/>
          <a:lstStyle/>
          <a:p>
            <a:r>
              <a:rPr lang="en-US"/>
              <a:t>Presented at the 14th Global Meeting of the NTA Network - February 15th, 2023</a:t>
            </a:r>
            <a:endParaRPr lang="fr-FR"/>
          </a:p>
        </p:txBody>
      </p:sp>
      <p:sp>
        <p:nvSpPr>
          <p:cNvPr id="6" name="Espace réservé du numéro de diapositive 5">
            <a:extLst>
              <a:ext uri="{FF2B5EF4-FFF2-40B4-BE49-F238E27FC236}">
                <a16:creationId xmlns:a16="http://schemas.microsoft.com/office/drawing/2014/main" id="{3D07FDF3-C4AC-4C92-A617-5EB41BD7F8A4}"/>
              </a:ext>
            </a:extLst>
          </p:cNvPr>
          <p:cNvSpPr>
            <a:spLocks noGrp="1"/>
          </p:cNvSpPr>
          <p:nvPr>
            <p:ph type="sldNum" sz="quarter" idx="12"/>
          </p:nvPr>
        </p:nvSpPr>
        <p:spPr/>
        <p:txBody>
          <a:bodyPr/>
          <a:lstStyle/>
          <a:p>
            <a:fld id="{0C5E5E70-ED1D-4958-BC22-FF61F684488B}" type="slidenum">
              <a:rPr lang="fr-FR" smtClean="0"/>
              <a:t>‹N°›</a:t>
            </a:fld>
            <a:endParaRPr lang="fr-FR"/>
          </a:p>
        </p:txBody>
      </p:sp>
    </p:spTree>
    <p:extLst>
      <p:ext uri="{BB962C8B-B14F-4D97-AF65-F5344CB8AC3E}">
        <p14:creationId xmlns:p14="http://schemas.microsoft.com/office/powerpoint/2010/main" val="2969473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06BADC-8B78-40EE-8185-B42F10222B2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0AEE1B2-DEEB-4431-BB43-FEAC70FE85BD}"/>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82AFFE6-7CF7-49E9-B747-88AB13EF6FD1}"/>
              </a:ext>
            </a:extLst>
          </p:cNvPr>
          <p:cNvSpPr>
            <a:spLocks noGrp="1"/>
          </p:cNvSpPr>
          <p:nvPr>
            <p:ph type="dt" sz="half" idx="10"/>
          </p:nvPr>
        </p:nvSpPr>
        <p:spPr/>
        <p:txBody>
          <a:bodyPr/>
          <a:lstStyle/>
          <a:p>
            <a:fld id="{A3D278BD-C175-450A-A7FD-606AD28D8EC7}" type="datetime1">
              <a:rPr lang="fr-FR" smtClean="0"/>
              <a:t>21/02/2023</a:t>
            </a:fld>
            <a:endParaRPr lang="fr-FR"/>
          </a:p>
        </p:txBody>
      </p:sp>
      <p:sp>
        <p:nvSpPr>
          <p:cNvPr id="5" name="Espace réservé du pied de page 4">
            <a:extLst>
              <a:ext uri="{FF2B5EF4-FFF2-40B4-BE49-F238E27FC236}">
                <a16:creationId xmlns:a16="http://schemas.microsoft.com/office/drawing/2014/main" id="{48C84228-13D1-4D4D-A346-A39D27171373}"/>
              </a:ext>
            </a:extLst>
          </p:cNvPr>
          <p:cNvSpPr>
            <a:spLocks noGrp="1"/>
          </p:cNvSpPr>
          <p:nvPr>
            <p:ph type="ftr" sz="quarter" idx="11"/>
          </p:nvPr>
        </p:nvSpPr>
        <p:spPr/>
        <p:txBody>
          <a:bodyPr/>
          <a:lstStyle/>
          <a:p>
            <a:r>
              <a:rPr lang="en-US"/>
              <a:t>Presented at the 14th Global Meeting of the NTA Network - February 15th, 2023</a:t>
            </a:r>
            <a:endParaRPr lang="fr-FR"/>
          </a:p>
        </p:txBody>
      </p:sp>
      <p:sp>
        <p:nvSpPr>
          <p:cNvPr id="6" name="Espace réservé du numéro de diapositive 5">
            <a:extLst>
              <a:ext uri="{FF2B5EF4-FFF2-40B4-BE49-F238E27FC236}">
                <a16:creationId xmlns:a16="http://schemas.microsoft.com/office/drawing/2014/main" id="{5659DEF8-E10C-4B83-B67A-068671E7959A}"/>
              </a:ext>
            </a:extLst>
          </p:cNvPr>
          <p:cNvSpPr>
            <a:spLocks noGrp="1"/>
          </p:cNvSpPr>
          <p:nvPr>
            <p:ph type="sldNum" sz="quarter" idx="12"/>
          </p:nvPr>
        </p:nvSpPr>
        <p:spPr/>
        <p:txBody>
          <a:bodyPr/>
          <a:lstStyle/>
          <a:p>
            <a:fld id="{0C5E5E70-ED1D-4958-BC22-FF61F684488B}" type="slidenum">
              <a:rPr lang="fr-FR" smtClean="0"/>
              <a:t>‹N°›</a:t>
            </a:fld>
            <a:endParaRPr lang="fr-FR"/>
          </a:p>
        </p:txBody>
      </p:sp>
    </p:spTree>
    <p:extLst>
      <p:ext uri="{BB962C8B-B14F-4D97-AF65-F5344CB8AC3E}">
        <p14:creationId xmlns:p14="http://schemas.microsoft.com/office/powerpoint/2010/main" val="400878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2264ED-2B02-4F65-BF12-7B1D0A29DD0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977436E-FD8A-4395-AC08-2A1AB74708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69A396D7-2A75-42CF-B032-2E9C71CD9058}"/>
              </a:ext>
            </a:extLst>
          </p:cNvPr>
          <p:cNvSpPr>
            <a:spLocks noGrp="1"/>
          </p:cNvSpPr>
          <p:nvPr>
            <p:ph type="dt" sz="half" idx="10"/>
          </p:nvPr>
        </p:nvSpPr>
        <p:spPr/>
        <p:txBody>
          <a:bodyPr/>
          <a:lstStyle/>
          <a:p>
            <a:fld id="{5F82A5EA-25DE-4E8D-B2AA-CFA54DCC4398}" type="datetime1">
              <a:rPr lang="fr-FR" smtClean="0"/>
              <a:t>21/02/2023</a:t>
            </a:fld>
            <a:endParaRPr lang="fr-FR"/>
          </a:p>
        </p:txBody>
      </p:sp>
      <p:sp>
        <p:nvSpPr>
          <p:cNvPr id="5" name="Espace réservé du pied de page 4">
            <a:extLst>
              <a:ext uri="{FF2B5EF4-FFF2-40B4-BE49-F238E27FC236}">
                <a16:creationId xmlns:a16="http://schemas.microsoft.com/office/drawing/2014/main" id="{CC80F748-3684-4EF7-BBC2-B7E00EFD2F0B}"/>
              </a:ext>
            </a:extLst>
          </p:cNvPr>
          <p:cNvSpPr>
            <a:spLocks noGrp="1"/>
          </p:cNvSpPr>
          <p:nvPr>
            <p:ph type="ftr" sz="quarter" idx="11"/>
          </p:nvPr>
        </p:nvSpPr>
        <p:spPr/>
        <p:txBody>
          <a:bodyPr/>
          <a:lstStyle/>
          <a:p>
            <a:r>
              <a:rPr lang="en-US"/>
              <a:t>Presented at the 14th Global Meeting of the NTA Network - February 15th, 2023</a:t>
            </a:r>
            <a:endParaRPr lang="fr-FR"/>
          </a:p>
        </p:txBody>
      </p:sp>
      <p:sp>
        <p:nvSpPr>
          <p:cNvPr id="6" name="Espace réservé du numéro de diapositive 5">
            <a:extLst>
              <a:ext uri="{FF2B5EF4-FFF2-40B4-BE49-F238E27FC236}">
                <a16:creationId xmlns:a16="http://schemas.microsoft.com/office/drawing/2014/main" id="{3106CAC3-9301-4B52-BE2A-34FDCC83D4F0}"/>
              </a:ext>
            </a:extLst>
          </p:cNvPr>
          <p:cNvSpPr>
            <a:spLocks noGrp="1"/>
          </p:cNvSpPr>
          <p:nvPr>
            <p:ph type="sldNum" sz="quarter" idx="12"/>
          </p:nvPr>
        </p:nvSpPr>
        <p:spPr/>
        <p:txBody>
          <a:bodyPr/>
          <a:lstStyle/>
          <a:p>
            <a:fld id="{0C5E5E70-ED1D-4958-BC22-FF61F684488B}" type="slidenum">
              <a:rPr lang="fr-FR" smtClean="0"/>
              <a:t>‹N°›</a:t>
            </a:fld>
            <a:endParaRPr lang="fr-FR"/>
          </a:p>
        </p:txBody>
      </p:sp>
    </p:spTree>
    <p:extLst>
      <p:ext uri="{BB962C8B-B14F-4D97-AF65-F5344CB8AC3E}">
        <p14:creationId xmlns:p14="http://schemas.microsoft.com/office/powerpoint/2010/main" val="1647213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BA58EB-AF1A-42A3-A0FF-D30F1B32ABE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219F244-2AD4-4BB1-9314-467EC9CE57B6}"/>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8E70E6F-7D6B-4A0C-A3B9-D3786F0151FA}"/>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61E7C7B-E818-4766-988D-2F30282381C6}"/>
              </a:ext>
            </a:extLst>
          </p:cNvPr>
          <p:cNvSpPr>
            <a:spLocks noGrp="1"/>
          </p:cNvSpPr>
          <p:nvPr>
            <p:ph type="dt" sz="half" idx="10"/>
          </p:nvPr>
        </p:nvSpPr>
        <p:spPr/>
        <p:txBody>
          <a:bodyPr/>
          <a:lstStyle/>
          <a:p>
            <a:fld id="{F4B131CA-7E29-43C7-8081-52859CAA26D0}" type="datetime1">
              <a:rPr lang="fr-FR" smtClean="0"/>
              <a:t>21/02/2023</a:t>
            </a:fld>
            <a:endParaRPr lang="fr-FR"/>
          </a:p>
        </p:txBody>
      </p:sp>
      <p:sp>
        <p:nvSpPr>
          <p:cNvPr id="6" name="Espace réservé du pied de page 5">
            <a:extLst>
              <a:ext uri="{FF2B5EF4-FFF2-40B4-BE49-F238E27FC236}">
                <a16:creationId xmlns:a16="http://schemas.microsoft.com/office/drawing/2014/main" id="{354A497D-E01F-445A-A1AB-52CF5DE3BE9C}"/>
              </a:ext>
            </a:extLst>
          </p:cNvPr>
          <p:cNvSpPr>
            <a:spLocks noGrp="1"/>
          </p:cNvSpPr>
          <p:nvPr>
            <p:ph type="ftr" sz="quarter" idx="11"/>
          </p:nvPr>
        </p:nvSpPr>
        <p:spPr/>
        <p:txBody>
          <a:bodyPr/>
          <a:lstStyle/>
          <a:p>
            <a:r>
              <a:rPr lang="en-US"/>
              <a:t>Presented at the 14th Global Meeting of the NTA Network - February 15th, 2023</a:t>
            </a:r>
            <a:endParaRPr lang="fr-FR"/>
          </a:p>
        </p:txBody>
      </p:sp>
      <p:sp>
        <p:nvSpPr>
          <p:cNvPr id="7" name="Espace réservé du numéro de diapositive 6">
            <a:extLst>
              <a:ext uri="{FF2B5EF4-FFF2-40B4-BE49-F238E27FC236}">
                <a16:creationId xmlns:a16="http://schemas.microsoft.com/office/drawing/2014/main" id="{AA20C4D0-B5A4-463C-B757-FD136C1506C9}"/>
              </a:ext>
            </a:extLst>
          </p:cNvPr>
          <p:cNvSpPr>
            <a:spLocks noGrp="1"/>
          </p:cNvSpPr>
          <p:nvPr>
            <p:ph type="sldNum" sz="quarter" idx="12"/>
          </p:nvPr>
        </p:nvSpPr>
        <p:spPr/>
        <p:txBody>
          <a:bodyPr/>
          <a:lstStyle/>
          <a:p>
            <a:fld id="{0C5E5E70-ED1D-4958-BC22-FF61F684488B}" type="slidenum">
              <a:rPr lang="fr-FR" smtClean="0"/>
              <a:t>‹N°›</a:t>
            </a:fld>
            <a:endParaRPr lang="fr-FR"/>
          </a:p>
        </p:txBody>
      </p:sp>
    </p:spTree>
    <p:extLst>
      <p:ext uri="{BB962C8B-B14F-4D97-AF65-F5344CB8AC3E}">
        <p14:creationId xmlns:p14="http://schemas.microsoft.com/office/powerpoint/2010/main" val="1611568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8228D2-4BCD-4BE6-8438-9B879F34359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3AEFEA4-1790-4351-BED4-E9E5FA9984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33182B61-0E54-41C2-B234-D9C62E45A5F5}"/>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FB1156D-4AD7-4C9C-B6B8-948AFA1204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D974C4C5-9C38-4685-9C6A-7688C49C566C}"/>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89F75DB-684F-47E7-8422-F6D4DEEE655A}"/>
              </a:ext>
            </a:extLst>
          </p:cNvPr>
          <p:cNvSpPr>
            <a:spLocks noGrp="1"/>
          </p:cNvSpPr>
          <p:nvPr>
            <p:ph type="dt" sz="half" idx="10"/>
          </p:nvPr>
        </p:nvSpPr>
        <p:spPr/>
        <p:txBody>
          <a:bodyPr/>
          <a:lstStyle/>
          <a:p>
            <a:fld id="{677DC46D-2A1F-48BB-9B79-73137F93D12D}" type="datetime1">
              <a:rPr lang="fr-FR" smtClean="0"/>
              <a:t>21/02/2023</a:t>
            </a:fld>
            <a:endParaRPr lang="fr-FR"/>
          </a:p>
        </p:txBody>
      </p:sp>
      <p:sp>
        <p:nvSpPr>
          <p:cNvPr id="8" name="Espace réservé du pied de page 7">
            <a:extLst>
              <a:ext uri="{FF2B5EF4-FFF2-40B4-BE49-F238E27FC236}">
                <a16:creationId xmlns:a16="http://schemas.microsoft.com/office/drawing/2014/main" id="{F4A028F8-A72C-41E8-AB13-04A2CBD0C888}"/>
              </a:ext>
            </a:extLst>
          </p:cNvPr>
          <p:cNvSpPr>
            <a:spLocks noGrp="1"/>
          </p:cNvSpPr>
          <p:nvPr>
            <p:ph type="ftr" sz="quarter" idx="11"/>
          </p:nvPr>
        </p:nvSpPr>
        <p:spPr/>
        <p:txBody>
          <a:bodyPr/>
          <a:lstStyle/>
          <a:p>
            <a:r>
              <a:rPr lang="en-US"/>
              <a:t>Presented at the 14th Global Meeting of the NTA Network - February 15th, 2023</a:t>
            </a:r>
            <a:endParaRPr lang="fr-FR"/>
          </a:p>
        </p:txBody>
      </p:sp>
      <p:sp>
        <p:nvSpPr>
          <p:cNvPr id="9" name="Espace réservé du numéro de diapositive 8">
            <a:extLst>
              <a:ext uri="{FF2B5EF4-FFF2-40B4-BE49-F238E27FC236}">
                <a16:creationId xmlns:a16="http://schemas.microsoft.com/office/drawing/2014/main" id="{213AEE76-E20B-4118-9525-90D0324A5400}"/>
              </a:ext>
            </a:extLst>
          </p:cNvPr>
          <p:cNvSpPr>
            <a:spLocks noGrp="1"/>
          </p:cNvSpPr>
          <p:nvPr>
            <p:ph type="sldNum" sz="quarter" idx="12"/>
          </p:nvPr>
        </p:nvSpPr>
        <p:spPr/>
        <p:txBody>
          <a:bodyPr/>
          <a:lstStyle/>
          <a:p>
            <a:fld id="{0C5E5E70-ED1D-4958-BC22-FF61F684488B}" type="slidenum">
              <a:rPr lang="fr-FR" smtClean="0"/>
              <a:t>‹N°›</a:t>
            </a:fld>
            <a:endParaRPr lang="fr-FR"/>
          </a:p>
        </p:txBody>
      </p:sp>
    </p:spTree>
    <p:extLst>
      <p:ext uri="{BB962C8B-B14F-4D97-AF65-F5344CB8AC3E}">
        <p14:creationId xmlns:p14="http://schemas.microsoft.com/office/powerpoint/2010/main" val="3127612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4D5FCD-B961-4208-8528-BF9F203D3E8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E64EA9A-863A-4935-86BC-E0D4D6DBC2D6}"/>
              </a:ext>
            </a:extLst>
          </p:cNvPr>
          <p:cNvSpPr>
            <a:spLocks noGrp="1"/>
          </p:cNvSpPr>
          <p:nvPr>
            <p:ph type="dt" sz="half" idx="10"/>
          </p:nvPr>
        </p:nvSpPr>
        <p:spPr/>
        <p:txBody>
          <a:bodyPr/>
          <a:lstStyle/>
          <a:p>
            <a:fld id="{11C1D9CC-1525-4622-8DD4-0B0478B935B6}" type="datetime1">
              <a:rPr lang="fr-FR" smtClean="0"/>
              <a:t>21/02/2023</a:t>
            </a:fld>
            <a:endParaRPr lang="fr-FR"/>
          </a:p>
        </p:txBody>
      </p:sp>
      <p:sp>
        <p:nvSpPr>
          <p:cNvPr id="4" name="Espace réservé du pied de page 3">
            <a:extLst>
              <a:ext uri="{FF2B5EF4-FFF2-40B4-BE49-F238E27FC236}">
                <a16:creationId xmlns:a16="http://schemas.microsoft.com/office/drawing/2014/main" id="{26DCF931-2C2B-419E-BDEE-47A8A9E2C893}"/>
              </a:ext>
            </a:extLst>
          </p:cNvPr>
          <p:cNvSpPr>
            <a:spLocks noGrp="1"/>
          </p:cNvSpPr>
          <p:nvPr>
            <p:ph type="ftr" sz="quarter" idx="11"/>
          </p:nvPr>
        </p:nvSpPr>
        <p:spPr/>
        <p:txBody>
          <a:bodyPr/>
          <a:lstStyle/>
          <a:p>
            <a:r>
              <a:rPr lang="en-US"/>
              <a:t>Presented at the 14th Global Meeting of the NTA Network - February 15th, 2023</a:t>
            </a:r>
            <a:endParaRPr lang="fr-FR"/>
          </a:p>
        </p:txBody>
      </p:sp>
      <p:sp>
        <p:nvSpPr>
          <p:cNvPr id="5" name="Espace réservé du numéro de diapositive 4">
            <a:extLst>
              <a:ext uri="{FF2B5EF4-FFF2-40B4-BE49-F238E27FC236}">
                <a16:creationId xmlns:a16="http://schemas.microsoft.com/office/drawing/2014/main" id="{9EB0BB94-C3A2-4BFD-8FAB-284C604056FF}"/>
              </a:ext>
            </a:extLst>
          </p:cNvPr>
          <p:cNvSpPr>
            <a:spLocks noGrp="1"/>
          </p:cNvSpPr>
          <p:nvPr>
            <p:ph type="sldNum" sz="quarter" idx="12"/>
          </p:nvPr>
        </p:nvSpPr>
        <p:spPr/>
        <p:txBody>
          <a:bodyPr/>
          <a:lstStyle/>
          <a:p>
            <a:fld id="{0C5E5E70-ED1D-4958-BC22-FF61F684488B}" type="slidenum">
              <a:rPr lang="fr-FR" smtClean="0"/>
              <a:t>‹N°›</a:t>
            </a:fld>
            <a:endParaRPr lang="fr-FR"/>
          </a:p>
        </p:txBody>
      </p:sp>
    </p:spTree>
    <p:extLst>
      <p:ext uri="{BB962C8B-B14F-4D97-AF65-F5344CB8AC3E}">
        <p14:creationId xmlns:p14="http://schemas.microsoft.com/office/powerpoint/2010/main" val="1536976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74F1031-9AE1-43AA-B08B-99342AFC0E17}"/>
              </a:ext>
            </a:extLst>
          </p:cNvPr>
          <p:cNvSpPr>
            <a:spLocks noGrp="1"/>
          </p:cNvSpPr>
          <p:nvPr>
            <p:ph type="dt" sz="half" idx="10"/>
          </p:nvPr>
        </p:nvSpPr>
        <p:spPr/>
        <p:txBody>
          <a:bodyPr/>
          <a:lstStyle/>
          <a:p>
            <a:fld id="{6CE629C6-1C39-4C43-9561-8313A848DFD3}" type="datetime1">
              <a:rPr lang="fr-FR" smtClean="0"/>
              <a:t>21/02/2023</a:t>
            </a:fld>
            <a:endParaRPr lang="fr-FR"/>
          </a:p>
        </p:txBody>
      </p:sp>
      <p:sp>
        <p:nvSpPr>
          <p:cNvPr id="3" name="Espace réservé du pied de page 2">
            <a:extLst>
              <a:ext uri="{FF2B5EF4-FFF2-40B4-BE49-F238E27FC236}">
                <a16:creationId xmlns:a16="http://schemas.microsoft.com/office/drawing/2014/main" id="{6930419F-FB4C-4DAB-A619-10DE76E208E1}"/>
              </a:ext>
            </a:extLst>
          </p:cNvPr>
          <p:cNvSpPr>
            <a:spLocks noGrp="1"/>
          </p:cNvSpPr>
          <p:nvPr>
            <p:ph type="ftr" sz="quarter" idx="11"/>
          </p:nvPr>
        </p:nvSpPr>
        <p:spPr/>
        <p:txBody>
          <a:bodyPr/>
          <a:lstStyle/>
          <a:p>
            <a:r>
              <a:rPr lang="en-US"/>
              <a:t>Presented at the 14th Global Meeting of the NTA Network - February 15th, 2023</a:t>
            </a:r>
            <a:endParaRPr lang="fr-FR"/>
          </a:p>
        </p:txBody>
      </p:sp>
      <p:sp>
        <p:nvSpPr>
          <p:cNvPr id="4" name="Espace réservé du numéro de diapositive 3">
            <a:extLst>
              <a:ext uri="{FF2B5EF4-FFF2-40B4-BE49-F238E27FC236}">
                <a16:creationId xmlns:a16="http://schemas.microsoft.com/office/drawing/2014/main" id="{50581CC2-637B-427D-B0CC-EBE727862E43}"/>
              </a:ext>
            </a:extLst>
          </p:cNvPr>
          <p:cNvSpPr>
            <a:spLocks noGrp="1"/>
          </p:cNvSpPr>
          <p:nvPr>
            <p:ph type="sldNum" sz="quarter" idx="12"/>
          </p:nvPr>
        </p:nvSpPr>
        <p:spPr/>
        <p:txBody>
          <a:bodyPr/>
          <a:lstStyle/>
          <a:p>
            <a:fld id="{0C5E5E70-ED1D-4958-BC22-FF61F684488B}" type="slidenum">
              <a:rPr lang="fr-FR" smtClean="0"/>
              <a:t>‹N°›</a:t>
            </a:fld>
            <a:endParaRPr lang="fr-FR"/>
          </a:p>
        </p:txBody>
      </p:sp>
    </p:spTree>
    <p:extLst>
      <p:ext uri="{BB962C8B-B14F-4D97-AF65-F5344CB8AC3E}">
        <p14:creationId xmlns:p14="http://schemas.microsoft.com/office/powerpoint/2010/main" val="3869501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1E4D67-47A0-4461-96A8-B542B21E419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C413F08-F907-4441-A667-A8C08153C9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0E723E4-F9C5-4A5A-81F6-511401B6FC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A28BB845-9EC3-40B0-B43C-C56A27ABF933}"/>
              </a:ext>
            </a:extLst>
          </p:cNvPr>
          <p:cNvSpPr>
            <a:spLocks noGrp="1"/>
          </p:cNvSpPr>
          <p:nvPr>
            <p:ph type="dt" sz="half" idx="10"/>
          </p:nvPr>
        </p:nvSpPr>
        <p:spPr/>
        <p:txBody>
          <a:bodyPr/>
          <a:lstStyle/>
          <a:p>
            <a:fld id="{B66A958D-3F75-4852-88A8-223A78A2C86D}" type="datetime1">
              <a:rPr lang="fr-FR" smtClean="0"/>
              <a:t>21/02/2023</a:t>
            </a:fld>
            <a:endParaRPr lang="fr-FR"/>
          </a:p>
        </p:txBody>
      </p:sp>
      <p:sp>
        <p:nvSpPr>
          <p:cNvPr id="6" name="Espace réservé du pied de page 5">
            <a:extLst>
              <a:ext uri="{FF2B5EF4-FFF2-40B4-BE49-F238E27FC236}">
                <a16:creationId xmlns:a16="http://schemas.microsoft.com/office/drawing/2014/main" id="{8E4CA6BF-687B-485E-986D-7A83350462FF}"/>
              </a:ext>
            </a:extLst>
          </p:cNvPr>
          <p:cNvSpPr>
            <a:spLocks noGrp="1"/>
          </p:cNvSpPr>
          <p:nvPr>
            <p:ph type="ftr" sz="quarter" idx="11"/>
          </p:nvPr>
        </p:nvSpPr>
        <p:spPr/>
        <p:txBody>
          <a:bodyPr/>
          <a:lstStyle/>
          <a:p>
            <a:r>
              <a:rPr lang="en-US"/>
              <a:t>Presented at the 14th Global Meeting of the NTA Network - February 15th, 2023</a:t>
            </a:r>
            <a:endParaRPr lang="fr-FR"/>
          </a:p>
        </p:txBody>
      </p:sp>
      <p:sp>
        <p:nvSpPr>
          <p:cNvPr id="7" name="Espace réservé du numéro de diapositive 6">
            <a:extLst>
              <a:ext uri="{FF2B5EF4-FFF2-40B4-BE49-F238E27FC236}">
                <a16:creationId xmlns:a16="http://schemas.microsoft.com/office/drawing/2014/main" id="{16317218-C330-49C8-91A5-AA5A05F650E3}"/>
              </a:ext>
            </a:extLst>
          </p:cNvPr>
          <p:cNvSpPr>
            <a:spLocks noGrp="1"/>
          </p:cNvSpPr>
          <p:nvPr>
            <p:ph type="sldNum" sz="quarter" idx="12"/>
          </p:nvPr>
        </p:nvSpPr>
        <p:spPr/>
        <p:txBody>
          <a:bodyPr/>
          <a:lstStyle/>
          <a:p>
            <a:fld id="{0C5E5E70-ED1D-4958-BC22-FF61F684488B}" type="slidenum">
              <a:rPr lang="fr-FR" smtClean="0"/>
              <a:t>‹N°›</a:t>
            </a:fld>
            <a:endParaRPr lang="fr-FR"/>
          </a:p>
        </p:txBody>
      </p:sp>
    </p:spTree>
    <p:extLst>
      <p:ext uri="{BB962C8B-B14F-4D97-AF65-F5344CB8AC3E}">
        <p14:creationId xmlns:p14="http://schemas.microsoft.com/office/powerpoint/2010/main" val="1125573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08B39A-70D2-4E95-91FC-4BE7A4464E6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5637B1C-D4BB-4735-B6F3-D52882F6D5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DE772B0-CF25-431B-AD54-62437C7556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DE6D14B1-E1E6-4118-9503-8435EFEBD8B2}"/>
              </a:ext>
            </a:extLst>
          </p:cNvPr>
          <p:cNvSpPr>
            <a:spLocks noGrp="1"/>
          </p:cNvSpPr>
          <p:nvPr>
            <p:ph type="dt" sz="half" idx="10"/>
          </p:nvPr>
        </p:nvSpPr>
        <p:spPr/>
        <p:txBody>
          <a:bodyPr/>
          <a:lstStyle/>
          <a:p>
            <a:fld id="{45BAE611-3D39-4E87-8853-750258AE88D2}" type="datetime1">
              <a:rPr lang="fr-FR" smtClean="0"/>
              <a:t>21/02/2023</a:t>
            </a:fld>
            <a:endParaRPr lang="fr-FR"/>
          </a:p>
        </p:txBody>
      </p:sp>
      <p:sp>
        <p:nvSpPr>
          <p:cNvPr id="6" name="Espace réservé du pied de page 5">
            <a:extLst>
              <a:ext uri="{FF2B5EF4-FFF2-40B4-BE49-F238E27FC236}">
                <a16:creationId xmlns:a16="http://schemas.microsoft.com/office/drawing/2014/main" id="{8AB58D79-7BC5-453D-9E3E-A0FC046BBC73}"/>
              </a:ext>
            </a:extLst>
          </p:cNvPr>
          <p:cNvSpPr>
            <a:spLocks noGrp="1"/>
          </p:cNvSpPr>
          <p:nvPr>
            <p:ph type="ftr" sz="quarter" idx="11"/>
          </p:nvPr>
        </p:nvSpPr>
        <p:spPr/>
        <p:txBody>
          <a:bodyPr/>
          <a:lstStyle/>
          <a:p>
            <a:r>
              <a:rPr lang="en-US"/>
              <a:t>Presented at the 14th Global Meeting of the NTA Network - February 15th, 2023</a:t>
            </a:r>
            <a:endParaRPr lang="fr-FR"/>
          </a:p>
        </p:txBody>
      </p:sp>
      <p:sp>
        <p:nvSpPr>
          <p:cNvPr id="7" name="Espace réservé du numéro de diapositive 6">
            <a:extLst>
              <a:ext uri="{FF2B5EF4-FFF2-40B4-BE49-F238E27FC236}">
                <a16:creationId xmlns:a16="http://schemas.microsoft.com/office/drawing/2014/main" id="{78AC4B29-689D-4A94-A755-93D001F990F4}"/>
              </a:ext>
            </a:extLst>
          </p:cNvPr>
          <p:cNvSpPr>
            <a:spLocks noGrp="1"/>
          </p:cNvSpPr>
          <p:nvPr>
            <p:ph type="sldNum" sz="quarter" idx="12"/>
          </p:nvPr>
        </p:nvSpPr>
        <p:spPr/>
        <p:txBody>
          <a:bodyPr/>
          <a:lstStyle/>
          <a:p>
            <a:fld id="{0C5E5E70-ED1D-4958-BC22-FF61F684488B}" type="slidenum">
              <a:rPr lang="fr-FR" smtClean="0"/>
              <a:t>‹N°›</a:t>
            </a:fld>
            <a:endParaRPr lang="fr-FR"/>
          </a:p>
        </p:txBody>
      </p:sp>
    </p:spTree>
    <p:extLst>
      <p:ext uri="{BB962C8B-B14F-4D97-AF65-F5344CB8AC3E}">
        <p14:creationId xmlns:p14="http://schemas.microsoft.com/office/powerpoint/2010/main" val="2394168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1CB6E37-13C5-4236-A5A0-51D2DC066C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7439873-DACC-4F7E-B215-B12F2AF851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F08157C-B4AD-401A-81A6-A6979D956A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CC0C67-D924-4157-9579-7DB77568F364}" type="datetime1">
              <a:rPr lang="fr-FR" smtClean="0"/>
              <a:t>21/02/2023</a:t>
            </a:fld>
            <a:endParaRPr lang="fr-FR"/>
          </a:p>
        </p:txBody>
      </p:sp>
      <p:sp>
        <p:nvSpPr>
          <p:cNvPr id="5" name="Espace réservé du pied de page 4">
            <a:extLst>
              <a:ext uri="{FF2B5EF4-FFF2-40B4-BE49-F238E27FC236}">
                <a16:creationId xmlns:a16="http://schemas.microsoft.com/office/drawing/2014/main" id="{3C479ED0-F518-4669-9C5F-8086FDC152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Presented at the 14th Global Meeting of the NTA Network - February 15th, 2023</a:t>
            </a:r>
            <a:endParaRPr lang="fr-FR"/>
          </a:p>
        </p:txBody>
      </p:sp>
      <p:sp>
        <p:nvSpPr>
          <p:cNvPr id="6" name="Espace réservé du numéro de diapositive 5">
            <a:extLst>
              <a:ext uri="{FF2B5EF4-FFF2-40B4-BE49-F238E27FC236}">
                <a16:creationId xmlns:a16="http://schemas.microsoft.com/office/drawing/2014/main" id="{95DE7679-29EF-4E53-AE2B-13041B3331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5E5E70-ED1D-4958-BC22-FF61F684488B}" type="slidenum">
              <a:rPr lang="fr-FR" smtClean="0"/>
              <a:t>‹N°›</a:t>
            </a:fld>
            <a:endParaRPr lang="fr-FR"/>
          </a:p>
        </p:txBody>
      </p:sp>
    </p:spTree>
    <p:extLst>
      <p:ext uri="{BB962C8B-B14F-4D97-AF65-F5344CB8AC3E}">
        <p14:creationId xmlns:p14="http://schemas.microsoft.com/office/powerpoint/2010/main" val="2103182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BA1A52-B1E7-477A-AABA-77D1EF4E065C}"/>
              </a:ext>
            </a:extLst>
          </p:cNvPr>
          <p:cNvSpPr>
            <a:spLocks noGrp="1"/>
          </p:cNvSpPr>
          <p:nvPr>
            <p:ph type="ctrTitle"/>
          </p:nvPr>
        </p:nvSpPr>
        <p:spPr>
          <a:xfrm>
            <a:off x="1523999" y="2318565"/>
            <a:ext cx="9144000" cy="1586120"/>
          </a:xfrm>
        </p:spPr>
        <p:txBody>
          <a:bodyPr>
            <a:noAutofit/>
          </a:bodyPr>
          <a:lstStyle/>
          <a:p>
            <a:r>
              <a:rPr lang="en-US" sz="3200" b="1" dirty="0">
                <a:solidFill>
                  <a:srgbClr val="002060"/>
                </a:solidFill>
              </a:rPr>
              <a:t>Gendered differences in paid and unpaid labor, barriers to economic participation and wealth accumulation throughout the Lifecyle in Morocco</a:t>
            </a:r>
            <a:endParaRPr lang="fr-FR" sz="3200" dirty="0">
              <a:solidFill>
                <a:srgbClr val="002060"/>
              </a:solidFill>
            </a:endParaRPr>
          </a:p>
        </p:txBody>
      </p:sp>
      <p:sp>
        <p:nvSpPr>
          <p:cNvPr id="3" name="Sous-titre 2">
            <a:extLst>
              <a:ext uri="{FF2B5EF4-FFF2-40B4-BE49-F238E27FC236}">
                <a16:creationId xmlns:a16="http://schemas.microsoft.com/office/drawing/2014/main" id="{BF586C86-8969-443C-94F5-EA32E1E42FFE}"/>
              </a:ext>
            </a:extLst>
          </p:cNvPr>
          <p:cNvSpPr>
            <a:spLocks noGrp="1"/>
          </p:cNvSpPr>
          <p:nvPr>
            <p:ph type="subTitle" idx="1"/>
          </p:nvPr>
        </p:nvSpPr>
        <p:spPr>
          <a:xfrm>
            <a:off x="1523999" y="4204752"/>
            <a:ext cx="9144000" cy="1285513"/>
          </a:xfrm>
        </p:spPr>
        <p:txBody>
          <a:bodyPr>
            <a:normAutofit lnSpcReduction="10000"/>
          </a:bodyPr>
          <a:lstStyle/>
          <a:p>
            <a:r>
              <a:rPr lang="fi-FI" sz="1600" b="1" dirty="0">
                <a:solidFill>
                  <a:srgbClr val="002060"/>
                </a:solidFill>
                <a:effectLst>
                  <a:outerShdw blurRad="38100" dist="38100" dir="2700000" algn="tl">
                    <a:srgbClr val="000000">
                      <a:alpha val="43137"/>
                    </a:srgbClr>
                  </a:outerShdw>
                </a:effectLst>
                <a:latin typeface="+mj-lt"/>
                <a:ea typeface="+mj-ea"/>
                <a:cs typeface="+mj-cs"/>
              </a:rPr>
              <a:t>El Mekkaoui Najat** Loukili Sara*</a:t>
            </a:r>
          </a:p>
          <a:p>
            <a:r>
              <a:rPr lang="fi-FI" sz="1600" b="1" dirty="0">
                <a:solidFill>
                  <a:srgbClr val="002060"/>
                </a:solidFill>
                <a:effectLst>
                  <a:outerShdw blurRad="38100" dist="38100" dir="2700000" algn="tl">
                    <a:srgbClr val="000000">
                      <a:alpha val="43137"/>
                    </a:srgbClr>
                  </a:outerShdw>
                </a:effectLst>
                <a:latin typeface="+mj-lt"/>
                <a:ea typeface="+mj-ea"/>
                <a:cs typeface="+mj-cs"/>
              </a:rPr>
              <a:t>Paris Dauphine University </a:t>
            </a:r>
          </a:p>
          <a:p>
            <a:endParaRPr lang="fi-FI" sz="1600" b="1" dirty="0">
              <a:solidFill>
                <a:srgbClr val="002060"/>
              </a:solidFill>
              <a:effectLst>
                <a:outerShdw blurRad="38100" dist="38100" dir="2700000" algn="tl">
                  <a:srgbClr val="000000">
                    <a:alpha val="43137"/>
                  </a:srgbClr>
                </a:outerShdw>
              </a:effectLst>
              <a:latin typeface="+mj-lt"/>
              <a:ea typeface="+mj-ea"/>
              <a:cs typeface="+mj-cs"/>
            </a:endParaRPr>
          </a:p>
          <a:p>
            <a:r>
              <a:rPr lang="fi-FI" sz="1600" b="1" dirty="0">
                <a:solidFill>
                  <a:srgbClr val="002060"/>
                </a:solidFill>
                <a:effectLst>
                  <a:outerShdw blurRad="38100" dist="38100" dir="2700000" algn="tl">
                    <a:srgbClr val="000000">
                      <a:alpha val="43137"/>
                    </a:srgbClr>
                  </a:outerShdw>
                </a:effectLst>
                <a:latin typeface="+mj-lt"/>
                <a:ea typeface="+mj-ea"/>
                <a:cs typeface="+mj-cs"/>
              </a:rPr>
              <a:t>Wednesday, February </a:t>
            </a:r>
            <a:r>
              <a:rPr lang="fr-FR" sz="1600" b="1" dirty="0">
                <a:solidFill>
                  <a:srgbClr val="002060"/>
                </a:solidFill>
                <a:effectLst>
                  <a:outerShdw blurRad="38100" dist="38100" dir="2700000" algn="tl">
                    <a:srgbClr val="000000">
                      <a:alpha val="43137"/>
                    </a:srgbClr>
                  </a:outerShdw>
                </a:effectLst>
                <a:latin typeface="+mj-lt"/>
                <a:ea typeface="+mj-ea"/>
                <a:cs typeface="+mj-cs"/>
              </a:rPr>
              <a:t>15th , 2023</a:t>
            </a:r>
          </a:p>
          <a:p>
            <a:endParaRPr lang="fi-FI" sz="1100" b="1" dirty="0">
              <a:solidFill>
                <a:srgbClr val="002060"/>
              </a:solidFill>
              <a:effectLst>
                <a:outerShdw blurRad="38100" dist="38100" dir="2700000" algn="tl">
                  <a:srgbClr val="000000">
                    <a:alpha val="43137"/>
                  </a:srgbClr>
                </a:outerShdw>
              </a:effectLst>
            </a:endParaRPr>
          </a:p>
          <a:p>
            <a:endParaRPr lang="fi-FI" sz="600" b="1" dirty="0">
              <a:solidFill>
                <a:srgbClr val="002060"/>
              </a:solidFill>
              <a:effectLst>
                <a:outerShdw blurRad="38100" dist="38100" dir="2700000" algn="tl">
                  <a:srgbClr val="000000">
                    <a:alpha val="43137"/>
                  </a:srgbClr>
                </a:outerShdw>
              </a:effectLst>
            </a:endParaRPr>
          </a:p>
          <a:p>
            <a:endParaRPr lang="fi-FI" sz="600" b="1" dirty="0">
              <a:solidFill>
                <a:srgbClr val="002060"/>
              </a:solidFill>
              <a:effectLst>
                <a:outerShdw blurRad="38100" dist="38100" dir="2700000" algn="tl">
                  <a:srgbClr val="000000">
                    <a:alpha val="43137"/>
                  </a:srgbClr>
                </a:outerShdw>
              </a:effectLst>
            </a:endParaRPr>
          </a:p>
          <a:p>
            <a:endParaRPr lang="fr-FR" sz="600" b="1" dirty="0">
              <a:solidFill>
                <a:srgbClr val="002060"/>
              </a:solidFill>
              <a:effectLst>
                <a:outerShdw blurRad="38100" dist="38100" dir="2700000" algn="tl">
                  <a:srgbClr val="000000">
                    <a:alpha val="43137"/>
                  </a:srgbClr>
                </a:outerShdw>
              </a:effectLst>
            </a:endParaRPr>
          </a:p>
        </p:txBody>
      </p:sp>
      <p:sp>
        <p:nvSpPr>
          <p:cNvPr id="4" name="Espace réservé du numéro de diapositive 3">
            <a:extLst>
              <a:ext uri="{FF2B5EF4-FFF2-40B4-BE49-F238E27FC236}">
                <a16:creationId xmlns:a16="http://schemas.microsoft.com/office/drawing/2014/main" id="{1A3D734D-48FD-42CF-9E08-33F9F7C18100}"/>
              </a:ext>
            </a:extLst>
          </p:cNvPr>
          <p:cNvSpPr>
            <a:spLocks noGrp="1"/>
          </p:cNvSpPr>
          <p:nvPr>
            <p:ph type="sldNum" sz="quarter" idx="12"/>
          </p:nvPr>
        </p:nvSpPr>
        <p:spPr/>
        <p:txBody>
          <a:bodyPr/>
          <a:lstStyle/>
          <a:p>
            <a:fld id="{0C5E5E70-ED1D-4958-BC22-FF61F684488B}" type="slidenum">
              <a:rPr lang="fr-FR" smtClean="0"/>
              <a:t>1</a:t>
            </a:fld>
            <a:endParaRPr lang="fr-FR"/>
          </a:p>
        </p:txBody>
      </p:sp>
      <p:grpSp>
        <p:nvGrpSpPr>
          <p:cNvPr id="11" name="Groupe 10">
            <a:extLst>
              <a:ext uri="{FF2B5EF4-FFF2-40B4-BE49-F238E27FC236}">
                <a16:creationId xmlns:a16="http://schemas.microsoft.com/office/drawing/2014/main" id="{39E42E93-713D-430F-B70A-B06DA0FF09E4}"/>
              </a:ext>
            </a:extLst>
          </p:cNvPr>
          <p:cNvGrpSpPr/>
          <p:nvPr/>
        </p:nvGrpSpPr>
        <p:grpSpPr>
          <a:xfrm>
            <a:off x="0" y="0"/>
            <a:ext cx="12192000" cy="1270000"/>
            <a:chOff x="0" y="0"/>
            <a:chExt cx="12192000" cy="1085594"/>
          </a:xfrm>
        </p:grpSpPr>
        <p:sp>
          <p:nvSpPr>
            <p:cNvPr id="10" name="Rectangle 9">
              <a:extLst>
                <a:ext uri="{FF2B5EF4-FFF2-40B4-BE49-F238E27FC236}">
                  <a16:creationId xmlns:a16="http://schemas.microsoft.com/office/drawing/2014/main" id="{0081E1BA-829B-45C1-B460-D156C73F912D}"/>
                </a:ext>
              </a:extLst>
            </p:cNvPr>
            <p:cNvSpPr/>
            <p:nvPr/>
          </p:nvSpPr>
          <p:spPr>
            <a:xfrm>
              <a:off x="0" y="0"/>
              <a:ext cx="12192000" cy="1085594"/>
            </a:xfrm>
            <a:prstGeom prst="rect">
              <a:avLst/>
            </a:prstGeom>
            <a:solidFill>
              <a:srgbClr val="2A3D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C30F7B38-8DBB-43C2-82E4-3C479B63E289}"/>
                </a:ext>
              </a:extLst>
            </p:cNvPr>
            <p:cNvPicPr>
              <a:picLocks noChangeAspect="1"/>
            </p:cNvPicPr>
            <p:nvPr/>
          </p:nvPicPr>
          <p:blipFill>
            <a:blip r:embed="rId2"/>
            <a:stretch>
              <a:fillRect/>
            </a:stretch>
          </p:blipFill>
          <p:spPr>
            <a:xfrm>
              <a:off x="1432264" y="0"/>
              <a:ext cx="9235735" cy="1085594"/>
            </a:xfrm>
            <a:prstGeom prst="rect">
              <a:avLst/>
            </a:prstGeom>
          </p:spPr>
        </p:pic>
      </p:grpSp>
      <p:sp>
        <p:nvSpPr>
          <p:cNvPr id="6" name="Rectangle 5">
            <a:extLst>
              <a:ext uri="{FF2B5EF4-FFF2-40B4-BE49-F238E27FC236}">
                <a16:creationId xmlns:a16="http://schemas.microsoft.com/office/drawing/2014/main" id="{D4F77986-B055-4DD4-8B09-33CEAD30A17A}"/>
              </a:ext>
            </a:extLst>
          </p:cNvPr>
          <p:cNvSpPr/>
          <p:nvPr/>
        </p:nvSpPr>
        <p:spPr>
          <a:xfrm>
            <a:off x="3047999" y="1521807"/>
            <a:ext cx="6096000" cy="646331"/>
          </a:xfrm>
          <a:prstGeom prst="rect">
            <a:avLst/>
          </a:prstGeom>
        </p:spPr>
        <p:txBody>
          <a:bodyPr>
            <a:spAutoFit/>
          </a:bodyPr>
          <a:lstStyle/>
          <a:p>
            <a:pPr algn="ctr"/>
            <a:r>
              <a:rPr lang="en-US" b="1" dirty="0">
                <a:solidFill>
                  <a:srgbClr val="002060"/>
                </a:solidFill>
                <a:effectLst>
                  <a:outerShdw blurRad="38100" dist="38100" dir="2700000" algn="tl">
                    <a:srgbClr val="000000">
                      <a:alpha val="43137"/>
                    </a:srgbClr>
                  </a:outerShdw>
                </a:effectLst>
                <a:latin typeface="+mj-lt"/>
                <a:ea typeface="+mj-ea"/>
                <a:cs typeface="+mj-cs"/>
              </a:rPr>
              <a:t>Presented at the 14th Global Meeting of the NTA Network</a:t>
            </a:r>
          </a:p>
          <a:p>
            <a:pPr algn="ctr"/>
            <a:r>
              <a:rPr lang="en-US" b="1" dirty="0">
                <a:solidFill>
                  <a:srgbClr val="002060"/>
                </a:solidFill>
                <a:effectLst>
                  <a:outerShdw blurRad="38100" dist="38100" dir="2700000" algn="tl">
                    <a:srgbClr val="000000">
                      <a:alpha val="43137"/>
                    </a:srgbClr>
                  </a:outerShdw>
                </a:effectLst>
                <a:latin typeface="+mj-lt"/>
                <a:ea typeface="+mj-ea"/>
                <a:cs typeface="+mj-cs"/>
              </a:rPr>
              <a:t>Building Sustainable Generational Economies </a:t>
            </a:r>
            <a:endParaRPr lang="fr-FR" b="1" dirty="0">
              <a:solidFill>
                <a:srgbClr val="002060"/>
              </a:solidFill>
              <a:effectLst>
                <a:outerShdw blurRad="38100" dist="38100" dir="2700000" algn="tl">
                  <a:srgbClr val="000000">
                    <a:alpha val="43137"/>
                  </a:srgbClr>
                </a:outerShdw>
              </a:effectLst>
              <a:latin typeface="+mj-lt"/>
              <a:ea typeface="+mj-ea"/>
              <a:cs typeface="+mj-cs"/>
            </a:endParaRPr>
          </a:p>
        </p:txBody>
      </p:sp>
      <p:sp>
        <p:nvSpPr>
          <p:cNvPr id="12" name="Espace réservé du pied de page 11">
            <a:extLst>
              <a:ext uri="{FF2B5EF4-FFF2-40B4-BE49-F238E27FC236}">
                <a16:creationId xmlns:a16="http://schemas.microsoft.com/office/drawing/2014/main" id="{B3156150-235A-4AE7-9FC2-B53DC536E903}"/>
              </a:ext>
            </a:extLst>
          </p:cNvPr>
          <p:cNvSpPr>
            <a:spLocks noGrp="1"/>
          </p:cNvSpPr>
          <p:nvPr>
            <p:ph type="ftr" sz="quarter" idx="11"/>
          </p:nvPr>
        </p:nvSpPr>
        <p:spPr>
          <a:xfrm>
            <a:off x="359545" y="5930283"/>
            <a:ext cx="10613255" cy="608630"/>
          </a:xfrm>
        </p:spPr>
        <p:txBody>
          <a:bodyPr/>
          <a:lstStyle/>
          <a:p>
            <a:pPr algn="just"/>
            <a:r>
              <a:rPr lang="fr-FR" sz="1100" dirty="0"/>
              <a:t>**Université Paris- Dauphine PSL, </a:t>
            </a:r>
            <a:r>
              <a:rPr lang="fr-FR" sz="1100" dirty="0" err="1"/>
              <a:t>LEDa</a:t>
            </a:r>
            <a:r>
              <a:rPr lang="fr-FR" sz="1100" dirty="0"/>
              <a:t> DIAL, IRD, Paris, France, EMNES and ERF</a:t>
            </a:r>
            <a:endParaRPr lang="en-US" sz="1100" dirty="0"/>
          </a:p>
          <a:p>
            <a:pPr algn="just"/>
            <a:r>
              <a:rPr lang="en-US" sz="1100" dirty="0"/>
              <a:t>* </a:t>
            </a:r>
            <a:r>
              <a:rPr lang="en-US" sz="1100" dirty="0" err="1"/>
              <a:t>Université</a:t>
            </a:r>
            <a:r>
              <a:rPr lang="en-US" sz="1100" dirty="0"/>
              <a:t> Paris-Dauphine PSL, </a:t>
            </a:r>
            <a:r>
              <a:rPr lang="en-US" sz="1100" dirty="0" err="1"/>
              <a:t>LEDa</a:t>
            </a:r>
            <a:r>
              <a:rPr lang="en-US" sz="1100" dirty="0"/>
              <a:t>, DIAL IRD, EMNES, Morocco</a:t>
            </a:r>
          </a:p>
          <a:p>
            <a:pPr algn="just"/>
            <a:r>
              <a:rPr lang="en-US" sz="1100" dirty="0"/>
              <a:t>Mrs. </a:t>
            </a:r>
            <a:r>
              <a:rPr lang="en-US" sz="1100" dirty="0" err="1"/>
              <a:t>Loukili</a:t>
            </a:r>
            <a:r>
              <a:rPr lang="en-US" sz="1100" dirty="0"/>
              <a:t> would like to express her gratitude and thanks to the NTA conference for the travel support and valuable training sessions made available. As winner of the 2021 EMNES international conference best-paper award, her research and travel was made possible thanks to the prize awarded by the Euro-Mediterranean Economists Association (EMEA) and continued support of the EMEA and EMNES colleagues. </a:t>
            </a:r>
          </a:p>
        </p:txBody>
      </p:sp>
    </p:spTree>
    <p:extLst>
      <p:ext uri="{BB962C8B-B14F-4D97-AF65-F5344CB8AC3E}">
        <p14:creationId xmlns:p14="http://schemas.microsoft.com/office/powerpoint/2010/main" val="3774299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D088BC-30B4-4C0F-8589-D0BE2390D94F}"/>
              </a:ext>
            </a:extLst>
          </p:cNvPr>
          <p:cNvSpPr>
            <a:spLocks noGrp="1"/>
          </p:cNvSpPr>
          <p:nvPr>
            <p:ph type="title"/>
          </p:nvPr>
        </p:nvSpPr>
        <p:spPr>
          <a:xfrm>
            <a:off x="787400" y="0"/>
            <a:ext cx="10344150" cy="1325563"/>
          </a:xfrm>
        </p:spPr>
        <p:txBody>
          <a:bodyPr rtlCol="0">
            <a:normAutofit/>
          </a:bodyPr>
          <a:lstStyle/>
          <a:p>
            <a:pPr>
              <a:defRPr/>
            </a:pPr>
            <a:r>
              <a:rPr lang="fr-FR" sz="2800" b="1" dirty="0">
                <a:solidFill>
                  <a:srgbClr val="002060"/>
                </a:solidFill>
              </a:rPr>
              <a:t>The </a:t>
            </a:r>
            <a:r>
              <a:rPr lang="fr-FR" sz="2800" b="1" dirty="0" err="1">
                <a:solidFill>
                  <a:srgbClr val="002060"/>
                </a:solidFill>
              </a:rPr>
              <a:t>lifecycle</a:t>
            </a:r>
            <a:r>
              <a:rPr lang="fr-FR" sz="2800" b="1" dirty="0">
                <a:solidFill>
                  <a:srgbClr val="002060"/>
                </a:solidFill>
              </a:rPr>
              <a:t> profiles show </a:t>
            </a:r>
            <a:r>
              <a:rPr lang="fr-FR" sz="2800" b="1" dirty="0" err="1">
                <a:solidFill>
                  <a:srgbClr val="002060"/>
                </a:solidFill>
              </a:rPr>
              <a:t>that</a:t>
            </a:r>
            <a:r>
              <a:rPr lang="fr-FR" sz="2800" b="1" dirty="0">
                <a:solidFill>
                  <a:srgbClr val="002060"/>
                </a:solidFill>
              </a:rPr>
              <a:t> </a:t>
            </a:r>
            <a:r>
              <a:rPr lang="fr-FR" sz="2800" b="1" dirty="0" err="1">
                <a:solidFill>
                  <a:srgbClr val="002060"/>
                </a:solidFill>
              </a:rPr>
              <a:t>deficit</a:t>
            </a:r>
            <a:r>
              <a:rPr lang="fr-FR" sz="2800" b="1" dirty="0">
                <a:solidFill>
                  <a:srgbClr val="002060"/>
                </a:solidFill>
              </a:rPr>
              <a:t> </a:t>
            </a:r>
            <a:r>
              <a:rPr lang="fr-FR" sz="2800" b="1" dirty="0" err="1">
                <a:solidFill>
                  <a:srgbClr val="002060"/>
                </a:solidFill>
              </a:rPr>
              <a:t>is</a:t>
            </a:r>
            <a:r>
              <a:rPr lang="fr-FR" sz="2800" b="1" dirty="0">
                <a:solidFill>
                  <a:srgbClr val="002060"/>
                </a:solidFill>
              </a:rPr>
              <a:t> </a:t>
            </a:r>
            <a:r>
              <a:rPr lang="fr-FR" sz="2800" b="1" dirty="0" err="1">
                <a:solidFill>
                  <a:srgbClr val="002060"/>
                </a:solidFill>
              </a:rPr>
              <a:t>particularly</a:t>
            </a:r>
            <a:r>
              <a:rPr lang="fr-FR" sz="2800" b="1" dirty="0">
                <a:solidFill>
                  <a:srgbClr val="002060"/>
                </a:solidFill>
              </a:rPr>
              <a:t> </a:t>
            </a:r>
            <a:r>
              <a:rPr lang="fr-FR" sz="2800" b="1" dirty="0" err="1">
                <a:solidFill>
                  <a:srgbClr val="002060"/>
                </a:solidFill>
              </a:rPr>
              <a:t>greater</a:t>
            </a:r>
            <a:r>
              <a:rPr lang="fr-FR" sz="2800" b="1" dirty="0">
                <a:solidFill>
                  <a:srgbClr val="002060"/>
                </a:solidFill>
              </a:rPr>
              <a:t> in </a:t>
            </a:r>
            <a:r>
              <a:rPr lang="fr-FR" sz="2800" b="1" dirty="0" err="1">
                <a:solidFill>
                  <a:srgbClr val="002060"/>
                </a:solidFill>
              </a:rPr>
              <a:t>old</a:t>
            </a:r>
            <a:r>
              <a:rPr lang="fr-FR" sz="2800" b="1" dirty="0">
                <a:solidFill>
                  <a:srgbClr val="002060"/>
                </a:solidFill>
              </a:rPr>
              <a:t> </a:t>
            </a:r>
            <a:r>
              <a:rPr lang="fr-FR" sz="2800" b="1" dirty="0" err="1">
                <a:solidFill>
                  <a:srgbClr val="002060"/>
                </a:solidFill>
              </a:rPr>
              <a:t>age</a:t>
            </a:r>
            <a:r>
              <a:rPr lang="fr-FR" sz="2800" b="1" dirty="0">
                <a:solidFill>
                  <a:srgbClr val="002060"/>
                </a:solidFill>
              </a:rPr>
              <a:t> </a:t>
            </a:r>
            <a:r>
              <a:rPr lang="fr-FR" sz="2800" b="1" dirty="0" err="1">
                <a:solidFill>
                  <a:srgbClr val="002060"/>
                </a:solidFill>
              </a:rPr>
              <a:t>than</a:t>
            </a:r>
            <a:r>
              <a:rPr lang="fr-FR" sz="2800" b="1" dirty="0">
                <a:solidFill>
                  <a:srgbClr val="002060"/>
                </a:solidFill>
              </a:rPr>
              <a:t> </a:t>
            </a:r>
            <a:r>
              <a:rPr lang="fr-FR" sz="2800" b="1" dirty="0" err="1">
                <a:solidFill>
                  <a:srgbClr val="002060"/>
                </a:solidFill>
              </a:rPr>
              <a:t>it</a:t>
            </a:r>
            <a:r>
              <a:rPr lang="fr-FR" sz="2800" b="1" dirty="0">
                <a:solidFill>
                  <a:srgbClr val="002060"/>
                </a:solidFill>
              </a:rPr>
              <a:t> </a:t>
            </a:r>
            <a:r>
              <a:rPr lang="fr-FR" sz="2800" b="1" dirty="0" err="1">
                <a:solidFill>
                  <a:srgbClr val="002060"/>
                </a:solidFill>
              </a:rPr>
              <a:t>is</a:t>
            </a:r>
            <a:r>
              <a:rPr lang="fr-FR" sz="2800" b="1" dirty="0">
                <a:solidFill>
                  <a:srgbClr val="002060"/>
                </a:solidFill>
              </a:rPr>
              <a:t> for </a:t>
            </a:r>
            <a:r>
              <a:rPr lang="fr-FR" sz="2800" b="1" dirty="0" err="1">
                <a:solidFill>
                  <a:srgbClr val="002060"/>
                </a:solidFill>
              </a:rPr>
              <a:t>early</a:t>
            </a:r>
            <a:r>
              <a:rPr lang="fr-FR" sz="2800" b="1" dirty="0">
                <a:solidFill>
                  <a:srgbClr val="002060"/>
                </a:solidFill>
              </a:rPr>
              <a:t> </a:t>
            </a:r>
            <a:r>
              <a:rPr lang="fr-FR" sz="2800" b="1" dirty="0" err="1">
                <a:solidFill>
                  <a:srgbClr val="002060"/>
                </a:solidFill>
              </a:rPr>
              <a:t>ages</a:t>
            </a:r>
            <a:endParaRPr lang="fr-FR" sz="2800" b="1" dirty="0">
              <a:solidFill>
                <a:srgbClr val="002060"/>
              </a:solidFill>
            </a:endParaRPr>
          </a:p>
        </p:txBody>
      </p:sp>
      <p:sp>
        <p:nvSpPr>
          <p:cNvPr id="5124" name="Espace réservé du numéro de diapositive 4">
            <a:extLst>
              <a:ext uri="{FF2B5EF4-FFF2-40B4-BE49-F238E27FC236}">
                <a16:creationId xmlns:a16="http://schemas.microsoft.com/office/drawing/2014/main" id="{13D3F156-1451-46D4-AC9C-A7EE8399F31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ACC22206-74C5-4804-B6C3-E6B3B2437B32}" type="slidenum">
              <a:rPr lang="fr-FR" altLang="fr-FR" sz="1100" b="1" smtClean="0">
                <a:solidFill>
                  <a:srgbClr val="380C09"/>
                </a:solidFill>
                <a:latin typeface="Times New Roman" panose="02020603050405020304" pitchFamily="18" charset="0"/>
                <a:cs typeface="Times New Roman" panose="02020603050405020304" pitchFamily="18" charset="0"/>
              </a:rPr>
              <a:pPr fontAlgn="base">
                <a:lnSpc>
                  <a:spcPct val="100000"/>
                </a:lnSpc>
                <a:spcBef>
                  <a:spcPct val="0"/>
                </a:spcBef>
                <a:spcAft>
                  <a:spcPct val="0"/>
                </a:spcAft>
                <a:buFontTx/>
                <a:buNone/>
              </a:pPr>
              <a:t>10</a:t>
            </a:fld>
            <a:endParaRPr lang="fr-FR" altLang="fr-FR" sz="1100" b="1">
              <a:solidFill>
                <a:srgbClr val="380C09"/>
              </a:solidFill>
              <a:latin typeface="Times New Roman" panose="02020603050405020304" pitchFamily="18" charset="0"/>
              <a:cs typeface="Times New Roman" panose="02020603050405020304" pitchFamily="18" charset="0"/>
            </a:endParaRPr>
          </a:p>
        </p:txBody>
      </p:sp>
      <p:sp>
        <p:nvSpPr>
          <p:cNvPr id="6" name="Espace réservé du pied de page 5">
            <a:extLst>
              <a:ext uri="{FF2B5EF4-FFF2-40B4-BE49-F238E27FC236}">
                <a16:creationId xmlns:a16="http://schemas.microsoft.com/office/drawing/2014/main" id="{B8D65439-1708-4091-A77E-1138EBDA32DF}"/>
              </a:ext>
            </a:extLst>
          </p:cNvPr>
          <p:cNvSpPr>
            <a:spLocks noGrp="1"/>
          </p:cNvSpPr>
          <p:nvPr>
            <p:ph type="ftr" sz="quarter" idx="11"/>
          </p:nvPr>
        </p:nvSpPr>
        <p:spPr/>
        <p:txBody>
          <a:bodyPr/>
          <a:lstStyle/>
          <a:p>
            <a:pPr>
              <a:defRPr/>
            </a:pPr>
            <a:r>
              <a:rPr lang="en-US" sz="1100">
                <a:latin typeface="Times New Roman" panose="02020603050405020304" pitchFamily="18" charset="0"/>
                <a:cs typeface="Times New Roman" panose="02020603050405020304" pitchFamily="18" charset="0"/>
              </a:rPr>
              <a:t>Presented at the 14th Global Meeting of the NTA Network - February 15th, 2023</a:t>
            </a:r>
            <a:endParaRPr lang="fr-FR" sz="1100">
              <a:latin typeface="Times New Roman" panose="02020603050405020304" pitchFamily="18" charset="0"/>
              <a:cs typeface="Times New Roman" panose="02020603050405020304" pitchFamily="18" charset="0"/>
            </a:endParaRPr>
          </a:p>
        </p:txBody>
      </p:sp>
      <p:pic>
        <p:nvPicPr>
          <p:cNvPr id="3" name="Image 2">
            <a:extLst>
              <a:ext uri="{FF2B5EF4-FFF2-40B4-BE49-F238E27FC236}">
                <a16:creationId xmlns:a16="http://schemas.microsoft.com/office/drawing/2014/main" id="{E6F9F5C1-DC46-4B7F-9CEA-DF66C891C565}"/>
              </a:ext>
            </a:extLst>
          </p:cNvPr>
          <p:cNvPicPr>
            <a:picLocks noChangeAspect="1"/>
          </p:cNvPicPr>
          <p:nvPr/>
        </p:nvPicPr>
        <p:blipFill>
          <a:blip r:embed="rId2"/>
          <a:stretch>
            <a:fillRect/>
          </a:stretch>
        </p:blipFill>
        <p:spPr>
          <a:xfrm>
            <a:off x="2383214" y="1030016"/>
            <a:ext cx="7425572" cy="4797968"/>
          </a:xfrm>
          <a:prstGeom prst="rect">
            <a:avLst/>
          </a:prstGeom>
        </p:spPr>
      </p:pic>
    </p:spTree>
    <p:extLst>
      <p:ext uri="{BB962C8B-B14F-4D97-AF65-F5344CB8AC3E}">
        <p14:creationId xmlns:p14="http://schemas.microsoft.com/office/powerpoint/2010/main" val="1573943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D088BC-30B4-4C0F-8589-D0BE2390D94F}"/>
              </a:ext>
            </a:extLst>
          </p:cNvPr>
          <p:cNvSpPr>
            <a:spLocks noGrp="1"/>
          </p:cNvSpPr>
          <p:nvPr>
            <p:ph type="title"/>
          </p:nvPr>
        </p:nvSpPr>
        <p:spPr>
          <a:xfrm>
            <a:off x="787400" y="0"/>
            <a:ext cx="10344150" cy="1325563"/>
          </a:xfrm>
        </p:spPr>
        <p:txBody>
          <a:bodyPr rtlCol="0">
            <a:normAutofit/>
          </a:bodyPr>
          <a:lstStyle/>
          <a:p>
            <a:pPr eaLnBrk="1" fontAlgn="auto" hangingPunct="1">
              <a:spcAft>
                <a:spcPts val="0"/>
              </a:spcAft>
              <a:defRPr/>
            </a:pPr>
            <a:r>
              <a:rPr lang="fr-FR" sz="2800" b="1" dirty="0">
                <a:solidFill>
                  <a:srgbClr val="002060"/>
                </a:solidFill>
              </a:rPr>
              <a:t>The </a:t>
            </a:r>
            <a:r>
              <a:rPr lang="fr-FR" sz="2800" b="1" dirty="0" err="1">
                <a:solidFill>
                  <a:srgbClr val="002060"/>
                </a:solidFill>
              </a:rPr>
              <a:t>aggregate</a:t>
            </a:r>
            <a:r>
              <a:rPr lang="fr-FR" sz="2800" b="1" dirty="0">
                <a:solidFill>
                  <a:srgbClr val="002060"/>
                </a:solidFill>
              </a:rPr>
              <a:t> </a:t>
            </a:r>
            <a:r>
              <a:rPr lang="fr-FR" sz="2800" b="1" dirty="0" err="1">
                <a:solidFill>
                  <a:srgbClr val="002060"/>
                </a:solidFill>
              </a:rPr>
              <a:t>lifecycle</a:t>
            </a:r>
            <a:r>
              <a:rPr lang="fr-FR" sz="2800" b="1" dirty="0">
                <a:solidFill>
                  <a:srgbClr val="002060"/>
                </a:solidFill>
              </a:rPr>
              <a:t> profiles show </a:t>
            </a:r>
            <a:r>
              <a:rPr lang="fr-FR" sz="2800" b="1" dirty="0" err="1">
                <a:solidFill>
                  <a:srgbClr val="002060"/>
                </a:solidFill>
              </a:rPr>
              <a:t>that</a:t>
            </a:r>
            <a:r>
              <a:rPr lang="fr-FR" sz="2800" b="1" dirty="0">
                <a:solidFill>
                  <a:srgbClr val="002060"/>
                </a:solidFill>
              </a:rPr>
              <a:t> </a:t>
            </a:r>
            <a:r>
              <a:rPr lang="fr-FR" sz="2800" b="1" dirty="0" err="1">
                <a:solidFill>
                  <a:srgbClr val="002060"/>
                </a:solidFill>
              </a:rPr>
              <a:t>deficit</a:t>
            </a:r>
            <a:r>
              <a:rPr lang="fr-FR" sz="2800" b="1" dirty="0">
                <a:solidFill>
                  <a:srgbClr val="002060"/>
                </a:solidFill>
              </a:rPr>
              <a:t> </a:t>
            </a:r>
            <a:r>
              <a:rPr lang="fr-FR" sz="2800" b="1" dirty="0" err="1">
                <a:solidFill>
                  <a:srgbClr val="002060"/>
                </a:solidFill>
              </a:rPr>
              <a:t>is</a:t>
            </a:r>
            <a:r>
              <a:rPr lang="fr-FR" sz="2800" b="1" dirty="0">
                <a:solidFill>
                  <a:srgbClr val="002060"/>
                </a:solidFill>
              </a:rPr>
              <a:t> </a:t>
            </a:r>
            <a:r>
              <a:rPr lang="fr-FR" sz="2800" b="1" dirty="0" err="1">
                <a:solidFill>
                  <a:srgbClr val="002060"/>
                </a:solidFill>
              </a:rPr>
              <a:t>mainly</a:t>
            </a:r>
            <a:r>
              <a:rPr lang="fr-FR" sz="2800" b="1" dirty="0">
                <a:solidFill>
                  <a:srgbClr val="002060"/>
                </a:solidFill>
              </a:rPr>
              <a:t> in </a:t>
            </a:r>
            <a:r>
              <a:rPr lang="fr-FR" sz="2800" b="1" dirty="0" err="1">
                <a:solidFill>
                  <a:srgbClr val="002060"/>
                </a:solidFill>
              </a:rPr>
              <a:t>early</a:t>
            </a:r>
            <a:r>
              <a:rPr lang="fr-FR" sz="2800" b="1" dirty="0">
                <a:solidFill>
                  <a:srgbClr val="002060"/>
                </a:solidFill>
              </a:rPr>
              <a:t> </a:t>
            </a:r>
            <a:r>
              <a:rPr lang="fr-FR" sz="2800" b="1" dirty="0" err="1">
                <a:solidFill>
                  <a:srgbClr val="002060"/>
                </a:solidFill>
              </a:rPr>
              <a:t>ages</a:t>
            </a:r>
            <a:r>
              <a:rPr lang="fr-FR" sz="2800" b="1" dirty="0">
                <a:solidFill>
                  <a:srgbClr val="002060"/>
                </a:solidFill>
              </a:rPr>
              <a:t>, but </a:t>
            </a:r>
            <a:r>
              <a:rPr lang="fr-FR" sz="2800" b="1" dirty="0" err="1">
                <a:solidFill>
                  <a:srgbClr val="002060"/>
                </a:solidFill>
              </a:rPr>
              <a:t>this</a:t>
            </a:r>
            <a:r>
              <a:rPr lang="fr-FR" sz="2800" b="1" dirty="0">
                <a:solidFill>
                  <a:srgbClr val="002060"/>
                </a:solidFill>
              </a:rPr>
              <a:t> trend </a:t>
            </a:r>
            <a:r>
              <a:rPr lang="fr-FR" sz="2800" b="1" dirty="0" err="1">
                <a:solidFill>
                  <a:srgbClr val="002060"/>
                </a:solidFill>
              </a:rPr>
              <a:t>is</a:t>
            </a:r>
            <a:r>
              <a:rPr lang="fr-FR" sz="2800" b="1" dirty="0">
                <a:solidFill>
                  <a:srgbClr val="002060"/>
                </a:solidFill>
              </a:rPr>
              <a:t> </a:t>
            </a:r>
            <a:r>
              <a:rPr lang="fr-FR" sz="2800" b="1" dirty="0" err="1">
                <a:solidFill>
                  <a:srgbClr val="002060"/>
                </a:solidFill>
              </a:rPr>
              <a:t>likely</a:t>
            </a:r>
            <a:r>
              <a:rPr lang="fr-FR" sz="2800" b="1" dirty="0">
                <a:solidFill>
                  <a:srgbClr val="002060"/>
                </a:solidFill>
              </a:rPr>
              <a:t> to reverse due to the </a:t>
            </a:r>
            <a:r>
              <a:rPr lang="fr-FR" sz="2800" b="1" dirty="0" err="1">
                <a:solidFill>
                  <a:srgbClr val="002060"/>
                </a:solidFill>
              </a:rPr>
              <a:t>demographic</a:t>
            </a:r>
            <a:r>
              <a:rPr lang="fr-FR" sz="2800" b="1" dirty="0">
                <a:solidFill>
                  <a:srgbClr val="002060"/>
                </a:solidFill>
              </a:rPr>
              <a:t> transition </a:t>
            </a:r>
          </a:p>
        </p:txBody>
      </p:sp>
      <p:sp>
        <p:nvSpPr>
          <p:cNvPr id="5124" name="Espace réservé du numéro de diapositive 4">
            <a:extLst>
              <a:ext uri="{FF2B5EF4-FFF2-40B4-BE49-F238E27FC236}">
                <a16:creationId xmlns:a16="http://schemas.microsoft.com/office/drawing/2014/main" id="{13D3F156-1451-46D4-AC9C-A7EE8399F31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ACC22206-74C5-4804-B6C3-E6B3B2437B32}" type="slidenum">
              <a:rPr lang="fr-FR" altLang="fr-FR" sz="1100" b="1" smtClean="0">
                <a:solidFill>
                  <a:srgbClr val="380C09"/>
                </a:solidFill>
                <a:latin typeface="Times New Roman" panose="02020603050405020304" pitchFamily="18" charset="0"/>
                <a:cs typeface="Times New Roman" panose="02020603050405020304" pitchFamily="18" charset="0"/>
              </a:rPr>
              <a:pPr fontAlgn="base">
                <a:lnSpc>
                  <a:spcPct val="100000"/>
                </a:lnSpc>
                <a:spcBef>
                  <a:spcPct val="0"/>
                </a:spcBef>
                <a:spcAft>
                  <a:spcPct val="0"/>
                </a:spcAft>
                <a:buFontTx/>
                <a:buNone/>
              </a:pPr>
              <a:t>11</a:t>
            </a:fld>
            <a:endParaRPr lang="fr-FR" altLang="fr-FR" sz="1100" b="1">
              <a:solidFill>
                <a:srgbClr val="380C09"/>
              </a:solidFill>
              <a:latin typeface="Times New Roman" panose="02020603050405020304" pitchFamily="18" charset="0"/>
              <a:cs typeface="Times New Roman" panose="02020603050405020304" pitchFamily="18" charset="0"/>
            </a:endParaRPr>
          </a:p>
        </p:txBody>
      </p:sp>
      <p:sp>
        <p:nvSpPr>
          <p:cNvPr id="6" name="Espace réservé du pied de page 5">
            <a:extLst>
              <a:ext uri="{FF2B5EF4-FFF2-40B4-BE49-F238E27FC236}">
                <a16:creationId xmlns:a16="http://schemas.microsoft.com/office/drawing/2014/main" id="{B8D65439-1708-4091-A77E-1138EBDA32DF}"/>
              </a:ext>
            </a:extLst>
          </p:cNvPr>
          <p:cNvSpPr>
            <a:spLocks noGrp="1"/>
          </p:cNvSpPr>
          <p:nvPr>
            <p:ph type="ftr" sz="quarter" idx="11"/>
          </p:nvPr>
        </p:nvSpPr>
        <p:spPr/>
        <p:txBody>
          <a:bodyPr/>
          <a:lstStyle/>
          <a:p>
            <a:pPr>
              <a:defRPr/>
            </a:pPr>
            <a:r>
              <a:rPr lang="en-US" sz="1100">
                <a:latin typeface="Times New Roman" panose="02020603050405020304" pitchFamily="18" charset="0"/>
                <a:cs typeface="Times New Roman" panose="02020603050405020304" pitchFamily="18" charset="0"/>
              </a:rPr>
              <a:t>Presented at the 14th Global Meeting of the NTA Network - February 15th, 2023</a:t>
            </a:r>
            <a:endParaRPr lang="fr-FR" sz="1100">
              <a:latin typeface="Times New Roman" panose="02020603050405020304" pitchFamily="18" charset="0"/>
              <a:cs typeface="Times New Roman" panose="02020603050405020304" pitchFamily="18" charset="0"/>
            </a:endParaRPr>
          </a:p>
        </p:txBody>
      </p:sp>
      <p:pic>
        <p:nvPicPr>
          <p:cNvPr id="3" name="Image 2">
            <a:extLst>
              <a:ext uri="{FF2B5EF4-FFF2-40B4-BE49-F238E27FC236}">
                <a16:creationId xmlns:a16="http://schemas.microsoft.com/office/drawing/2014/main" id="{914D451F-F0D3-4735-9238-02188A6F6AE2}"/>
              </a:ext>
            </a:extLst>
          </p:cNvPr>
          <p:cNvPicPr>
            <a:picLocks noChangeAspect="1"/>
          </p:cNvPicPr>
          <p:nvPr/>
        </p:nvPicPr>
        <p:blipFill>
          <a:blip r:embed="rId2"/>
          <a:stretch>
            <a:fillRect/>
          </a:stretch>
        </p:blipFill>
        <p:spPr>
          <a:xfrm>
            <a:off x="2697185" y="1340939"/>
            <a:ext cx="6797629" cy="4176122"/>
          </a:xfrm>
          <a:prstGeom prst="rect">
            <a:avLst/>
          </a:prstGeom>
        </p:spPr>
      </p:pic>
    </p:spTree>
    <p:extLst>
      <p:ext uri="{BB962C8B-B14F-4D97-AF65-F5344CB8AC3E}">
        <p14:creationId xmlns:p14="http://schemas.microsoft.com/office/powerpoint/2010/main" val="3028881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D088BC-30B4-4C0F-8589-D0BE2390D94F}"/>
              </a:ext>
            </a:extLst>
          </p:cNvPr>
          <p:cNvSpPr>
            <a:spLocks noGrp="1"/>
          </p:cNvSpPr>
          <p:nvPr>
            <p:ph type="title"/>
          </p:nvPr>
        </p:nvSpPr>
        <p:spPr>
          <a:xfrm>
            <a:off x="787400" y="0"/>
            <a:ext cx="10344150" cy="1325563"/>
          </a:xfrm>
        </p:spPr>
        <p:txBody>
          <a:bodyPr rtlCol="0">
            <a:normAutofit/>
          </a:bodyPr>
          <a:lstStyle/>
          <a:p>
            <a:pPr eaLnBrk="1" fontAlgn="auto" hangingPunct="1">
              <a:spcAft>
                <a:spcPts val="0"/>
              </a:spcAft>
              <a:defRPr/>
            </a:pPr>
            <a:r>
              <a:rPr lang="fr-FR" sz="2800" b="1" dirty="0" err="1">
                <a:solidFill>
                  <a:srgbClr val="002060"/>
                </a:solidFill>
              </a:rPr>
              <a:t>Gender</a:t>
            </a:r>
            <a:r>
              <a:rPr lang="fr-FR" sz="2800" b="1" dirty="0">
                <a:solidFill>
                  <a:srgbClr val="002060"/>
                </a:solidFill>
              </a:rPr>
              <a:t> </a:t>
            </a:r>
            <a:r>
              <a:rPr lang="fr-FR" sz="2800" b="1" dirty="0" err="1">
                <a:solidFill>
                  <a:srgbClr val="002060"/>
                </a:solidFill>
              </a:rPr>
              <a:t>differentials</a:t>
            </a:r>
            <a:r>
              <a:rPr lang="fr-FR" sz="2800" b="1" dirty="0">
                <a:solidFill>
                  <a:srgbClr val="002060"/>
                </a:solidFill>
              </a:rPr>
              <a:t> in </a:t>
            </a:r>
            <a:r>
              <a:rPr lang="fr-FR" sz="2800" b="1" dirty="0" err="1">
                <a:solidFill>
                  <a:srgbClr val="002060"/>
                </a:solidFill>
              </a:rPr>
              <a:t>lifecycle</a:t>
            </a:r>
            <a:r>
              <a:rPr lang="fr-FR" sz="2800" b="1" dirty="0">
                <a:solidFill>
                  <a:srgbClr val="002060"/>
                </a:solidFill>
              </a:rPr>
              <a:t> </a:t>
            </a:r>
            <a:r>
              <a:rPr lang="fr-FR" sz="2800" b="1" dirty="0" err="1">
                <a:solidFill>
                  <a:srgbClr val="002060"/>
                </a:solidFill>
              </a:rPr>
              <a:t>deficit</a:t>
            </a:r>
            <a:r>
              <a:rPr lang="fr-FR" sz="2800" b="1" dirty="0">
                <a:solidFill>
                  <a:srgbClr val="002060"/>
                </a:solidFill>
              </a:rPr>
              <a:t> by </a:t>
            </a:r>
            <a:r>
              <a:rPr lang="fr-FR" sz="2800" b="1" dirty="0" err="1">
                <a:solidFill>
                  <a:srgbClr val="002060"/>
                </a:solidFill>
              </a:rPr>
              <a:t>age</a:t>
            </a:r>
            <a:r>
              <a:rPr lang="fr-FR" sz="2800" b="1" dirty="0">
                <a:solidFill>
                  <a:srgbClr val="002060"/>
                </a:solidFill>
              </a:rPr>
              <a:t> </a:t>
            </a:r>
            <a:r>
              <a:rPr lang="fr-FR" sz="2800" b="1" dirty="0" err="1">
                <a:solidFill>
                  <a:srgbClr val="002060"/>
                </a:solidFill>
              </a:rPr>
              <a:t>suggest</a:t>
            </a:r>
            <a:r>
              <a:rPr lang="fr-FR" sz="2800" b="1" dirty="0">
                <a:solidFill>
                  <a:srgbClr val="002060"/>
                </a:solidFill>
              </a:rPr>
              <a:t> </a:t>
            </a:r>
            <a:r>
              <a:rPr lang="fr-FR" sz="2800" b="1" dirty="0" err="1">
                <a:solidFill>
                  <a:srgbClr val="002060"/>
                </a:solidFill>
              </a:rPr>
              <a:t>that</a:t>
            </a:r>
            <a:r>
              <a:rPr lang="fr-FR" sz="2800" b="1" dirty="0">
                <a:solidFill>
                  <a:srgbClr val="002060"/>
                </a:solidFill>
              </a:rPr>
              <a:t> </a:t>
            </a:r>
            <a:r>
              <a:rPr lang="fr-FR" sz="2800" b="1" dirty="0" err="1">
                <a:solidFill>
                  <a:srgbClr val="002060"/>
                </a:solidFill>
              </a:rPr>
              <a:t>women</a:t>
            </a:r>
            <a:r>
              <a:rPr lang="fr-FR" sz="2800" b="1" dirty="0">
                <a:solidFill>
                  <a:srgbClr val="002060"/>
                </a:solidFill>
              </a:rPr>
              <a:t> </a:t>
            </a:r>
            <a:r>
              <a:rPr lang="fr-FR" sz="2800" b="1" dirty="0" err="1">
                <a:solidFill>
                  <a:srgbClr val="002060"/>
                </a:solidFill>
              </a:rPr>
              <a:t>might</a:t>
            </a:r>
            <a:r>
              <a:rPr lang="fr-FR" sz="2800" b="1" dirty="0">
                <a:solidFill>
                  <a:srgbClr val="002060"/>
                </a:solidFill>
              </a:rPr>
              <a:t> </a:t>
            </a:r>
            <a:r>
              <a:rPr lang="fr-FR" sz="2800" b="1" dirty="0" err="1">
                <a:solidFill>
                  <a:srgbClr val="002060"/>
                </a:solidFill>
              </a:rPr>
              <a:t>accumulate</a:t>
            </a:r>
            <a:r>
              <a:rPr lang="fr-FR" sz="2800" b="1" dirty="0">
                <a:solidFill>
                  <a:srgbClr val="002060"/>
                </a:solidFill>
              </a:rPr>
              <a:t> more </a:t>
            </a:r>
            <a:r>
              <a:rPr lang="fr-FR" sz="2800" b="1" dirty="0" err="1">
                <a:solidFill>
                  <a:srgbClr val="002060"/>
                </a:solidFill>
              </a:rPr>
              <a:t>deficit</a:t>
            </a:r>
            <a:r>
              <a:rPr lang="fr-FR" sz="2800" b="1" dirty="0">
                <a:solidFill>
                  <a:srgbClr val="002060"/>
                </a:solidFill>
              </a:rPr>
              <a:t> </a:t>
            </a:r>
            <a:r>
              <a:rPr lang="fr-FR" sz="2800" b="1" dirty="0" err="1">
                <a:solidFill>
                  <a:srgbClr val="002060"/>
                </a:solidFill>
              </a:rPr>
              <a:t>than</a:t>
            </a:r>
            <a:r>
              <a:rPr lang="fr-FR" sz="2800" b="1" dirty="0">
                <a:solidFill>
                  <a:srgbClr val="002060"/>
                </a:solidFill>
              </a:rPr>
              <a:t> men  </a:t>
            </a:r>
          </a:p>
        </p:txBody>
      </p:sp>
      <p:sp>
        <p:nvSpPr>
          <p:cNvPr id="5124" name="Espace réservé du numéro de diapositive 4">
            <a:extLst>
              <a:ext uri="{FF2B5EF4-FFF2-40B4-BE49-F238E27FC236}">
                <a16:creationId xmlns:a16="http://schemas.microsoft.com/office/drawing/2014/main" id="{13D3F156-1451-46D4-AC9C-A7EE8399F31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ACC22206-74C5-4804-B6C3-E6B3B2437B32}" type="slidenum">
              <a:rPr lang="fr-FR" altLang="fr-FR" sz="1100" b="1" smtClean="0">
                <a:solidFill>
                  <a:srgbClr val="380C09"/>
                </a:solidFill>
                <a:latin typeface="Times New Roman" panose="02020603050405020304" pitchFamily="18" charset="0"/>
                <a:cs typeface="Times New Roman" panose="02020603050405020304" pitchFamily="18" charset="0"/>
              </a:rPr>
              <a:pPr fontAlgn="base">
                <a:lnSpc>
                  <a:spcPct val="100000"/>
                </a:lnSpc>
                <a:spcBef>
                  <a:spcPct val="0"/>
                </a:spcBef>
                <a:spcAft>
                  <a:spcPct val="0"/>
                </a:spcAft>
                <a:buFontTx/>
                <a:buNone/>
              </a:pPr>
              <a:t>12</a:t>
            </a:fld>
            <a:endParaRPr lang="fr-FR" altLang="fr-FR" sz="1100" b="1">
              <a:solidFill>
                <a:srgbClr val="380C09"/>
              </a:solidFill>
              <a:latin typeface="Times New Roman" panose="02020603050405020304" pitchFamily="18" charset="0"/>
              <a:cs typeface="Times New Roman" panose="02020603050405020304" pitchFamily="18" charset="0"/>
            </a:endParaRPr>
          </a:p>
        </p:txBody>
      </p:sp>
      <p:sp>
        <p:nvSpPr>
          <p:cNvPr id="6" name="Espace réservé du pied de page 5">
            <a:extLst>
              <a:ext uri="{FF2B5EF4-FFF2-40B4-BE49-F238E27FC236}">
                <a16:creationId xmlns:a16="http://schemas.microsoft.com/office/drawing/2014/main" id="{B8D65439-1708-4091-A77E-1138EBDA32DF}"/>
              </a:ext>
            </a:extLst>
          </p:cNvPr>
          <p:cNvSpPr>
            <a:spLocks noGrp="1"/>
          </p:cNvSpPr>
          <p:nvPr>
            <p:ph type="ftr" sz="quarter" idx="11"/>
          </p:nvPr>
        </p:nvSpPr>
        <p:spPr/>
        <p:txBody>
          <a:bodyPr/>
          <a:lstStyle/>
          <a:p>
            <a:pPr>
              <a:defRPr/>
            </a:pPr>
            <a:r>
              <a:rPr lang="en-US" sz="1100">
                <a:latin typeface="Times New Roman" panose="02020603050405020304" pitchFamily="18" charset="0"/>
                <a:cs typeface="Times New Roman" panose="02020603050405020304" pitchFamily="18" charset="0"/>
              </a:rPr>
              <a:t>Presented at the 14th Global Meeting of the NTA Network - February 15th, 2023</a:t>
            </a:r>
            <a:endParaRPr lang="fr-FR" sz="1100">
              <a:latin typeface="Times New Roman" panose="02020603050405020304" pitchFamily="18" charset="0"/>
              <a:cs typeface="Times New Roman" panose="02020603050405020304" pitchFamily="18" charset="0"/>
            </a:endParaRPr>
          </a:p>
        </p:txBody>
      </p:sp>
      <p:pic>
        <p:nvPicPr>
          <p:cNvPr id="3" name="Image 2">
            <a:extLst>
              <a:ext uri="{FF2B5EF4-FFF2-40B4-BE49-F238E27FC236}">
                <a16:creationId xmlns:a16="http://schemas.microsoft.com/office/drawing/2014/main" id="{E28CC687-350E-4622-BD85-ACF6CA15610D}"/>
              </a:ext>
            </a:extLst>
          </p:cNvPr>
          <p:cNvPicPr>
            <a:picLocks noChangeAspect="1"/>
          </p:cNvPicPr>
          <p:nvPr/>
        </p:nvPicPr>
        <p:blipFill>
          <a:blip r:embed="rId2"/>
          <a:stretch>
            <a:fillRect/>
          </a:stretch>
        </p:blipFill>
        <p:spPr>
          <a:xfrm>
            <a:off x="923095" y="1401904"/>
            <a:ext cx="10345809" cy="4054191"/>
          </a:xfrm>
          <a:prstGeom prst="rect">
            <a:avLst/>
          </a:prstGeom>
        </p:spPr>
      </p:pic>
    </p:spTree>
    <p:extLst>
      <p:ext uri="{BB962C8B-B14F-4D97-AF65-F5344CB8AC3E}">
        <p14:creationId xmlns:p14="http://schemas.microsoft.com/office/powerpoint/2010/main" val="4132845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D088BC-30B4-4C0F-8589-D0BE2390D94F}"/>
              </a:ext>
            </a:extLst>
          </p:cNvPr>
          <p:cNvSpPr>
            <a:spLocks noGrp="1"/>
          </p:cNvSpPr>
          <p:nvPr>
            <p:ph type="title"/>
          </p:nvPr>
        </p:nvSpPr>
        <p:spPr>
          <a:xfrm>
            <a:off x="787400" y="0"/>
            <a:ext cx="10344150" cy="1325563"/>
          </a:xfrm>
        </p:spPr>
        <p:txBody>
          <a:bodyPr rtlCol="0">
            <a:normAutofit/>
          </a:bodyPr>
          <a:lstStyle/>
          <a:p>
            <a:pPr eaLnBrk="1" fontAlgn="auto" hangingPunct="1">
              <a:spcAft>
                <a:spcPts val="0"/>
              </a:spcAft>
              <a:defRPr/>
            </a:pPr>
            <a:r>
              <a:rPr lang="fr-FR" sz="2800" b="1" dirty="0" err="1">
                <a:solidFill>
                  <a:srgbClr val="002060"/>
                </a:solidFill>
              </a:rPr>
              <a:t>Gender</a:t>
            </a:r>
            <a:r>
              <a:rPr lang="fr-FR" sz="2800" b="1" dirty="0">
                <a:solidFill>
                  <a:srgbClr val="002060"/>
                </a:solidFill>
              </a:rPr>
              <a:t> </a:t>
            </a:r>
            <a:r>
              <a:rPr lang="fr-FR" sz="2800" b="1" dirty="0" err="1">
                <a:solidFill>
                  <a:srgbClr val="002060"/>
                </a:solidFill>
              </a:rPr>
              <a:t>differentials</a:t>
            </a:r>
            <a:r>
              <a:rPr lang="fr-FR" sz="2800" b="1" dirty="0">
                <a:solidFill>
                  <a:srgbClr val="002060"/>
                </a:solidFill>
              </a:rPr>
              <a:t> in time allocations </a:t>
            </a:r>
            <a:r>
              <a:rPr lang="fr-FR" sz="2800" b="1" dirty="0" err="1">
                <a:solidFill>
                  <a:srgbClr val="002060"/>
                </a:solidFill>
              </a:rPr>
              <a:t>might</a:t>
            </a:r>
            <a:r>
              <a:rPr lang="fr-FR" sz="2800" b="1" dirty="0">
                <a:solidFill>
                  <a:srgbClr val="002060"/>
                </a:solidFill>
              </a:rPr>
              <a:t> help </a:t>
            </a:r>
            <a:r>
              <a:rPr lang="fr-FR" sz="2800" b="1" dirty="0" err="1">
                <a:solidFill>
                  <a:srgbClr val="002060"/>
                </a:solidFill>
              </a:rPr>
              <a:t>explain</a:t>
            </a:r>
            <a:r>
              <a:rPr lang="fr-FR" sz="2800" b="1" dirty="0">
                <a:solidFill>
                  <a:srgbClr val="002060"/>
                </a:solidFill>
              </a:rPr>
              <a:t> the gap in </a:t>
            </a:r>
            <a:r>
              <a:rPr lang="fr-FR" sz="2800" b="1" dirty="0" err="1">
                <a:solidFill>
                  <a:srgbClr val="002060"/>
                </a:solidFill>
              </a:rPr>
              <a:t>lifecycle</a:t>
            </a:r>
            <a:r>
              <a:rPr lang="fr-FR" sz="2800" b="1" dirty="0">
                <a:solidFill>
                  <a:srgbClr val="002060"/>
                </a:solidFill>
              </a:rPr>
              <a:t> </a:t>
            </a:r>
            <a:r>
              <a:rPr lang="fr-FR" sz="2800" b="1" dirty="0" err="1">
                <a:solidFill>
                  <a:srgbClr val="002060"/>
                </a:solidFill>
              </a:rPr>
              <a:t>deficits</a:t>
            </a:r>
            <a:r>
              <a:rPr lang="fr-FR" sz="2800" b="1" dirty="0">
                <a:solidFill>
                  <a:srgbClr val="002060"/>
                </a:solidFill>
              </a:rPr>
              <a:t>  </a:t>
            </a:r>
          </a:p>
        </p:txBody>
      </p:sp>
      <p:sp>
        <p:nvSpPr>
          <p:cNvPr id="5124" name="Espace réservé du numéro de diapositive 4">
            <a:extLst>
              <a:ext uri="{FF2B5EF4-FFF2-40B4-BE49-F238E27FC236}">
                <a16:creationId xmlns:a16="http://schemas.microsoft.com/office/drawing/2014/main" id="{13D3F156-1451-46D4-AC9C-A7EE8399F31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ACC22206-74C5-4804-B6C3-E6B3B2437B32}" type="slidenum">
              <a:rPr lang="fr-FR" altLang="fr-FR" sz="1100" b="1" smtClean="0">
                <a:solidFill>
                  <a:srgbClr val="380C09"/>
                </a:solidFill>
                <a:latin typeface="Times New Roman" panose="02020603050405020304" pitchFamily="18" charset="0"/>
                <a:cs typeface="Times New Roman" panose="02020603050405020304" pitchFamily="18" charset="0"/>
              </a:rPr>
              <a:pPr fontAlgn="base">
                <a:lnSpc>
                  <a:spcPct val="100000"/>
                </a:lnSpc>
                <a:spcBef>
                  <a:spcPct val="0"/>
                </a:spcBef>
                <a:spcAft>
                  <a:spcPct val="0"/>
                </a:spcAft>
                <a:buFontTx/>
                <a:buNone/>
              </a:pPr>
              <a:t>13</a:t>
            </a:fld>
            <a:endParaRPr lang="fr-FR" altLang="fr-FR" sz="1100" b="1">
              <a:solidFill>
                <a:srgbClr val="380C09"/>
              </a:solidFill>
              <a:latin typeface="Times New Roman" panose="02020603050405020304" pitchFamily="18" charset="0"/>
              <a:cs typeface="Times New Roman" panose="02020603050405020304" pitchFamily="18" charset="0"/>
            </a:endParaRPr>
          </a:p>
        </p:txBody>
      </p:sp>
      <p:sp>
        <p:nvSpPr>
          <p:cNvPr id="6" name="Espace réservé du pied de page 5">
            <a:extLst>
              <a:ext uri="{FF2B5EF4-FFF2-40B4-BE49-F238E27FC236}">
                <a16:creationId xmlns:a16="http://schemas.microsoft.com/office/drawing/2014/main" id="{B8D65439-1708-4091-A77E-1138EBDA32DF}"/>
              </a:ext>
            </a:extLst>
          </p:cNvPr>
          <p:cNvSpPr>
            <a:spLocks noGrp="1"/>
          </p:cNvSpPr>
          <p:nvPr>
            <p:ph type="ftr" sz="quarter" idx="11"/>
          </p:nvPr>
        </p:nvSpPr>
        <p:spPr/>
        <p:txBody>
          <a:bodyPr/>
          <a:lstStyle/>
          <a:p>
            <a:pPr>
              <a:defRPr/>
            </a:pPr>
            <a:r>
              <a:rPr lang="en-US" sz="1100">
                <a:latin typeface="Times New Roman" panose="02020603050405020304" pitchFamily="18" charset="0"/>
                <a:cs typeface="Times New Roman" panose="02020603050405020304" pitchFamily="18" charset="0"/>
              </a:rPr>
              <a:t>Presented at the 14th Global Meeting of the NTA Network - February 15th, 2023</a:t>
            </a:r>
            <a:endParaRPr lang="fr-FR" sz="1100">
              <a:latin typeface="Times New Roman" panose="02020603050405020304" pitchFamily="18" charset="0"/>
              <a:cs typeface="Times New Roman" panose="02020603050405020304" pitchFamily="18" charset="0"/>
            </a:endParaRPr>
          </a:p>
        </p:txBody>
      </p:sp>
      <p:pic>
        <p:nvPicPr>
          <p:cNvPr id="3" name="Image 2">
            <a:extLst>
              <a:ext uri="{FF2B5EF4-FFF2-40B4-BE49-F238E27FC236}">
                <a16:creationId xmlns:a16="http://schemas.microsoft.com/office/drawing/2014/main" id="{8EECF686-1DCB-432B-8AAA-8A2BEC9B9A80}"/>
              </a:ext>
            </a:extLst>
          </p:cNvPr>
          <p:cNvPicPr>
            <a:picLocks noChangeAspect="1"/>
          </p:cNvPicPr>
          <p:nvPr/>
        </p:nvPicPr>
        <p:blipFill>
          <a:blip r:embed="rId2"/>
          <a:stretch>
            <a:fillRect/>
          </a:stretch>
        </p:blipFill>
        <p:spPr>
          <a:xfrm>
            <a:off x="840792" y="1197670"/>
            <a:ext cx="10510415" cy="4462659"/>
          </a:xfrm>
          <a:prstGeom prst="rect">
            <a:avLst/>
          </a:prstGeom>
        </p:spPr>
      </p:pic>
    </p:spTree>
    <p:extLst>
      <p:ext uri="{BB962C8B-B14F-4D97-AF65-F5344CB8AC3E}">
        <p14:creationId xmlns:p14="http://schemas.microsoft.com/office/powerpoint/2010/main" val="3068752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2B477B-F847-4B7B-91F0-5A792E2A1D49}"/>
              </a:ext>
            </a:extLst>
          </p:cNvPr>
          <p:cNvSpPr>
            <a:spLocks noGrp="1"/>
          </p:cNvSpPr>
          <p:nvPr>
            <p:ph type="title"/>
          </p:nvPr>
        </p:nvSpPr>
        <p:spPr>
          <a:xfrm>
            <a:off x="838200" y="-107420"/>
            <a:ext cx="10515600" cy="1325563"/>
          </a:xfrm>
        </p:spPr>
        <p:txBody>
          <a:bodyPr>
            <a:normAutofit/>
          </a:bodyPr>
          <a:lstStyle/>
          <a:p>
            <a:r>
              <a:rPr lang="en-US" sz="2800" b="1" dirty="0">
                <a:solidFill>
                  <a:srgbClr val="002060"/>
                </a:solidFill>
              </a:rPr>
              <a:t>Demographic changes in Morocco are rapid triggering irreversible effects in absence of timely reforms</a:t>
            </a:r>
            <a:endParaRPr lang="fr-FR" sz="2800" b="1" dirty="0">
              <a:solidFill>
                <a:srgbClr val="002060"/>
              </a:solidFill>
            </a:endParaRPr>
          </a:p>
        </p:txBody>
      </p:sp>
      <p:sp>
        <p:nvSpPr>
          <p:cNvPr id="4" name="Espace réservé du numéro de diapositive 3">
            <a:extLst>
              <a:ext uri="{FF2B5EF4-FFF2-40B4-BE49-F238E27FC236}">
                <a16:creationId xmlns:a16="http://schemas.microsoft.com/office/drawing/2014/main" id="{FC079B95-9E38-45A0-B3E2-EFCA6646B301}"/>
              </a:ext>
            </a:extLst>
          </p:cNvPr>
          <p:cNvSpPr>
            <a:spLocks noGrp="1"/>
          </p:cNvSpPr>
          <p:nvPr>
            <p:ph type="sldNum" sz="quarter" idx="12"/>
          </p:nvPr>
        </p:nvSpPr>
        <p:spPr>
          <a:xfrm>
            <a:off x="8610600" y="6356350"/>
            <a:ext cx="2743200" cy="365125"/>
          </a:xfrm>
        </p:spPr>
        <p:txBody>
          <a:bodyPr/>
          <a:lstStyle/>
          <a:p>
            <a:fld id="{0C5E5E70-ED1D-4958-BC22-FF61F684488B}" type="slidenum">
              <a:rPr lang="fr-FR" smtClean="0"/>
              <a:t>2</a:t>
            </a:fld>
            <a:endParaRPr lang="fr-FR"/>
          </a:p>
        </p:txBody>
      </p:sp>
      <p:sp>
        <p:nvSpPr>
          <p:cNvPr id="29" name="Espace réservé du pied de page 28">
            <a:extLst>
              <a:ext uri="{FF2B5EF4-FFF2-40B4-BE49-F238E27FC236}">
                <a16:creationId xmlns:a16="http://schemas.microsoft.com/office/drawing/2014/main" id="{6B9AA1DB-0C56-48AD-913D-9156763AAF05}"/>
              </a:ext>
            </a:extLst>
          </p:cNvPr>
          <p:cNvSpPr>
            <a:spLocks noGrp="1"/>
          </p:cNvSpPr>
          <p:nvPr>
            <p:ph type="ftr" sz="quarter" idx="11"/>
          </p:nvPr>
        </p:nvSpPr>
        <p:spPr>
          <a:xfrm>
            <a:off x="3370185" y="6573820"/>
            <a:ext cx="5451629" cy="365125"/>
          </a:xfrm>
        </p:spPr>
        <p:txBody>
          <a:bodyPr/>
          <a:lstStyle/>
          <a:p>
            <a:r>
              <a:rPr lang="en-US" dirty="0"/>
              <a:t>Presented at the 14th Global Meeting of the NTA Network - February 15th, 2023</a:t>
            </a:r>
            <a:endParaRPr lang="fr-FR" dirty="0"/>
          </a:p>
        </p:txBody>
      </p:sp>
      <p:pic>
        <p:nvPicPr>
          <p:cNvPr id="3" name="Image 2">
            <a:extLst>
              <a:ext uri="{FF2B5EF4-FFF2-40B4-BE49-F238E27FC236}">
                <a16:creationId xmlns:a16="http://schemas.microsoft.com/office/drawing/2014/main" id="{0ABD76AE-B674-4D6D-9913-75D4F287A2A6}"/>
              </a:ext>
            </a:extLst>
          </p:cNvPr>
          <p:cNvPicPr>
            <a:picLocks noChangeAspect="1"/>
          </p:cNvPicPr>
          <p:nvPr/>
        </p:nvPicPr>
        <p:blipFill>
          <a:blip r:embed="rId2"/>
          <a:stretch>
            <a:fillRect/>
          </a:stretch>
        </p:blipFill>
        <p:spPr>
          <a:xfrm>
            <a:off x="838200" y="917913"/>
            <a:ext cx="10748180" cy="5620999"/>
          </a:xfrm>
          <a:prstGeom prst="rect">
            <a:avLst/>
          </a:prstGeom>
        </p:spPr>
      </p:pic>
    </p:spTree>
    <p:extLst>
      <p:ext uri="{BB962C8B-B14F-4D97-AF65-F5344CB8AC3E}">
        <p14:creationId xmlns:p14="http://schemas.microsoft.com/office/powerpoint/2010/main" val="1288162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2B477B-F847-4B7B-91F0-5A792E2A1D49}"/>
              </a:ext>
            </a:extLst>
          </p:cNvPr>
          <p:cNvSpPr>
            <a:spLocks noGrp="1"/>
          </p:cNvSpPr>
          <p:nvPr>
            <p:ph type="title"/>
          </p:nvPr>
        </p:nvSpPr>
        <p:spPr>
          <a:xfrm>
            <a:off x="838200" y="-107420"/>
            <a:ext cx="10515600" cy="1325563"/>
          </a:xfrm>
        </p:spPr>
        <p:txBody>
          <a:bodyPr>
            <a:normAutofit/>
          </a:bodyPr>
          <a:lstStyle/>
          <a:p>
            <a:r>
              <a:rPr lang="en-US" sz="2800" b="1" dirty="0">
                <a:solidFill>
                  <a:srgbClr val="002060"/>
                </a:solidFill>
              </a:rPr>
              <a:t>Demographic changes in Morocco are rapid triggering irreversible effects in absence of timely reforms</a:t>
            </a:r>
            <a:endParaRPr lang="fr-FR" sz="2800" b="1" dirty="0">
              <a:solidFill>
                <a:srgbClr val="002060"/>
              </a:solidFill>
            </a:endParaRPr>
          </a:p>
        </p:txBody>
      </p:sp>
      <p:sp>
        <p:nvSpPr>
          <p:cNvPr id="4" name="Espace réservé du numéro de diapositive 3">
            <a:extLst>
              <a:ext uri="{FF2B5EF4-FFF2-40B4-BE49-F238E27FC236}">
                <a16:creationId xmlns:a16="http://schemas.microsoft.com/office/drawing/2014/main" id="{FC079B95-9E38-45A0-B3E2-EFCA6646B301}"/>
              </a:ext>
            </a:extLst>
          </p:cNvPr>
          <p:cNvSpPr>
            <a:spLocks noGrp="1"/>
          </p:cNvSpPr>
          <p:nvPr>
            <p:ph type="sldNum" sz="quarter" idx="12"/>
          </p:nvPr>
        </p:nvSpPr>
        <p:spPr>
          <a:xfrm>
            <a:off x="8610600" y="6356350"/>
            <a:ext cx="2743200" cy="365125"/>
          </a:xfrm>
        </p:spPr>
        <p:txBody>
          <a:bodyPr/>
          <a:lstStyle/>
          <a:p>
            <a:fld id="{0C5E5E70-ED1D-4958-BC22-FF61F684488B}" type="slidenum">
              <a:rPr lang="fr-FR" smtClean="0"/>
              <a:t>3</a:t>
            </a:fld>
            <a:endParaRPr lang="fr-FR"/>
          </a:p>
        </p:txBody>
      </p:sp>
      <p:sp>
        <p:nvSpPr>
          <p:cNvPr id="29" name="Espace réservé du pied de page 28">
            <a:extLst>
              <a:ext uri="{FF2B5EF4-FFF2-40B4-BE49-F238E27FC236}">
                <a16:creationId xmlns:a16="http://schemas.microsoft.com/office/drawing/2014/main" id="{6B9AA1DB-0C56-48AD-913D-9156763AAF05}"/>
              </a:ext>
            </a:extLst>
          </p:cNvPr>
          <p:cNvSpPr>
            <a:spLocks noGrp="1"/>
          </p:cNvSpPr>
          <p:nvPr>
            <p:ph type="ftr" sz="quarter" idx="11"/>
          </p:nvPr>
        </p:nvSpPr>
        <p:spPr>
          <a:xfrm>
            <a:off x="3370185" y="6573820"/>
            <a:ext cx="5451629" cy="365125"/>
          </a:xfrm>
        </p:spPr>
        <p:txBody>
          <a:bodyPr/>
          <a:lstStyle/>
          <a:p>
            <a:r>
              <a:rPr lang="en-US" dirty="0"/>
              <a:t>Presented at the 14th Global Meeting of the NTA Network - February 15th, 2023</a:t>
            </a:r>
            <a:endParaRPr lang="fr-FR" dirty="0"/>
          </a:p>
        </p:txBody>
      </p:sp>
      <p:pic>
        <p:nvPicPr>
          <p:cNvPr id="3" name="Image 2">
            <a:extLst>
              <a:ext uri="{FF2B5EF4-FFF2-40B4-BE49-F238E27FC236}">
                <a16:creationId xmlns:a16="http://schemas.microsoft.com/office/drawing/2014/main" id="{888AA8CB-14B9-462A-8E4B-D883A610A550}"/>
              </a:ext>
            </a:extLst>
          </p:cNvPr>
          <p:cNvPicPr>
            <a:picLocks noChangeAspect="1"/>
          </p:cNvPicPr>
          <p:nvPr/>
        </p:nvPicPr>
        <p:blipFill>
          <a:blip r:embed="rId2"/>
          <a:stretch>
            <a:fillRect/>
          </a:stretch>
        </p:blipFill>
        <p:spPr>
          <a:xfrm>
            <a:off x="948961" y="1700771"/>
            <a:ext cx="5535648" cy="3584759"/>
          </a:xfrm>
          <a:prstGeom prst="rect">
            <a:avLst/>
          </a:prstGeom>
        </p:spPr>
      </p:pic>
      <p:pic>
        <p:nvPicPr>
          <p:cNvPr id="5" name="Image 4">
            <a:extLst>
              <a:ext uri="{FF2B5EF4-FFF2-40B4-BE49-F238E27FC236}">
                <a16:creationId xmlns:a16="http://schemas.microsoft.com/office/drawing/2014/main" id="{6A472879-22E4-4474-B8A2-C54D37E573F0}"/>
              </a:ext>
            </a:extLst>
          </p:cNvPr>
          <p:cNvPicPr>
            <a:picLocks noChangeAspect="1"/>
          </p:cNvPicPr>
          <p:nvPr/>
        </p:nvPicPr>
        <p:blipFill>
          <a:blip r:embed="rId3"/>
          <a:stretch>
            <a:fillRect/>
          </a:stretch>
        </p:blipFill>
        <p:spPr>
          <a:xfrm>
            <a:off x="6599699" y="1950728"/>
            <a:ext cx="5224725" cy="3084843"/>
          </a:xfrm>
          <a:prstGeom prst="rect">
            <a:avLst/>
          </a:prstGeom>
        </p:spPr>
      </p:pic>
    </p:spTree>
    <p:extLst>
      <p:ext uri="{BB962C8B-B14F-4D97-AF65-F5344CB8AC3E}">
        <p14:creationId xmlns:p14="http://schemas.microsoft.com/office/powerpoint/2010/main" val="3976503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2B477B-F847-4B7B-91F0-5A792E2A1D49}"/>
              </a:ext>
            </a:extLst>
          </p:cNvPr>
          <p:cNvSpPr>
            <a:spLocks noGrp="1"/>
          </p:cNvSpPr>
          <p:nvPr>
            <p:ph type="title"/>
          </p:nvPr>
        </p:nvSpPr>
        <p:spPr>
          <a:xfrm>
            <a:off x="838200" y="-107420"/>
            <a:ext cx="10515600" cy="1325563"/>
          </a:xfrm>
        </p:spPr>
        <p:txBody>
          <a:bodyPr>
            <a:normAutofit/>
          </a:bodyPr>
          <a:lstStyle/>
          <a:p>
            <a:r>
              <a:rPr lang="en-US" sz="2800" b="1" dirty="0">
                <a:solidFill>
                  <a:srgbClr val="002060"/>
                </a:solidFill>
              </a:rPr>
              <a:t>A sluggish </a:t>
            </a:r>
            <a:r>
              <a:rPr lang="en-US" sz="2800" b="1" dirty="0" err="1">
                <a:solidFill>
                  <a:srgbClr val="002060"/>
                </a:solidFill>
              </a:rPr>
              <a:t>labour</a:t>
            </a:r>
            <a:r>
              <a:rPr lang="en-US" sz="2800" b="1" dirty="0">
                <a:solidFill>
                  <a:srgbClr val="002060"/>
                </a:solidFill>
              </a:rPr>
              <a:t> market limits the benefits of the demographic dividend </a:t>
            </a:r>
            <a:endParaRPr lang="fr-FR" sz="2800" b="1" dirty="0">
              <a:solidFill>
                <a:srgbClr val="002060"/>
              </a:solidFill>
            </a:endParaRPr>
          </a:p>
        </p:txBody>
      </p:sp>
      <p:sp>
        <p:nvSpPr>
          <p:cNvPr id="4" name="Espace réservé du numéro de diapositive 3">
            <a:extLst>
              <a:ext uri="{FF2B5EF4-FFF2-40B4-BE49-F238E27FC236}">
                <a16:creationId xmlns:a16="http://schemas.microsoft.com/office/drawing/2014/main" id="{FC079B95-9E38-45A0-B3E2-EFCA6646B301}"/>
              </a:ext>
            </a:extLst>
          </p:cNvPr>
          <p:cNvSpPr>
            <a:spLocks noGrp="1"/>
          </p:cNvSpPr>
          <p:nvPr>
            <p:ph type="sldNum" sz="quarter" idx="12"/>
          </p:nvPr>
        </p:nvSpPr>
        <p:spPr>
          <a:xfrm>
            <a:off x="8610600" y="6356350"/>
            <a:ext cx="2743200" cy="365125"/>
          </a:xfrm>
        </p:spPr>
        <p:txBody>
          <a:bodyPr/>
          <a:lstStyle/>
          <a:p>
            <a:fld id="{0C5E5E70-ED1D-4958-BC22-FF61F684488B}" type="slidenum">
              <a:rPr lang="fr-FR" smtClean="0"/>
              <a:t>4</a:t>
            </a:fld>
            <a:endParaRPr lang="fr-FR"/>
          </a:p>
        </p:txBody>
      </p:sp>
      <p:sp>
        <p:nvSpPr>
          <p:cNvPr id="5" name="Espace réservé du pied de page 4">
            <a:extLst>
              <a:ext uri="{FF2B5EF4-FFF2-40B4-BE49-F238E27FC236}">
                <a16:creationId xmlns:a16="http://schemas.microsoft.com/office/drawing/2014/main" id="{09358198-6BBA-40A2-BD50-28740EC9EF0E}"/>
              </a:ext>
            </a:extLst>
          </p:cNvPr>
          <p:cNvSpPr>
            <a:spLocks noGrp="1"/>
          </p:cNvSpPr>
          <p:nvPr>
            <p:ph type="ftr" sz="quarter" idx="11"/>
          </p:nvPr>
        </p:nvSpPr>
        <p:spPr/>
        <p:txBody>
          <a:bodyPr/>
          <a:lstStyle/>
          <a:p>
            <a:r>
              <a:rPr lang="en-US"/>
              <a:t>Presented at the 14th Global Meeting of the NTA Network - February 15th, 2023</a:t>
            </a:r>
            <a:endParaRPr lang="fr-FR"/>
          </a:p>
        </p:txBody>
      </p:sp>
      <p:pic>
        <p:nvPicPr>
          <p:cNvPr id="3" name="Image 2">
            <a:extLst>
              <a:ext uri="{FF2B5EF4-FFF2-40B4-BE49-F238E27FC236}">
                <a16:creationId xmlns:a16="http://schemas.microsoft.com/office/drawing/2014/main" id="{89077EF4-DB62-49E0-9C6E-039C2AE23962}"/>
              </a:ext>
            </a:extLst>
          </p:cNvPr>
          <p:cNvPicPr>
            <a:picLocks noChangeAspect="1"/>
          </p:cNvPicPr>
          <p:nvPr/>
        </p:nvPicPr>
        <p:blipFill>
          <a:blip r:embed="rId2"/>
          <a:stretch>
            <a:fillRect/>
          </a:stretch>
        </p:blipFill>
        <p:spPr>
          <a:xfrm>
            <a:off x="478049" y="1483988"/>
            <a:ext cx="11235902" cy="3499407"/>
          </a:xfrm>
          <a:prstGeom prst="rect">
            <a:avLst/>
          </a:prstGeom>
        </p:spPr>
      </p:pic>
    </p:spTree>
    <p:extLst>
      <p:ext uri="{BB962C8B-B14F-4D97-AF65-F5344CB8AC3E}">
        <p14:creationId xmlns:p14="http://schemas.microsoft.com/office/powerpoint/2010/main" val="3837312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2B477B-F847-4B7B-91F0-5A792E2A1D49}"/>
              </a:ext>
            </a:extLst>
          </p:cNvPr>
          <p:cNvSpPr>
            <a:spLocks noGrp="1"/>
          </p:cNvSpPr>
          <p:nvPr>
            <p:ph type="title"/>
          </p:nvPr>
        </p:nvSpPr>
        <p:spPr>
          <a:xfrm>
            <a:off x="838200" y="-107420"/>
            <a:ext cx="10515600" cy="1325563"/>
          </a:xfrm>
        </p:spPr>
        <p:txBody>
          <a:bodyPr>
            <a:normAutofit/>
          </a:bodyPr>
          <a:lstStyle/>
          <a:p>
            <a:r>
              <a:rPr lang="en-US" sz="2800" b="1" dirty="0">
                <a:solidFill>
                  <a:srgbClr val="002060"/>
                </a:solidFill>
              </a:rPr>
              <a:t>A sluggish </a:t>
            </a:r>
            <a:r>
              <a:rPr lang="en-US" sz="2800" b="1" dirty="0" err="1">
                <a:solidFill>
                  <a:srgbClr val="002060"/>
                </a:solidFill>
              </a:rPr>
              <a:t>labour</a:t>
            </a:r>
            <a:r>
              <a:rPr lang="en-US" sz="2800" b="1" dirty="0">
                <a:solidFill>
                  <a:srgbClr val="002060"/>
                </a:solidFill>
              </a:rPr>
              <a:t> market limits the benefits of the demographic dividend </a:t>
            </a:r>
            <a:endParaRPr lang="fr-FR" sz="2800" b="1" dirty="0">
              <a:solidFill>
                <a:srgbClr val="002060"/>
              </a:solidFill>
            </a:endParaRPr>
          </a:p>
        </p:txBody>
      </p:sp>
      <p:sp>
        <p:nvSpPr>
          <p:cNvPr id="4" name="Espace réservé du numéro de diapositive 3">
            <a:extLst>
              <a:ext uri="{FF2B5EF4-FFF2-40B4-BE49-F238E27FC236}">
                <a16:creationId xmlns:a16="http://schemas.microsoft.com/office/drawing/2014/main" id="{FC079B95-9E38-45A0-B3E2-EFCA6646B301}"/>
              </a:ext>
            </a:extLst>
          </p:cNvPr>
          <p:cNvSpPr>
            <a:spLocks noGrp="1"/>
          </p:cNvSpPr>
          <p:nvPr>
            <p:ph type="sldNum" sz="quarter" idx="12"/>
          </p:nvPr>
        </p:nvSpPr>
        <p:spPr>
          <a:xfrm>
            <a:off x="8610600" y="6356350"/>
            <a:ext cx="2743200" cy="365125"/>
          </a:xfrm>
        </p:spPr>
        <p:txBody>
          <a:bodyPr/>
          <a:lstStyle/>
          <a:p>
            <a:fld id="{0C5E5E70-ED1D-4958-BC22-FF61F684488B}" type="slidenum">
              <a:rPr lang="fr-FR" smtClean="0"/>
              <a:t>5</a:t>
            </a:fld>
            <a:endParaRPr lang="fr-FR"/>
          </a:p>
        </p:txBody>
      </p:sp>
      <p:sp>
        <p:nvSpPr>
          <p:cNvPr id="5" name="Espace réservé du pied de page 4">
            <a:extLst>
              <a:ext uri="{FF2B5EF4-FFF2-40B4-BE49-F238E27FC236}">
                <a16:creationId xmlns:a16="http://schemas.microsoft.com/office/drawing/2014/main" id="{09358198-6BBA-40A2-BD50-28740EC9EF0E}"/>
              </a:ext>
            </a:extLst>
          </p:cNvPr>
          <p:cNvSpPr>
            <a:spLocks noGrp="1"/>
          </p:cNvSpPr>
          <p:nvPr>
            <p:ph type="ftr" sz="quarter" idx="11"/>
          </p:nvPr>
        </p:nvSpPr>
        <p:spPr/>
        <p:txBody>
          <a:bodyPr/>
          <a:lstStyle/>
          <a:p>
            <a:r>
              <a:rPr lang="en-US"/>
              <a:t>Presented at the 14th Global Meeting of the NTA Network - February 15th, 2023</a:t>
            </a:r>
            <a:endParaRPr lang="fr-FR"/>
          </a:p>
        </p:txBody>
      </p:sp>
      <p:pic>
        <p:nvPicPr>
          <p:cNvPr id="6" name="Image 5">
            <a:extLst>
              <a:ext uri="{FF2B5EF4-FFF2-40B4-BE49-F238E27FC236}">
                <a16:creationId xmlns:a16="http://schemas.microsoft.com/office/drawing/2014/main" id="{FEC9FA8B-ED53-4F17-8241-13091D077EAA}"/>
              </a:ext>
            </a:extLst>
          </p:cNvPr>
          <p:cNvPicPr>
            <a:picLocks noChangeAspect="1"/>
          </p:cNvPicPr>
          <p:nvPr/>
        </p:nvPicPr>
        <p:blipFill>
          <a:blip r:embed="rId2"/>
          <a:stretch>
            <a:fillRect/>
          </a:stretch>
        </p:blipFill>
        <p:spPr>
          <a:xfrm>
            <a:off x="465856" y="841934"/>
            <a:ext cx="11260288" cy="5316173"/>
          </a:xfrm>
          <a:prstGeom prst="rect">
            <a:avLst/>
          </a:prstGeom>
        </p:spPr>
      </p:pic>
    </p:spTree>
    <p:extLst>
      <p:ext uri="{BB962C8B-B14F-4D97-AF65-F5344CB8AC3E}">
        <p14:creationId xmlns:p14="http://schemas.microsoft.com/office/powerpoint/2010/main" val="1386722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D088BC-30B4-4C0F-8589-D0BE2390D94F}"/>
              </a:ext>
            </a:extLst>
          </p:cNvPr>
          <p:cNvSpPr>
            <a:spLocks noGrp="1"/>
          </p:cNvSpPr>
          <p:nvPr>
            <p:ph type="title"/>
          </p:nvPr>
        </p:nvSpPr>
        <p:spPr>
          <a:xfrm>
            <a:off x="787400" y="0"/>
            <a:ext cx="10344150" cy="1325563"/>
          </a:xfrm>
        </p:spPr>
        <p:txBody>
          <a:bodyPr rtlCol="0">
            <a:normAutofit/>
          </a:bodyPr>
          <a:lstStyle/>
          <a:p>
            <a:pPr eaLnBrk="1" fontAlgn="auto" hangingPunct="1">
              <a:spcAft>
                <a:spcPts val="0"/>
              </a:spcAft>
              <a:defRPr/>
            </a:pPr>
            <a:r>
              <a:rPr lang="fr-FR" sz="2800" b="1" dirty="0" err="1">
                <a:solidFill>
                  <a:srgbClr val="002060"/>
                </a:solidFill>
              </a:rPr>
              <a:t>Overview</a:t>
            </a:r>
            <a:r>
              <a:rPr lang="fr-FR" sz="2800" b="1" dirty="0">
                <a:solidFill>
                  <a:srgbClr val="002060"/>
                </a:solidFill>
              </a:rPr>
              <a:t> of </a:t>
            </a:r>
            <a:r>
              <a:rPr lang="fr-FR" sz="2800" b="1" dirty="0" err="1">
                <a:solidFill>
                  <a:srgbClr val="002060"/>
                </a:solidFill>
              </a:rPr>
              <a:t>approach</a:t>
            </a:r>
            <a:r>
              <a:rPr lang="fr-FR" sz="2800" b="1" dirty="0">
                <a:solidFill>
                  <a:srgbClr val="002060"/>
                </a:solidFill>
              </a:rPr>
              <a:t> and </a:t>
            </a:r>
            <a:r>
              <a:rPr lang="fr-FR" sz="2800" b="1" dirty="0" err="1">
                <a:solidFill>
                  <a:srgbClr val="002060"/>
                </a:solidFill>
              </a:rPr>
              <a:t>results</a:t>
            </a:r>
            <a:r>
              <a:rPr lang="fr-FR" sz="2800" b="1" dirty="0">
                <a:solidFill>
                  <a:srgbClr val="002060"/>
                </a:solidFill>
              </a:rPr>
              <a:t> </a:t>
            </a:r>
          </a:p>
        </p:txBody>
      </p:sp>
      <p:sp>
        <p:nvSpPr>
          <p:cNvPr id="3" name="Espace réservé du contenu 2">
            <a:extLst>
              <a:ext uri="{FF2B5EF4-FFF2-40B4-BE49-F238E27FC236}">
                <a16:creationId xmlns:a16="http://schemas.microsoft.com/office/drawing/2014/main" id="{CB61BE79-F308-488A-8747-FA0B282EAD39}"/>
              </a:ext>
            </a:extLst>
          </p:cNvPr>
          <p:cNvSpPr>
            <a:spLocks noGrp="1"/>
          </p:cNvSpPr>
          <p:nvPr>
            <p:ph idx="1"/>
          </p:nvPr>
        </p:nvSpPr>
        <p:spPr>
          <a:xfrm>
            <a:off x="787401" y="1019175"/>
            <a:ext cx="10566400" cy="5263092"/>
          </a:xfrm>
        </p:spPr>
        <p:txBody>
          <a:bodyPr rtlCol="0">
            <a:normAutofit lnSpcReduction="10000"/>
          </a:bodyPr>
          <a:lstStyle/>
          <a:p>
            <a:pPr marL="0" indent="0" algn="just" eaLnBrk="1" fontAlgn="auto" hangingPunct="1">
              <a:spcAft>
                <a:spcPts val="0"/>
              </a:spcAft>
              <a:buFont typeface="Arial" panose="020B0604020202020204" pitchFamily="34" charset="0"/>
              <a:buNone/>
              <a:defRPr/>
            </a:pPr>
            <a:r>
              <a:rPr lang="en-US" sz="1800" b="1" dirty="0">
                <a:solidFill>
                  <a:schemeClr val="accent6">
                    <a:lumMod val="50000"/>
                  </a:schemeClr>
                </a:solidFill>
                <a:effectLst>
                  <a:outerShdw blurRad="38100" dist="38100" dir="2700000" algn="tl">
                    <a:srgbClr val="000000">
                      <a:alpha val="43137"/>
                    </a:srgbClr>
                  </a:outerShdw>
                </a:effectLst>
                <a:latin typeface="+mj-lt"/>
                <a:ea typeface="+mj-ea"/>
                <a:cs typeface="+mj-cs"/>
              </a:rPr>
              <a:t>What we do </a:t>
            </a:r>
          </a:p>
          <a:p>
            <a:pPr algn="just">
              <a:lnSpc>
                <a:spcPct val="100000"/>
              </a:lnSpc>
              <a:defRPr/>
            </a:pPr>
            <a:r>
              <a:rPr lang="en-US" sz="1600" dirty="0">
                <a:latin typeface="+mj-lt"/>
                <a:cs typeface="Times New Roman" panose="02020603050405020304" pitchFamily="18" charset="0"/>
              </a:rPr>
              <a:t>Using the National Transfer Accounts methodology, we analyze the age profiles for Morocco and draw gender differentials by age that are labor related</a:t>
            </a:r>
          </a:p>
          <a:p>
            <a:pPr algn="just" eaLnBrk="1" fontAlgn="auto" hangingPunct="1">
              <a:spcAft>
                <a:spcPts val="0"/>
              </a:spcAft>
              <a:defRPr/>
            </a:pPr>
            <a:r>
              <a:rPr lang="en-US" sz="1600" dirty="0">
                <a:latin typeface="+mj-lt"/>
                <a:cs typeface="Times New Roman" panose="02020603050405020304" pitchFamily="18" charset="0"/>
              </a:rPr>
              <a:t>Research hypothesis : </a:t>
            </a:r>
          </a:p>
          <a:p>
            <a:pPr lvl="1" algn="just">
              <a:defRPr/>
            </a:pPr>
            <a:r>
              <a:rPr lang="en-US" sz="1500" dirty="0">
                <a:latin typeface="+mj-lt"/>
                <a:cs typeface="Times New Roman" panose="02020603050405020304" pitchFamily="18" charset="0"/>
              </a:rPr>
              <a:t>The low labor participation affects women’s economic position throughout the lifecycle </a:t>
            </a:r>
          </a:p>
          <a:p>
            <a:pPr lvl="1" algn="just">
              <a:defRPr/>
            </a:pPr>
            <a:r>
              <a:rPr lang="en-US" sz="1500" dirty="0">
                <a:latin typeface="+mj-lt"/>
                <a:cs typeface="Times New Roman" panose="02020603050405020304" pitchFamily="18" charset="0"/>
              </a:rPr>
              <a:t>Women’s paid work time is replaced by unpaid labor that further deepens the gender economic gap throughout the lifecycle (</a:t>
            </a:r>
            <a:r>
              <a:rPr lang="en-US" sz="1500" dirty="0" err="1">
                <a:latin typeface="+mj-lt"/>
                <a:cs typeface="Times New Roman" panose="02020603050405020304" pitchFamily="18" charset="0"/>
              </a:rPr>
              <a:t>i.e</a:t>
            </a:r>
            <a:r>
              <a:rPr lang="en-US" sz="1500" dirty="0">
                <a:latin typeface="+mj-lt"/>
                <a:cs typeface="Times New Roman" panose="02020603050405020304" pitchFamily="18" charset="0"/>
              </a:rPr>
              <a:t>, no pension income, higher dependence on informal self-insurance mechanisms throughout the lifecycle and more in old age…)</a:t>
            </a:r>
          </a:p>
          <a:p>
            <a:pPr algn="just" eaLnBrk="1" fontAlgn="auto" hangingPunct="1">
              <a:spcAft>
                <a:spcPts val="0"/>
              </a:spcAft>
              <a:defRPr/>
            </a:pPr>
            <a:r>
              <a:rPr lang="en-US" sz="1600" dirty="0">
                <a:latin typeface="+mj-lt"/>
                <a:cs typeface="Times New Roman" panose="02020603050405020304" pitchFamily="18" charset="0"/>
              </a:rPr>
              <a:t>The National Time Transfer Accounts methodology will then be used to illustrate gender differences in transfers of paid and unpaid labor throughout the lifecycle </a:t>
            </a:r>
            <a:endParaRPr lang="en-US" sz="1600" b="1" dirty="0">
              <a:solidFill>
                <a:srgbClr val="AD8211"/>
              </a:solidFill>
              <a:latin typeface="+mj-lt"/>
              <a:cs typeface="Times New Roman" panose="02020603050405020304" pitchFamily="18" charset="0"/>
              <a:sym typeface="Wingdings" panose="05000000000000000000" pitchFamily="2" charset="2"/>
            </a:endParaRPr>
          </a:p>
          <a:p>
            <a:pPr marL="0" indent="0" algn="just">
              <a:buNone/>
              <a:defRPr/>
            </a:pPr>
            <a:r>
              <a:rPr lang="en-US" sz="1800" b="1" dirty="0">
                <a:solidFill>
                  <a:schemeClr val="accent6">
                    <a:lumMod val="50000"/>
                  </a:schemeClr>
                </a:solidFill>
                <a:effectLst>
                  <a:outerShdw blurRad="38100" dist="38100" dir="2700000" algn="tl">
                    <a:srgbClr val="000000">
                      <a:alpha val="43137"/>
                    </a:srgbClr>
                  </a:outerShdw>
                </a:effectLst>
                <a:latin typeface="+mj-lt"/>
                <a:ea typeface="+mj-ea"/>
                <a:cs typeface="+mj-cs"/>
                <a:sym typeface="Wingdings" panose="05000000000000000000" pitchFamily="2" charset="2"/>
              </a:rPr>
              <a:t>What we find </a:t>
            </a:r>
          </a:p>
          <a:p>
            <a:pPr algn="just" eaLnBrk="1" fontAlgn="auto" hangingPunct="1">
              <a:spcAft>
                <a:spcPts val="0"/>
              </a:spcAft>
              <a:defRPr/>
            </a:pPr>
            <a:r>
              <a:rPr lang="en-US" sz="1600" dirty="0">
                <a:latin typeface="+mj-lt"/>
                <a:cs typeface="Times New Roman" panose="02020603050405020304" pitchFamily="18" charset="0"/>
                <a:sym typeface="Wingdings" panose="05000000000000000000" pitchFamily="2" charset="2"/>
              </a:rPr>
              <a:t>The gender gap in labor participation is related to an intricate web of xxx</a:t>
            </a:r>
          </a:p>
          <a:p>
            <a:pPr algn="just" eaLnBrk="1" fontAlgn="auto" hangingPunct="1">
              <a:spcAft>
                <a:spcPts val="0"/>
              </a:spcAft>
              <a:defRPr/>
            </a:pPr>
            <a:r>
              <a:rPr lang="en-US" sz="1600" dirty="0">
                <a:latin typeface="+mj-lt"/>
                <a:cs typeface="Times New Roman" panose="02020603050405020304" pitchFamily="18" charset="0"/>
                <a:sym typeface="Wingdings" panose="05000000000000000000" pitchFamily="2" charset="2"/>
              </a:rPr>
              <a:t>Women’s transfers are, in fact, replacing transfers that should be provided by social insurance measures (</a:t>
            </a:r>
            <a:r>
              <a:rPr lang="en-US" sz="1600" dirty="0" err="1">
                <a:latin typeface="+mj-lt"/>
                <a:cs typeface="Times New Roman" panose="02020603050405020304" pitchFamily="18" charset="0"/>
                <a:sym typeface="Wingdings" panose="05000000000000000000" pitchFamily="2" charset="2"/>
              </a:rPr>
              <a:t>i.e</a:t>
            </a:r>
            <a:r>
              <a:rPr lang="en-US" sz="1600" dirty="0">
                <a:latin typeface="+mj-lt"/>
                <a:cs typeface="Times New Roman" panose="02020603050405020304" pitchFamily="18" charset="0"/>
                <a:sym typeface="Wingdings" panose="05000000000000000000" pitchFamily="2" charset="2"/>
              </a:rPr>
              <a:t>, childcare </a:t>
            </a:r>
            <a:r>
              <a:rPr lang="en-US" sz="1600" dirty="0" err="1">
                <a:latin typeface="+mj-lt"/>
                <a:cs typeface="Times New Roman" panose="02020603050405020304" pitchFamily="18" charset="0"/>
                <a:sym typeface="Wingdings" panose="05000000000000000000" pitchFamily="2" charset="2"/>
              </a:rPr>
              <a:t>sevices</a:t>
            </a:r>
            <a:r>
              <a:rPr lang="en-US" sz="1600" dirty="0">
                <a:latin typeface="+mj-lt"/>
                <a:cs typeface="Times New Roman" panose="02020603050405020304" pitchFamily="18" charset="0"/>
                <a:sym typeface="Wingdings" panose="05000000000000000000" pitchFamily="2" charset="2"/>
              </a:rPr>
              <a:t>, sick and old age care services…</a:t>
            </a:r>
            <a:r>
              <a:rPr lang="en-US" sz="1600" dirty="0" err="1">
                <a:latin typeface="+mj-lt"/>
                <a:cs typeface="Times New Roman" panose="02020603050405020304" pitchFamily="18" charset="0"/>
                <a:sym typeface="Wingdings" panose="05000000000000000000" pitchFamily="2" charset="2"/>
              </a:rPr>
              <a:t>etc</a:t>
            </a:r>
            <a:r>
              <a:rPr lang="en-US" sz="1600" dirty="0">
                <a:latin typeface="+mj-lt"/>
                <a:cs typeface="Times New Roman" panose="02020603050405020304" pitchFamily="18" charset="0"/>
                <a:sym typeface="Wingdings" panose="05000000000000000000" pitchFamily="2" charset="2"/>
              </a:rPr>
              <a:t>)</a:t>
            </a:r>
          </a:p>
          <a:p>
            <a:pPr marL="0" indent="0" algn="just" eaLnBrk="1" fontAlgn="auto" hangingPunct="1">
              <a:spcAft>
                <a:spcPts val="0"/>
              </a:spcAft>
              <a:buNone/>
              <a:defRPr/>
            </a:pPr>
            <a:r>
              <a:rPr lang="en-US" sz="1800" b="1" dirty="0">
                <a:solidFill>
                  <a:schemeClr val="accent6">
                    <a:lumMod val="50000"/>
                  </a:schemeClr>
                </a:solidFill>
                <a:effectLst>
                  <a:outerShdw blurRad="38100" dist="38100" dir="2700000" algn="tl">
                    <a:srgbClr val="000000">
                      <a:alpha val="43137"/>
                    </a:srgbClr>
                  </a:outerShdw>
                </a:effectLst>
                <a:latin typeface="+mj-lt"/>
                <a:ea typeface="+mj-ea"/>
                <a:cs typeface="+mj-cs"/>
                <a:sym typeface="Wingdings" panose="05000000000000000000" pitchFamily="2" charset="2"/>
              </a:rPr>
              <a:t>Potential contributions</a:t>
            </a:r>
          </a:p>
          <a:p>
            <a:pPr algn="just" eaLnBrk="1" fontAlgn="auto" hangingPunct="1">
              <a:spcAft>
                <a:spcPts val="0"/>
              </a:spcAft>
              <a:defRPr/>
            </a:pPr>
            <a:r>
              <a:rPr lang="en-US" sz="1600" dirty="0">
                <a:latin typeface="+mj-lt"/>
                <a:cs typeface="Times New Roman" panose="02020603050405020304" pitchFamily="18" charset="0"/>
                <a:sym typeface="Wingdings" panose="05000000000000000000" pitchFamily="2" charset="2"/>
              </a:rPr>
              <a:t>Provide perspective on female labor force participation paradox in Morocco </a:t>
            </a:r>
          </a:p>
          <a:p>
            <a:pPr algn="just" eaLnBrk="1" fontAlgn="auto" hangingPunct="1">
              <a:spcAft>
                <a:spcPts val="0"/>
              </a:spcAft>
              <a:defRPr/>
            </a:pPr>
            <a:r>
              <a:rPr lang="en-US" sz="1600" dirty="0">
                <a:latin typeface="+mj-lt"/>
                <a:cs typeface="Times New Roman" panose="02020603050405020304" pitchFamily="18" charset="0"/>
                <a:sym typeface="Wingdings" panose="05000000000000000000" pitchFamily="2" charset="2"/>
              </a:rPr>
              <a:t>Clarify nuances between paid and unpaid labor performed by women </a:t>
            </a:r>
          </a:p>
          <a:p>
            <a:pPr algn="just" eaLnBrk="1" fontAlgn="auto" hangingPunct="1">
              <a:spcAft>
                <a:spcPts val="0"/>
              </a:spcAft>
              <a:defRPr/>
            </a:pPr>
            <a:r>
              <a:rPr lang="en-US" sz="1600" dirty="0">
                <a:latin typeface="+mj-lt"/>
                <a:cs typeface="Times New Roman" panose="02020603050405020304" pitchFamily="18" charset="0"/>
                <a:sym typeface="Wingdings" panose="05000000000000000000" pitchFamily="2" charset="2"/>
              </a:rPr>
              <a:t>Analyze how these dynamics affect women’s economic wellbeing </a:t>
            </a:r>
          </a:p>
        </p:txBody>
      </p:sp>
      <p:sp>
        <p:nvSpPr>
          <p:cNvPr id="5124" name="Espace réservé du numéro de diapositive 4">
            <a:extLst>
              <a:ext uri="{FF2B5EF4-FFF2-40B4-BE49-F238E27FC236}">
                <a16:creationId xmlns:a16="http://schemas.microsoft.com/office/drawing/2014/main" id="{13D3F156-1451-46D4-AC9C-A7EE8399F31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ACC22206-74C5-4804-B6C3-E6B3B2437B32}" type="slidenum">
              <a:rPr lang="fr-FR" altLang="fr-FR" sz="1100" b="1" smtClean="0">
                <a:solidFill>
                  <a:srgbClr val="380C09"/>
                </a:solidFill>
                <a:latin typeface="Times New Roman" panose="02020603050405020304" pitchFamily="18" charset="0"/>
                <a:cs typeface="Times New Roman" panose="02020603050405020304" pitchFamily="18" charset="0"/>
              </a:rPr>
              <a:pPr fontAlgn="base">
                <a:lnSpc>
                  <a:spcPct val="100000"/>
                </a:lnSpc>
                <a:spcBef>
                  <a:spcPct val="0"/>
                </a:spcBef>
                <a:spcAft>
                  <a:spcPct val="0"/>
                </a:spcAft>
                <a:buFontTx/>
                <a:buNone/>
              </a:pPr>
              <a:t>6</a:t>
            </a:fld>
            <a:endParaRPr lang="fr-FR" altLang="fr-FR" sz="1100" b="1">
              <a:solidFill>
                <a:srgbClr val="380C09"/>
              </a:solidFill>
              <a:latin typeface="Times New Roman" panose="02020603050405020304" pitchFamily="18" charset="0"/>
              <a:cs typeface="Times New Roman" panose="02020603050405020304" pitchFamily="18" charset="0"/>
            </a:endParaRPr>
          </a:p>
        </p:txBody>
      </p:sp>
      <p:sp>
        <p:nvSpPr>
          <p:cNvPr id="6" name="Espace réservé du pied de page 5">
            <a:extLst>
              <a:ext uri="{FF2B5EF4-FFF2-40B4-BE49-F238E27FC236}">
                <a16:creationId xmlns:a16="http://schemas.microsoft.com/office/drawing/2014/main" id="{B8D65439-1708-4091-A77E-1138EBDA32DF}"/>
              </a:ext>
            </a:extLst>
          </p:cNvPr>
          <p:cNvSpPr>
            <a:spLocks noGrp="1"/>
          </p:cNvSpPr>
          <p:nvPr>
            <p:ph type="ftr" sz="quarter" idx="11"/>
          </p:nvPr>
        </p:nvSpPr>
        <p:spPr/>
        <p:txBody>
          <a:bodyPr/>
          <a:lstStyle/>
          <a:p>
            <a:pPr>
              <a:defRPr/>
            </a:pPr>
            <a:r>
              <a:rPr lang="en-US" sz="1100">
                <a:latin typeface="Times New Roman" panose="02020603050405020304" pitchFamily="18" charset="0"/>
                <a:cs typeface="Times New Roman" panose="02020603050405020304" pitchFamily="18" charset="0"/>
              </a:rPr>
              <a:t>Presented at the 14th Global Meeting of the NTA Network - February 15th, 2023</a:t>
            </a:r>
            <a:endParaRPr lang="fr-FR" sz="11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4724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D088BC-30B4-4C0F-8589-D0BE2390D94F}"/>
              </a:ext>
            </a:extLst>
          </p:cNvPr>
          <p:cNvSpPr>
            <a:spLocks noGrp="1"/>
          </p:cNvSpPr>
          <p:nvPr>
            <p:ph type="title"/>
          </p:nvPr>
        </p:nvSpPr>
        <p:spPr>
          <a:xfrm>
            <a:off x="787400" y="0"/>
            <a:ext cx="10344150" cy="1325563"/>
          </a:xfrm>
        </p:spPr>
        <p:txBody>
          <a:bodyPr rtlCol="0">
            <a:normAutofit/>
          </a:bodyPr>
          <a:lstStyle/>
          <a:p>
            <a:pPr eaLnBrk="1" fontAlgn="auto" hangingPunct="1">
              <a:spcAft>
                <a:spcPts val="0"/>
              </a:spcAft>
              <a:defRPr/>
            </a:pPr>
            <a:r>
              <a:rPr lang="fr-FR" sz="2800" b="1" dirty="0">
                <a:solidFill>
                  <a:srgbClr val="002060"/>
                </a:solidFill>
              </a:rPr>
              <a:t>In </a:t>
            </a:r>
            <a:r>
              <a:rPr lang="fr-FR" sz="2800" b="1" dirty="0" err="1">
                <a:solidFill>
                  <a:srgbClr val="002060"/>
                </a:solidFill>
              </a:rPr>
              <a:t>sample</a:t>
            </a:r>
            <a:r>
              <a:rPr lang="fr-FR" sz="2800" b="1" dirty="0">
                <a:solidFill>
                  <a:srgbClr val="002060"/>
                </a:solidFill>
              </a:rPr>
              <a:t> </a:t>
            </a:r>
            <a:r>
              <a:rPr lang="fr-FR" sz="2800" b="1" dirty="0" err="1">
                <a:solidFill>
                  <a:srgbClr val="002060"/>
                </a:solidFill>
              </a:rPr>
              <a:t>labor</a:t>
            </a:r>
            <a:r>
              <a:rPr lang="fr-FR" sz="2800" b="1" dirty="0">
                <a:solidFill>
                  <a:srgbClr val="002060"/>
                </a:solidFill>
              </a:rPr>
              <a:t> force participation by </a:t>
            </a:r>
            <a:r>
              <a:rPr lang="fr-FR" sz="2800" b="1" dirty="0" err="1">
                <a:solidFill>
                  <a:srgbClr val="002060"/>
                </a:solidFill>
              </a:rPr>
              <a:t>age</a:t>
            </a:r>
            <a:r>
              <a:rPr lang="fr-FR" sz="2800" b="1" dirty="0">
                <a:solidFill>
                  <a:srgbClr val="002060"/>
                </a:solidFill>
              </a:rPr>
              <a:t> and </a:t>
            </a:r>
            <a:r>
              <a:rPr lang="fr-FR" sz="2800" b="1" dirty="0" err="1">
                <a:solidFill>
                  <a:srgbClr val="002060"/>
                </a:solidFill>
              </a:rPr>
              <a:t>gender</a:t>
            </a:r>
            <a:r>
              <a:rPr lang="fr-FR" sz="2800" b="1" dirty="0">
                <a:solidFill>
                  <a:srgbClr val="002060"/>
                </a:solidFill>
              </a:rPr>
              <a:t> show </a:t>
            </a:r>
            <a:r>
              <a:rPr lang="fr-FR" sz="2800" b="1" dirty="0" err="1">
                <a:solidFill>
                  <a:srgbClr val="002060"/>
                </a:solidFill>
              </a:rPr>
              <a:t>significant</a:t>
            </a:r>
            <a:r>
              <a:rPr lang="fr-FR" sz="2800" b="1" dirty="0">
                <a:solidFill>
                  <a:srgbClr val="002060"/>
                </a:solidFill>
              </a:rPr>
              <a:t> </a:t>
            </a:r>
            <a:r>
              <a:rPr lang="fr-FR" sz="2800" b="1" dirty="0" err="1">
                <a:solidFill>
                  <a:srgbClr val="002060"/>
                </a:solidFill>
              </a:rPr>
              <a:t>differences</a:t>
            </a:r>
            <a:r>
              <a:rPr lang="fr-FR" sz="2800" b="1" dirty="0">
                <a:solidFill>
                  <a:srgbClr val="002060"/>
                </a:solidFill>
              </a:rPr>
              <a:t> </a:t>
            </a:r>
          </a:p>
        </p:txBody>
      </p:sp>
      <p:sp>
        <p:nvSpPr>
          <p:cNvPr id="5124" name="Espace réservé du numéro de diapositive 4">
            <a:extLst>
              <a:ext uri="{FF2B5EF4-FFF2-40B4-BE49-F238E27FC236}">
                <a16:creationId xmlns:a16="http://schemas.microsoft.com/office/drawing/2014/main" id="{13D3F156-1451-46D4-AC9C-A7EE8399F31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ACC22206-74C5-4804-B6C3-E6B3B2437B32}" type="slidenum">
              <a:rPr lang="fr-FR" altLang="fr-FR" sz="1100" b="1" smtClean="0">
                <a:solidFill>
                  <a:srgbClr val="380C09"/>
                </a:solidFill>
                <a:latin typeface="Times New Roman" panose="02020603050405020304" pitchFamily="18" charset="0"/>
                <a:cs typeface="Times New Roman" panose="02020603050405020304" pitchFamily="18" charset="0"/>
              </a:rPr>
              <a:pPr fontAlgn="base">
                <a:lnSpc>
                  <a:spcPct val="100000"/>
                </a:lnSpc>
                <a:spcBef>
                  <a:spcPct val="0"/>
                </a:spcBef>
                <a:spcAft>
                  <a:spcPct val="0"/>
                </a:spcAft>
                <a:buFontTx/>
                <a:buNone/>
              </a:pPr>
              <a:t>7</a:t>
            </a:fld>
            <a:endParaRPr lang="fr-FR" altLang="fr-FR" sz="1100" b="1">
              <a:solidFill>
                <a:srgbClr val="380C09"/>
              </a:solidFill>
              <a:latin typeface="Times New Roman" panose="02020603050405020304" pitchFamily="18" charset="0"/>
              <a:cs typeface="Times New Roman" panose="02020603050405020304" pitchFamily="18" charset="0"/>
            </a:endParaRPr>
          </a:p>
        </p:txBody>
      </p:sp>
      <p:sp>
        <p:nvSpPr>
          <p:cNvPr id="6" name="Espace réservé du pied de page 5">
            <a:extLst>
              <a:ext uri="{FF2B5EF4-FFF2-40B4-BE49-F238E27FC236}">
                <a16:creationId xmlns:a16="http://schemas.microsoft.com/office/drawing/2014/main" id="{B8D65439-1708-4091-A77E-1138EBDA32DF}"/>
              </a:ext>
            </a:extLst>
          </p:cNvPr>
          <p:cNvSpPr>
            <a:spLocks noGrp="1"/>
          </p:cNvSpPr>
          <p:nvPr>
            <p:ph type="ftr" sz="quarter" idx="11"/>
          </p:nvPr>
        </p:nvSpPr>
        <p:spPr/>
        <p:txBody>
          <a:bodyPr/>
          <a:lstStyle/>
          <a:p>
            <a:pPr>
              <a:defRPr/>
            </a:pPr>
            <a:r>
              <a:rPr lang="en-US" sz="1100">
                <a:latin typeface="Times New Roman" panose="02020603050405020304" pitchFamily="18" charset="0"/>
                <a:cs typeface="Times New Roman" panose="02020603050405020304" pitchFamily="18" charset="0"/>
              </a:rPr>
              <a:t>Presented at the 14th Global Meeting of the NTA Network - February 15th, 2023</a:t>
            </a:r>
            <a:endParaRPr lang="fr-FR" sz="1100">
              <a:latin typeface="Times New Roman" panose="02020603050405020304" pitchFamily="18" charset="0"/>
              <a:cs typeface="Times New Roman" panose="02020603050405020304" pitchFamily="18" charset="0"/>
            </a:endParaRPr>
          </a:p>
        </p:txBody>
      </p:sp>
      <p:pic>
        <p:nvPicPr>
          <p:cNvPr id="3" name="Image 2">
            <a:extLst>
              <a:ext uri="{FF2B5EF4-FFF2-40B4-BE49-F238E27FC236}">
                <a16:creationId xmlns:a16="http://schemas.microsoft.com/office/drawing/2014/main" id="{42B6EBCA-4FFE-4BDF-BE55-2F98CFD2A348}"/>
              </a:ext>
            </a:extLst>
          </p:cNvPr>
          <p:cNvPicPr>
            <a:picLocks noChangeAspect="1"/>
          </p:cNvPicPr>
          <p:nvPr/>
        </p:nvPicPr>
        <p:blipFill>
          <a:blip r:embed="rId2"/>
          <a:stretch>
            <a:fillRect/>
          </a:stretch>
        </p:blipFill>
        <p:spPr>
          <a:xfrm>
            <a:off x="554255" y="1292167"/>
            <a:ext cx="11083489" cy="4273666"/>
          </a:xfrm>
          <a:prstGeom prst="rect">
            <a:avLst/>
          </a:prstGeom>
        </p:spPr>
      </p:pic>
    </p:spTree>
    <p:extLst>
      <p:ext uri="{BB962C8B-B14F-4D97-AF65-F5344CB8AC3E}">
        <p14:creationId xmlns:p14="http://schemas.microsoft.com/office/powerpoint/2010/main" val="2723944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D088BC-30B4-4C0F-8589-D0BE2390D94F}"/>
              </a:ext>
            </a:extLst>
          </p:cNvPr>
          <p:cNvSpPr>
            <a:spLocks noGrp="1"/>
          </p:cNvSpPr>
          <p:nvPr>
            <p:ph type="title"/>
          </p:nvPr>
        </p:nvSpPr>
        <p:spPr>
          <a:xfrm>
            <a:off x="787400" y="0"/>
            <a:ext cx="10344150" cy="1325563"/>
          </a:xfrm>
        </p:spPr>
        <p:txBody>
          <a:bodyPr rtlCol="0">
            <a:normAutofit/>
          </a:bodyPr>
          <a:lstStyle/>
          <a:p>
            <a:pPr eaLnBrk="1" fontAlgn="auto" hangingPunct="1">
              <a:spcAft>
                <a:spcPts val="0"/>
              </a:spcAft>
              <a:defRPr/>
            </a:pPr>
            <a:r>
              <a:rPr lang="fr-FR" sz="2800" b="1" dirty="0" err="1">
                <a:solidFill>
                  <a:srgbClr val="002060"/>
                </a:solidFill>
              </a:rPr>
              <a:t>Gender</a:t>
            </a:r>
            <a:r>
              <a:rPr lang="fr-FR" sz="2800" b="1" dirty="0">
                <a:solidFill>
                  <a:srgbClr val="002060"/>
                </a:solidFill>
              </a:rPr>
              <a:t> </a:t>
            </a:r>
            <a:r>
              <a:rPr lang="fr-FR" sz="2800" b="1" dirty="0" err="1">
                <a:solidFill>
                  <a:srgbClr val="002060"/>
                </a:solidFill>
              </a:rPr>
              <a:t>differentials</a:t>
            </a:r>
            <a:r>
              <a:rPr lang="fr-FR" sz="2800" b="1" dirty="0">
                <a:solidFill>
                  <a:srgbClr val="002060"/>
                </a:solidFill>
              </a:rPr>
              <a:t> in </a:t>
            </a:r>
            <a:r>
              <a:rPr lang="fr-FR" sz="2800" b="1" dirty="0" err="1">
                <a:solidFill>
                  <a:srgbClr val="002060"/>
                </a:solidFill>
              </a:rPr>
              <a:t>age</a:t>
            </a:r>
            <a:r>
              <a:rPr lang="fr-FR" sz="2800" b="1" dirty="0">
                <a:solidFill>
                  <a:srgbClr val="002060"/>
                </a:solidFill>
              </a:rPr>
              <a:t> </a:t>
            </a:r>
            <a:r>
              <a:rPr lang="fr-FR" sz="2800" b="1" dirty="0" err="1">
                <a:solidFill>
                  <a:srgbClr val="002060"/>
                </a:solidFill>
              </a:rPr>
              <a:t>labor</a:t>
            </a:r>
            <a:r>
              <a:rPr lang="fr-FR" sz="2800" b="1" dirty="0">
                <a:solidFill>
                  <a:srgbClr val="002060"/>
                </a:solidFill>
              </a:rPr>
              <a:t> </a:t>
            </a:r>
            <a:r>
              <a:rPr lang="fr-FR" sz="2800" b="1" dirty="0" err="1">
                <a:solidFill>
                  <a:srgbClr val="002060"/>
                </a:solidFill>
              </a:rPr>
              <a:t>income</a:t>
            </a:r>
            <a:r>
              <a:rPr lang="fr-FR" sz="2800" b="1" dirty="0">
                <a:solidFill>
                  <a:srgbClr val="002060"/>
                </a:solidFill>
              </a:rPr>
              <a:t> profiles for </a:t>
            </a:r>
            <a:r>
              <a:rPr lang="fr-FR" sz="2800" b="1" dirty="0" err="1">
                <a:solidFill>
                  <a:srgbClr val="002060"/>
                </a:solidFill>
              </a:rPr>
              <a:t>those</a:t>
            </a:r>
            <a:r>
              <a:rPr lang="fr-FR" sz="2800" b="1" dirty="0">
                <a:solidFill>
                  <a:srgbClr val="002060"/>
                </a:solidFill>
              </a:rPr>
              <a:t> </a:t>
            </a:r>
            <a:r>
              <a:rPr lang="fr-FR" sz="2800" b="1" dirty="0" err="1">
                <a:solidFill>
                  <a:srgbClr val="002060"/>
                </a:solidFill>
              </a:rPr>
              <a:t>who</a:t>
            </a:r>
            <a:r>
              <a:rPr lang="fr-FR" sz="2800" b="1" dirty="0">
                <a:solidFill>
                  <a:srgbClr val="002060"/>
                </a:solidFill>
              </a:rPr>
              <a:t> </a:t>
            </a:r>
            <a:r>
              <a:rPr lang="fr-FR" sz="2800" b="1" dirty="0" err="1">
                <a:solidFill>
                  <a:srgbClr val="002060"/>
                </a:solidFill>
              </a:rPr>
              <a:t>participate</a:t>
            </a:r>
            <a:r>
              <a:rPr lang="fr-FR" sz="2800" b="1" dirty="0">
                <a:solidFill>
                  <a:srgbClr val="002060"/>
                </a:solidFill>
              </a:rPr>
              <a:t> in the </a:t>
            </a:r>
            <a:r>
              <a:rPr lang="fr-FR" sz="2800" b="1" dirty="0" err="1">
                <a:solidFill>
                  <a:srgbClr val="002060"/>
                </a:solidFill>
              </a:rPr>
              <a:t>labor</a:t>
            </a:r>
            <a:r>
              <a:rPr lang="fr-FR" sz="2800" b="1" dirty="0">
                <a:solidFill>
                  <a:srgbClr val="002060"/>
                </a:solidFill>
              </a:rPr>
              <a:t> </a:t>
            </a:r>
            <a:r>
              <a:rPr lang="fr-FR" sz="2800" b="1" dirty="0" err="1">
                <a:solidFill>
                  <a:srgbClr val="002060"/>
                </a:solidFill>
              </a:rPr>
              <a:t>market</a:t>
            </a:r>
            <a:r>
              <a:rPr lang="fr-FR" sz="2800" b="1" dirty="0">
                <a:solidFill>
                  <a:srgbClr val="002060"/>
                </a:solidFill>
              </a:rPr>
              <a:t> </a:t>
            </a:r>
          </a:p>
        </p:txBody>
      </p:sp>
      <p:sp>
        <p:nvSpPr>
          <p:cNvPr id="5124" name="Espace réservé du numéro de diapositive 4">
            <a:extLst>
              <a:ext uri="{FF2B5EF4-FFF2-40B4-BE49-F238E27FC236}">
                <a16:creationId xmlns:a16="http://schemas.microsoft.com/office/drawing/2014/main" id="{13D3F156-1451-46D4-AC9C-A7EE8399F31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ACC22206-74C5-4804-B6C3-E6B3B2437B32}" type="slidenum">
              <a:rPr lang="fr-FR" altLang="fr-FR" sz="1100" b="1" smtClean="0">
                <a:solidFill>
                  <a:srgbClr val="380C09"/>
                </a:solidFill>
                <a:latin typeface="Times New Roman" panose="02020603050405020304" pitchFamily="18" charset="0"/>
                <a:cs typeface="Times New Roman" panose="02020603050405020304" pitchFamily="18" charset="0"/>
              </a:rPr>
              <a:pPr fontAlgn="base">
                <a:lnSpc>
                  <a:spcPct val="100000"/>
                </a:lnSpc>
                <a:spcBef>
                  <a:spcPct val="0"/>
                </a:spcBef>
                <a:spcAft>
                  <a:spcPct val="0"/>
                </a:spcAft>
                <a:buFontTx/>
                <a:buNone/>
              </a:pPr>
              <a:t>8</a:t>
            </a:fld>
            <a:endParaRPr lang="fr-FR" altLang="fr-FR" sz="1100" b="1">
              <a:solidFill>
                <a:srgbClr val="380C09"/>
              </a:solidFill>
              <a:latin typeface="Times New Roman" panose="02020603050405020304" pitchFamily="18" charset="0"/>
              <a:cs typeface="Times New Roman" panose="02020603050405020304" pitchFamily="18" charset="0"/>
            </a:endParaRPr>
          </a:p>
        </p:txBody>
      </p:sp>
      <p:sp>
        <p:nvSpPr>
          <p:cNvPr id="6" name="Espace réservé du pied de page 5">
            <a:extLst>
              <a:ext uri="{FF2B5EF4-FFF2-40B4-BE49-F238E27FC236}">
                <a16:creationId xmlns:a16="http://schemas.microsoft.com/office/drawing/2014/main" id="{B8D65439-1708-4091-A77E-1138EBDA32DF}"/>
              </a:ext>
            </a:extLst>
          </p:cNvPr>
          <p:cNvSpPr>
            <a:spLocks noGrp="1"/>
          </p:cNvSpPr>
          <p:nvPr>
            <p:ph type="ftr" sz="quarter" idx="11"/>
          </p:nvPr>
        </p:nvSpPr>
        <p:spPr/>
        <p:txBody>
          <a:bodyPr/>
          <a:lstStyle/>
          <a:p>
            <a:pPr>
              <a:defRPr/>
            </a:pPr>
            <a:r>
              <a:rPr lang="en-US" sz="1100">
                <a:latin typeface="Times New Roman" panose="02020603050405020304" pitchFamily="18" charset="0"/>
                <a:cs typeface="Times New Roman" panose="02020603050405020304" pitchFamily="18" charset="0"/>
              </a:rPr>
              <a:t>Presented at the 14th Global Meeting of the NTA Network - February 15th, 2023</a:t>
            </a:r>
            <a:endParaRPr lang="fr-FR" sz="1100">
              <a:latin typeface="Times New Roman" panose="02020603050405020304" pitchFamily="18" charset="0"/>
              <a:cs typeface="Times New Roman" panose="02020603050405020304" pitchFamily="18" charset="0"/>
            </a:endParaRPr>
          </a:p>
        </p:txBody>
      </p:sp>
      <p:pic>
        <p:nvPicPr>
          <p:cNvPr id="3" name="Image 2">
            <a:extLst>
              <a:ext uri="{FF2B5EF4-FFF2-40B4-BE49-F238E27FC236}">
                <a16:creationId xmlns:a16="http://schemas.microsoft.com/office/drawing/2014/main" id="{C1C2CFBB-0FCA-40AB-AB33-D9A502A8759D}"/>
              </a:ext>
            </a:extLst>
          </p:cNvPr>
          <p:cNvPicPr>
            <a:picLocks noChangeAspect="1"/>
          </p:cNvPicPr>
          <p:nvPr/>
        </p:nvPicPr>
        <p:blipFill>
          <a:blip r:embed="rId2"/>
          <a:stretch>
            <a:fillRect/>
          </a:stretch>
        </p:blipFill>
        <p:spPr>
          <a:xfrm>
            <a:off x="157981" y="1307408"/>
            <a:ext cx="11876037" cy="4243184"/>
          </a:xfrm>
          <a:prstGeom prst="rect">
            <a:avLst/>
          </a:prstGeom>
        </p:spPr>
      </p:pic>
    </p:spTree>
    <p:extLst>
      <p:ext uri="{BB962C8B-B14F-4D97-AF65-F5344CB8AC3E}">
        <p14:creationId xmlns:p14="http://schemas.microsoft.com/office/powerpoint/2010/main" val="1453181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D088BC-30B4-4C0F-8589-D0BE2390D94F}"/>
              </a:ext>
            </a:extLst>
          </p:cNvPr>
          <p:cNvSpPr>
            <a:spLocks noGrp="1"/>
          </p:cNvSpPr>
          <p:nvPr>
            <p:ph type="title"/>
          </p:nvPr>
        </p:nvSpPr>
        <p:spPr>
          <a:xfrm>
            <a:off x="787400" y="0"/>
            <a:ext cx="10344150" cy="1325563"/>
          </a:xfrm>
        </p:spPr>
        <p:txBody>
          <a:bodyPr rtlCol="0">
            <a:normAutofit/>
          </a:bodyPr>
          <a:lstStyle/>
          <a:p>
            <a:pPr eaLnBrk="1" fontAlgn="auto" hangingPunct="1">
              <a:spcAft>
                <a:spcPts val="0"/>
              </a:spcAft>
              <a:defRPr/>
            </a:pPr>
            <a:r>
              <a:rPr lang="fr-FR" sz="2800" b="1" dirty="0" err="1">
                <a:solidFill>
                  <a:srgbClr val="002060"/>
                </a:solidFill>
              </a:rPr>
              <a:t>Gender</a:t>
            </a:r>
            <a:r>
              <a:rPr lang="fr-FR" sz="2800" b="1" dirty="0">
                <a:solidFill>
                  <a:srgbClr val="002060"/>
                </a:solidFill>
              </a:rPr>
              <a:t> </a:t>
            </a:r>
            <a:r>
              <a:rPr lang="fr-FR" sz="2800" b="1" dirty="0" err="1">
                <a:solidFill>
                  <a:srgbClr val="002060"/>
                </a:solidFill>
              </a:rPr>
              <a:t>differentials</a:t>
            </a:r>
            <a:r>
              <a:rPr lang="fr-FR" sz="2800" b="1" dirty="0">
                <a:solidFill>
                  <a:srgbClr val="002060"/>
                </a:solidFill>
              </a:rPr>
              <a:t> in </a:t>
            </a:r>
            <a:r>
              <a:rPr lang="fr-FR" sz="2800" b="1" dirty="0" err="1">
                <a:solidFill>
                  <a:srgbClr val="002060"/>
                </a:solidFill>
              </a:rPr>
              <a:t>consumption</a:t>
            </a:r>
            <a:r>
              <a:rPr lang="fr-FR" sz="2800" b="1" dirty="0">
                <a:solidFill>
                  <a:srgbClr val="002060"/>
                </a:solidFill>
              </a:rPr>
              <a:t> </a:t>
            </a:r>
            <a:r>
              <a:rPr lang="fr-FR" sz="2800" b="1" dirty="0" err="1">
                <a:solidFill>
                  <a:srgbClr val="002060"/>
                </a:solidFill>
              </a:rPr>
              <a:t>mean</a:t>
            </a:r>
            <a:r>
              <a:rPr lang="fr-FR" sz="2800" b="1" dirty="0">
                <a:solidFill>
                  <a:srgbClr val="002060"/>
                </a:solidFill>
              </a:rPr>
              <a:t> </a:t>
            </a:r>
            <a:r>
              <a:rPr lang="fr-FR" sz="2800" b="1" dirty="0" err="1">
                <a:solidFill>
                  <a:srgbClr val="002060"/>
                </a:solidFill>
              </a:rPr>
              <a:t>that</a:t>
            </a:r>
            <a:r>
              <a:rPr lang="fr-FR" sz="2800" b="1" dirty="0">
                <a:solidFill>
                  <a:srgbClr val="002060"/>
                </a:solidFill>
              </a:rPr>
              <a:t> </a:t>
            </a:r>
            <a:r>
              <a:rPr lang="fr-FR" sz="2800" b="1" dirty="0" err="1">
                <a:solidFill>
                  <a:srgbClr val="002060"/>
                </a:solidFill>
              </a:rPr>
              <a:t>women</a:t>
            </a:r>
            <a:r>
              <a:rPr lang="fr-FR" sz="2800" b="1" dirty="0">
                <a:solidFill>
                  <a:srgbClr val="002060"/>
                </a:solidFill>
              </a:rPr>
              <a:t> on </a:t>
            </a:r>
            <a:r>
              <a:rPr lang="fr-FR" sz="2800" b="1" dirty="0" err="1">
                <a:solidFill>
                  <a:srgbClr val="002060"/>
                </a:solidFill>
              </a:rPr>
              <a:t>average</a:t>
            </a:r>
            <a:r>
              <a:rPr lang="fr-FR" sz="2800" b="1" dirty="0">
                <a:solidFill>
                  <a:srgbClr val="002060"/>
                </a:solidFill>
              </a:rPr>
              <a:t> </a:t>
            </a:r>
            <a:r>
              <a:rPr lang="fr-FR" sz="2800" b="1" dirty="0" err="1">
                <a:solidFill>
                  <a:srgbClr val="002060"/>
                </a:solidFill>
              </a:rPr>
              <a:t>occur</a:t>
            </a:r>
            <a:r>
              <a:rPr lang="fr-FR" sz="2800" b="1" dirty="0">
                <a:solidFill>
                  <a:srgbClr val="002060"/>
                </a:solidFill>
              </a:rPr>
              <a:t> more </a:t>
            </a:r>
            <a:r>
              <a:rPr lang="fr-FR" sz="2800" b="1" dirty="0" err="1">
                <a:solidFill>
                  <a:srgbClr val="002060"/>
                </a:solidFill>
              </a:rPr>
              <a:t>expenses</a:t>
            </a:r>
            <a:r>
              <a:rPr lang="fr-FR" sz="2800" b="1" dirty="0">
                <a:solidFill>
                  <a:srgbClr val="002060"/>
                </a:solidFill>
              </a:rPr>
              <a:t> </a:t>
            </a:r>
            <a:r>
              <a:rPr lang="fr-FR" sz="2800" b="1" dirty="0" err="1">
                <a:solidFill>
                  <a:srgbClr val="002060"/>
                </a:solidFill>
              </a:rPr>
              <a:t>during</a:t>
            </a:r>
            <a:r>
              <a:rPr lang="fr-FR" sz="2800" b="1" dirty="0">
                <a:solidFill>
                  <a:srgbClr val="002060"/>
                </a:solidFill>
              </a:rPr>
              <a:t> </a:t>
            </a:r>
            <a:r>
              <a:rPr lang="fr-FR" sz="2800" b="1" dirty="0" err="1">
                <a:solidFill>
                  <a:srgbClr val="002060"/>
                </a:solidFill>
              </a:rPr>
              <a:t>their</a:t>
            </a:r>
            <a:r>
              <a:rPr lang="fr-FR" sz="2800" b="1" dirty="0">
                <a:solidFill>
                  <a:srgbClr val="002060"/>
                </a:solidFill>
              </a:rPr>
              <a:t> </a:t>
            </a:r>
            <a:r>
              <a:rPr lang="fr-FR" sz="2800" b="1" dirty="0" err="1">
                <a:solidFill>
                  <a:srgbClr val="002060"/>
                </a:solidFill>
              </a:rPr>
              <a:t>lifetime</a:t>
            </a:r>
            <a:r>
              <a:rPr lang="fr-FR" sz="2800" b="1" dirty="0">
                <a:solidFill>
                  <a:srgbClr val="002060"/>
                </a:solidFill>
              </a:rPr>
              <a:t> </a:t>
            </a:r>
            <a:r>
              <a:rPr lang="fr-FR" sz="2800" b="1" dirty="0" err="1">
                <a:solidFill>
                  <a:srgbClr val="002060"/>
                </a:solidFill>
              </a:rPr>
              <a:t>than</a:t>
            </a:r>
            <a:r>
              <a:rPr lang="fr-FR" sz="2800" b="1" dirty="0">
                <a:solidFill>
                  <a:srgbClr val="002060"/>
                </a:solidFill>
              </a:rPr>
              <a:t> </a:t>
            </a:r>
            <a:r>
              <a:rPr lang="fr-FR" sz="2800" b="1" dirty="0" err="1">
                <a:solidFill>
                  <a:srgbClr val="002060"/>
                </a:solidFill>
              </a:rPr>
              <a:t>they</a:t>
            </a:r>
            <a:r>
              <a:rPr lang="fr-FR" sz="2800" b="1" dirty="0">
                <a:solidFill>
                  <a:srgbClr val="002060"/>
                </a:solidFill>
              </a:rPr>
              <a:t> </a:t>
            </a:r>
            <a:r>
              <a:rPr lang="fr-FR" sz="2800" b="1" dirty="0" err="1">
                <a:solidFill>
                  <a:srgbClr val="002060"/>
                </a:solidFill>
              </a:rPr>
              <a:t>make</a:t>
            </a:r>
            <a:r>
              <a:rPr lang="fr-FR" sz="2800" b="1" dirty="0">
                <a:solidFill>
                  <a:srgbClr val="002060"/>
                </a:solidFill>
              </a:rPr>
              <a:t> </a:t>
            </a:r>
            <a:r>
              <a:rPr lang="fr-FR" sz="2800" b="1" dirty="0" err="1">
                <a:solidFill>
                  <a:srgbClr val="002060"/>
                </a:solidFill>
              </a:rPr>
              <a:t>income</a:t>
            </a:r>
            <a:r>
              <a:rPr lang="fr-FR" sz="2800" b="1" dirty="0">
                <a:solidFill>
                  <a:srgbClr val="002060"/>
                </a:solidFill>
              </a:rPr>
              <a:t> </a:t>
            </a:r>
          </a:p>
        </p:txBody>
      </p:sp>
      <p:sp>
        <p:nvSpPr>
          <p:cNvPr id="5124" name="Espace réservé du numéro de diapositive 4">
            <a:extLst>
              <a:ext uri="{FF2B5EF4-FFF2-40B4-BE49-F238E27FC236}">
                <a16:creationId xmlns:a16="http://schemas.microsoft.com/office/drawing/2014/main" id="{13D3F156-1451-46D4-AC9C-A7EE8399F31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ACC22206-74C5-4804-B6C3-E6B3B2437B32}" type="slidenum">
              <a:rPr lang="fr-FR" altLang="fr-FR" sz="1100" b="1" smtClean="0">
                <a:solidFill>
                  <a:srgbClr val="380C09"/>
                </a:solidFill>
                <a:latin typeface="Times New Roman" panose="02020603050405020304" pitchFamily="18" charset="0"/>
                <a:cs typeface="Times New Roman" panose="02020603050405020304" pitchFamily="18" charset="0"/>
              </a:rPr>
              <a:pPr fontAlgn="base">
                <a:lnSpc>
                  <a:spcPct val="100000"/>
                </a:lnSpc>
                <a:spcBef>
                  <a:spcPct val="0"/>
                </a:spcBef>
                <a:spcAft>
                  <a:spcPct val="0"/>
                </a:spcAft>
                <a:buFontTx/>
                <a:buNone/>
              </a:pPr>
              <a:t>9</a:t>
            </a:fld>
            <a:endParaRPr lang="fr-FR" altLang="fr-FR" sz="1100" b="1">
              <a:solidFill>
                <a:srgbClr val="380C09"/>
              </a:solidFill>
              <a:latin typeface="Times New Roman" panose="02020603050405020304" pitchFamily="18" charset="0"/>
              <a:cs typeface="Times New Roman" panose="02020603050405020304" pitchFamily="18" charset="0"/>
            </a:endParaRPr>
          </a:p>
        </p:txBody>
      </p:sp>
      <p:sp>
        <p:nvSpPr>
          <p:cNvPr id="6" name="Espace réservé du pied de page 5">
            <a:extLst>
              <a:ext uri="{FF2B5EF4-FFF2-40B4-BE49-F238E27FC236}">
                <a16:creationId xmlns:a16="http://schemas.microsoft.com/office/drawing/2014/main" id="{B8D65439-1708-4091-A77E-1138EBDA32DF}"/>
              </a:ext>
            </a:extLst>
          </p:cNvPr>
          <p:cNvSpPr>
            <a:spLocks noGrp="1"/>
          </p:cNvSpPr>
          <p:nvPr>
            <p:ph type="ftr" sz="quarter" idx="11"/>
          </p:nvPr>
        </p:nvSpPr>
        <p:spPr/>
        <p:txBody>
          <a:bodyPr/>
          <a:lstStyle/>
          <a:p>
            <a:pPr>
              <a:defRPr/>
            </a:pPr>
            <a:r>
              <a:rPr lang="en-US" sz="1100">
                <a:latin typeface="Times New Roman" panose="02020603050405020304" pitchFamily="18" charset="0"/>
                <a:cs typeface="Times New Roman" panose="02020603050405020304" pitchFamily="18" charset="0"/>
              </a:rPr>
              <a:t>Presented at the 14th Global Meeting of the NTA Network - February 15th, 2023</a:t>
            </a:r>
            <a:endParaRPr lang="fr-FR" sz="1100">
              <a:latin typeface="Times New Roman" panose="02020603050405020304" pitchFamily="18" charset="0"/>
              <a:cs typeface="Times New Roman" panose="02020603050405020304" pitchFamily="18" charset="0"/>
            </a:endParaRPr>
          </a:p>
        </p:txBody>
      </p:sp>
      <p:pic>
        <p:nvPicPr>
          <p:cNvPr id="3" name="Image 2">
            <a:extLst>
              <a:ext uri="{FF2B5EF4-FFF2-40B4-BE49-F238E27FC236}">
                <a16:creationId xmlns:a16="http://schemas.microsoft.com/office/drawing/2014/main" id="{1BDF2D18-6499-4E20-9E16-9C963EC0AFAF}"/>
              </a:ext>
            </a:extLst>
          </p:cNvPr>
          <p:cNvPicPr>
            <a:picLocks noChangeAspect="1"/>
          </p:cNvPicPr>
          <p:nvPr/>
        </p:nvPicPr>
        <p:blipFill>
          <a:blip r:embed="rId2"/>
          <a:stretch>
            <a:fillRect/>
          </a:stretch>
        </p:blipFill>
        <p:spPr>
          <a:xfrm>
            <a:off x="221995" y="1350084"/>
            <a:ext cx="11748010" cy="4157832"/>
          </a:xfrm>
          <a:prstGeom prst="rect">
            <a:avLst/>
          </a:prstGeom>
        </p:spPr>
      </p:pic>
    </p:spTree>
    <p:extLst>
      <p:ext uri="{BB962C8B-B14F-4D97-AF65-F5344CB8AC3E}">
        <p14:creationId xmlns:p14="http://schemas.microsoft.com/office/powerpoint/2010/main" val="257602249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3155</TotalTime>
  <Words>686</Words>
  <Application>Microsoft Office PowerPoint</Application>
  <PresentationFormat>Grand écran</PresentationFormat>
  <Paragraphs>62</Paragraphs>
  <Slides>13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Arial</vt:lpstr>
      <vt:lpstr>Calibri</vt:lpstr>
      <vt:lpstr>Calibri Light</vt:lpstr>
      <vt:lpstr>Times New Roman</vt:lpstr>
      <vt:lpstr>Wingdings</vt:lpstr>
      <vt:lpstr>Thème Office</vt:lpstr>
      <vt:lpstr>Gendered differences in paid and unpaid labor, barriers to economic participation and wealth accumulation throughout the Lifecyle in Morocco</vt:lpstr>
      <vt:lpstr>Demographic changes in Morocco are rapid triggering irreversible effects in absence of timely reforms</vt:lpstr>
      <vt:lpstr>Demographic changes in Morocco are rapid triggering irreversible effects in absence of timely reforms</vt:lpstr>
      <vt:lpstr>A sluggish labour market limits the benefits of the demographic dividend </vt:lpstr>
      <vt:lpstr>A sluggish labour market limits the benefits of the demographic dividend </vt:lpstr>
      <vt:lpstr>Overview of approach and results </vt:lpstr>
      <vt:lpstr>In sample labor force participation by age and gender show significant differences </vt:lpstr>
      <vt:lpstr>Gender differentials in age labor income profiles for those who participate in the labor market </vt:lpstr>
      <vt:lpstr>Gender differentials in consumption mean that women on average occur more expenses during their lifetime than they make income </vt:lpstr>
      <vt:lpstr>The lifecycle profiles show that deficit is particularly greater in old age than it is for early ages</vt:lpstr>
      <vt:lpstr>The aggregate lifecycle profiles show that deficit is mainly in early ages, but this trend is likely to reverse due to the demographic transition </vt:lpstr>
      <vt:lpstr>Gender differentials in lifecycle deficit by age suggest that women might accumulate more deficit than men  </vt:lpstr>
      <vt:lpstr>Gender differentials in time allocations might help explain the gap in lifecycle deficits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Gendered differences in paid and unpaid labor, barriers to economic participation and wealth accumulation throughout the Lifecyle in Morocco</dc:title>
  <dc:creator>LOUKILI SARA</dc:creator>
  <cp:lastModifiedBy>LOUKILI SARA</cp:lastModifiedBy>
  <cp:revision>74</cp:revision>
  <dcterms:created xsi:type="dcterms:W3CDTF">2023-02-13T05:33:14Z</dcterms:created>
  <dcterms:modified xsi:type="dcterms:W3CDTF">2023-02-21T15:28:14Z</dcterms:modified>
</cp:coreProperties>
</file>