
<file path=[Content_Types].xml><?xml version="1.0" encoding="utf-8"?>
<Types xmlns="http://schemas.openxmlformats.org/package/2006/content-types">
  <Default Extension="bin" ContentType="image/x-emf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  <p:sldMasterId id="2147483746" r:id="rId3"/>
    <p:sldMasterId id="2147483751" r:id="rId4"/>
    <p:sldMasterId id="2147483749" r:id="rId5"/>
    <p:sldMasterId id="2147483754" r:id="rId6"/>
  </p:sldMasterIdLst>
  <p:notesMasterIdLst>
    <p:notesMasterId r:id="rId19"/>
  </p:notesMasterIdLst>
  <p:handoutMasterIdLst>
    <p:handoutMasterId r:id="rId20"/>
  </p:handoutMasterIdLst>
  <p:sldIdLst>
    <p:sldId id="651" r:id="rId7"/>
    <p:sldId id="653" r:id="rId8"/>
    <p:sldId id="634" r:id="rId9"/>
    <p:sldId id="635" r:id="rId10"/>
    <p:sldId id="636" r:id="rId11"/>
    <p:sldId id="427" r:id="rId12"/>
    <p:sldId id="428" r:id="rId13"/>
    <p:sldId id="637" r:id="rId14"/>
    <p:sldId id="655" r:id="rId15"/>
    <p:sldId id="656" r:id="rId16"/>
    <p:sldId id="633" r:id="rId17"/>
    <p:sldId id="654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873"/>
    <a:srgbClr val="78748A"/>
    <a:srgbClr val="4D4B66"/>
    <a:srgbClr val="898E97"/>
    <a:srgbClr val="D1AF84"/>
    <a:srgbClr val="101226"/>
    <a:srgbClr val="BF8F55"/>
    <a:srgbClr val="F5C832"/>
    <a:srgbClr val="0C8843"/>
    <a:srgbClr val="D2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B8A5F8E-55AF-4885-A2EC-90E3B4EA07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8C9AF74-E70B-4456-A70C-DA4D5E5C97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6CC4A-8218-4BDA-98A5-A5996A95B397}" type="datetimeFigureOut">
              <a:rPr lang="hu-HU" smtClean="0"/>
              <a:t>2023. 02. 16.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F90E50F-7A6E-4FC2-96AB-F5E54844B4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FC1F0FF-6110-4F17-A725-AC394804EF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2F92F-F94A-4D17-913F-9AB619DC0A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8271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23FB2-ADFE-4D94-8D0C-BCB533AF8BD6}" type="datetimeFigureOut">
              <a:rPr lang="hu-HU" smtClean="0"/>
              <a:t>2023. 02. 16.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C260B-2877-4559-9AFC-56C12A6E94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10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075" y="1600201"/>
            <a:ext cx="9144000" cy="1828800"/>
          </a:xfrm>
        </p:spPr>
        <p:txBody>
          <a:bodyPr anchor="t" anchorCtr="0">
            <a:normAutofit/>
          </a:bodyPr>
          <a:lstStyle>
            <a:lvl1pPr algn="l">
              <a:defRPr sz="3300" b="1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1077" y="3602038"/>
            <a:ext cx="7389841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 i="0">
                <a:latin typeface="+mj-lt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168CCA1-A3E8-48EC-AA71-6C3EC07B53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3" name="Szöveg helye 12">
            <a:extLst>
              <a:ext uri="{FF2B5EF4-FFF2-40B4-BE49-F238E27FC236}">
                <a16:creationId xmlns:a16="http://schemas.microsoft.com/office/drawing/2014/main" id="{E7C88084-184B-4E45-86E3-B471C8510B1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7" y="5400212"/>
            <a:ext cx="7389841" cy="386308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 noProof="0" dirty="0"/>
              <a:t>Author</a:t>
            </a:r>
            <a:r>
              <a:rPr lang="hu-HU" dirty="0"/>
              <a:t>: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AEFD3DBF-40CF-4739-B3A5-EDB6B02D5C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965" y="584200"/>
            <a:ext cx="16092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9" name="Tartalom helye 6">
            <a:extLst>
              <a:ext uri="{FF2B5EF4-FFF2-40B4-BE49-F238E27FC236}">
                <a16:creationId xmlns:a16="http://schemas.microsoft.com/office/drawing/2014/main" id="{B5A9C7AB-49B8-4DC3-944F-0E04F1BB40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2388978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900"/>
            </a:lvl4pPr>
            <a:lvl5pPr marL="1371600" indent="0">
              <a:buFontTx/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54ADE77F-8F11-4A65-8AC1-F52DBD88A34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1317" y="2388978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900"/>
            </a:lvl4pPr>
            <a:lvl5pPr marL="1371600" indent="0">
              <a:buFontTx/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362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384033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972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384033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861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431" y="847575"/>
            <a:ext cx="3600000" cy="5718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/>
              <a:t>Numbering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3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384033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1200"/>
            </a:lvl2pPr>
            <a:lvl3pPr marL="685800" indent="0">
              <a:buNone/>
              <a:defRPr sz="105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zöveg helye 3">
            <a:extLst>
              <a:ext uri="{FF2B5EF4-FFF2-40B4-BE49-F238E27FC236}">
                <a16:creationId xmlns:a16="http://schemas.microsoft.com/office/drawing/2014/main" id="{E28104EE-F1DC-4424-9B48-FE3658EC5D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7886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4" name="Szöveg helye 3">
            <a:extLst>
              <a:ext uri="{FF2B5EF4-FFF2-40B4-BE49-F238E27FC236}">
                <a16:creationId xmlns:a16="http://schemas.microsoft.com/office/drawing/2014/main" id="{546FFA6A-85A0-4F5D-A260-F96DC8A8F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25169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8" name="Szöveg helye 3">
            <a:extLst>
              <a:ext uri="{FF2B5EF4-FFF2-40B4-BE49-F238E27FC236}">
                <a16:creationId xmlns:a16="http://schemas.microsoft.com/office/drawing/2014/main" id="{69ED1598-87DB-4D41-A19E-CAAC7DDB42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25169" y="826216"/>
            <a:ext cx="3596151" cy="5718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2100" b="1">
                <a:latin typeface="+mj-lt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Numbering</a:t>
            </a:r>
          </a:p>
        </p:txBody>
      </p:sp>
      <p:sp>
        <p:nvSpPr>
          <p:cNvPr id="19" name="Szöveg helye 3">
            <a:extLst>
              <a:ext uri="{FF2B5EF4-FFF2-40B4-BE49-F238E27FC236}">
                <a16:creationId xmlns:a16="http://schemas.microsoft.com/office/drawing/2014/main" id="{008C70E5-6C05-4139-9CE8-37D9CB47C3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87886" y="847575"/>
            <a:ext cx="3596151" cy="571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100" b="1">
                <a:latin typeface="+mj-lt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Numbering</a:t>
            </a:r>
          </a:p>
        </p:txBody>
      </p:sp>
    </p:spTree>
    <p:extLst>
      <p:ext uri="{BB962C8B-B14F-4D97-AF65-F5344CB8AC3E}">
        <p14:creationId xmlns:p14="http://schemas.microsoft.com/office/powerpoint/2010/main" val="3323537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9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D0674F-3698-4C62-873C-C684583F741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63726" y="1286457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2.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38A67DE-6F39-470E-8387-BDE6A5E7541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073713" y="128658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3.</a:t>
            </a:r>
            <a:endParaRPr lang="en-US" dirty="0"/>
          </a:p>
        </p:txBody>
      </p:sp>
      <p:sp>
        <p:nvSpPr>
          <p:cNvPr id="7" name="Szöveg helye 7">
            <a:extLst>
              <a:ext uri="{FF2B5EF4-FFF2-40B4-BE49-F238E27FC236}">
                <a16:creationId xmlns:a16="http://schemas.microsoft.com/office/drawing/2014/main" id="{0DF119E4-5278-43E2-9C19-066BA5749E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1049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976B6BF-E09A-4E49-A9FD-1958502411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6273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20D801-18A2-4519-892E-EC392A9933A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363726" y="2767019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5.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D60C8E7-5F58-4B56-81F5-9E789DB8A0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73713" y="2767145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6.</a:t>
            </a:r>
            <a:endParaRPr lang="en-US" dirty="0"/>
          </a:p>
        </p:txBody>
      </p:sp>
      <p:sp>
        <p:nvSpPr>
          <p:cNvPr id="11" name="Szöveg helye 7">
            <a:extLst>
              <a:ext uri="{FF2B5EF4-FFF2-40B4-BE49-F238E27FC236}">
                <a16:creationId xmlns:a16="http://schemas.microsoft.com/office/drawing/2014/main" id="{98CA84C7-6891-4CD1-BC33-A902F2418C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51049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A8E33CB9-B7A0-4A74-8A05-0236549C87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56273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DC4D8D4-E0F1-4194-9D47-7C7D04ED189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55327" y="1286457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83A130E6-4072-4493-887F-7160AC79BA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2649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771BB7C-1F8F-4860-B7B3-F4BBF9AFB586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55327" y="2772487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4.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BA7F94B-C6FC-429D-9185-0577CDA950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42649" y="34076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DDBE87F-7C32-4BC5-B533-4232C71D3DB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4363726" y="4258387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8.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4A58838-1207-403A-9698-3482DC37115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73713" y="425851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9.</a:t>
            </a:r>
            <a:endParaRPr lang="en-US" dirty="0"/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ECBA7B46-E9BE-4AD9-AF52-511C8DCBBB2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51049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17483462-AAED-42E3-85A0-71224533AE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56273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348EE39E-4602-42B8-A3CA-8353BF73F4D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55327" y="4263855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7.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F58F9C52-BD9A-40A2-8CF2-3F060160D5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2649" y="4899042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</p:spTree>
    <p:extLst>
      <p:ext uri="{BB962C8B-B14F-4D97-AF65-F5344CB8AC3E}">
        <p14:creationId xmlns:p14="http://schemas.microsoft.com/office/powerpoint/2010/main" val="2928803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12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74AE8FD-34DC-4E0D-BD1A-0EB356C468DF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96915" y="127693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6" name="Szöveg helye 7">
            <a:extLst>
              <a:ext uri="{FF2B5EF4-FFF2-40B4-BE49-F238E27FC236}">
                <a16:creationId xmlns:a16="http://schemas.microsoft.com/office/drawing/2014/main" id="{5CA47AFC-36CE-4BD9-BE58-4D3F1CE533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4237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944A7D8-1BD8-4C88-A64E-AC44D916F82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96915" y="276296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5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000494A7-FF9A-409E-A04E-B77A78C4CA1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237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B35BAF-68CA-4EC3-935E-9C1AF7DB007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96915" y="4254330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9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0" name="Szöveg helye 7">
            <a:extLst>
              <a:ext uri="{FF2B5EF4-FFF2-40B4-BE49-F238E27FC236}">
                <a16:creationId xmlns:a16="http://schemas.microsoft.com/office/drawing/2014/main" id="{98AD58FE-249A-41A5-8839-DB14B58A38F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84239" y="4889517"/>
            <a:ext cx="251183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16B728B-3B21-42E5-803E-A1814D08CF5A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396067" y="127693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707C4E61-B287-4FA5-9643-6E587DFAF2D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83389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B1B3741-8F96-4AE2-9ED5-121A498B9671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396067" y="276296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6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A46C1999-D2FC-4558-B887-BEB66E1CAA2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583389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1CD39DD-D4EC-4B68-BC49-D0D024D199A9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396067" y="4254330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10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EE0CD1F-231C-4383-BC17-A8F432183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583391" y="4889517"/>
            <a:ext cx="251183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6B4B19B-F0BA-4E75-8B8C-140224B529D5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096003" y="127693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3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8" name="Szöveg helye 7">
            <a:extLst>
              <a:ext uri="{FF2B5EF4-FFF2-40B4-BE49-F238E27FC236}">
                <a16:creationId xmlns:a16="http://schemas.microsoft.com/office/drawing/2014/main" id="{646D24A9-5DD2-4DDE-ADC9-A0E0B2D8BE3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83325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2F77EB8-CB6D-4EF7-861E-C1F98D1E1C6B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096003" y="276296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7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EB404DD9-BC3B-422A-B02F-6625DA2259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83325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7E685E4-5A56-4C2E-817B-0AAD007B2E0F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096003" y="4254330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11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77AE3990-8DAC-4804-B0F3-D8BDB5748B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283327" y="4889517"/>
            <a:ext cx="251183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5B0000A-06BC-45EF-B873-0069F4D9A2CE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8795938" y="127693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4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4" name="Szöveg helye 7">
            <a:extLst>
              <a:ext uri="{FF2B5EF4-FFF2-40B4-BE49-F238E27FC236}">
                <a16:creationId xmlns:a16="http://schemas.microsoft.com/office/drawing/2014/main" id="{E4352486-8A79-4BEC-A45D-EDD495C2002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83261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EBCF89C-E719-4BC5-9916-DB84486CE4D8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8795938" y="2762962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8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6" name="Szöveg helye 7">
            <a:extLst>
              <a:ext uri="{FF2B5EF4-FFF2-40B4-BE49-F238E27FC236}">
                <a16:creationId xmlns:a16="http://schemas.microsoft.com/office/drawing/2014/main" id="{24403933-DC68-449F-8EC7-02539B455D1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983261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04C3A2C-ECF3-42EE-BDF5-347F32DE9A1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8795938" y="4254330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12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8" name="Szöveg helye 7">
            <a:extLst>
              <a:ext uri="{FF2B5EF4-FFF2-40B4-BE49-F238E27FC236}">
                <a16:creationId xmlns:a16="http://schemas.microsoft.com/office/drawing/2014/main" id="{D27D24AF-E6E7-4A29-97C3-C15EAC87041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983262" y="4889517"/>
            <a:ext cx="251183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Subtitle styles</a:t>
            </a:r>
          </a:p>
        </p:txBody>
      </p:sp>
    </p:spTree>
    <p:extLst>
      <p:ext uri="{BB962C8B-B14F-4D97-AF65-F5344CB8AC3E}">
        <p14:creationId xmlns:p14="http://schemas.microsoft.com/office/powerpoint/2010/main" val="2524637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56A17600-A856-4B9E-AF11-ED721008296F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468001" y="1528763"/>
            <a:ext cx="11181075" cy="480536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200" noProof="0"/>
              <a:t>Click to edit table icon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78180D-13CF-455A-B0B0-A2A0F8E02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872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88AF4310-F95F-4C93-9067-630145493233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472280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200" noProof="0"/>
              <a:t>Click to edit table icon</a:t>
            </a:r>
          </a:p>
        </p:txBody>
      </p:sp>
      <p:sp>
        <p:nvSpPr>
          <p:cNvPr id="10" name="Szöveg helye 3">
            <a:extLst>
              <a:ext uri="{FF2B5EF4-FFF2-40B4-BE49-F238E27FC236}">
                <a16:creationId xmlns:a16="http://schemas.microsoft.com/office/drawing/2014/main" id="{B3403E48-323D-4282-894B-FC64C74A778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3" name="Táblázat helye 4">
            <a:extLst>
              <a:ext uri="{FF2B5EF4-FFF2-40B4-BE49-F238E27FC236}">
                <a16:creationId xmlns:a16="http://schemas.microsoft.com/office/drawing/2014/main" id="{B8A404AB-10AE-4A56-A74E-B93999E7DDBA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421317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200" noProof="0"/>
              <a:t>Click to edit table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1B084A-7C46-4296-A126-7F4D00CA4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6086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06C082B5-4E2A-4FF1-A7C8-2320A6600909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825" smtClean="0"/>
              <a:t>‹#›</a:t>
            </a:fld>
            <a:endParaRPr lang="hu-HU" sz="825" dirty="0"/>
          </a:p>
        </p:txBody>
      </p:sp>
      <p:pic>
        <p:nvPicPr>
          <p:cNvPr id="4" name="Kép 8">
            <a:extLst>
              <a:ext uri="{FF2B5EF4-FFF2-40B4-BE49-F238E27FC236}">
                <a16:creationId xmlns:a16="http://schemas.microsoft.com/office/drawing/2014/main" id="{49BFBD28-7B68-4C0A-9440-E92D6B83D2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5992" y="167620"/>
            <a:ext cx="11800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35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79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076" y="1600201"/>
            <a:ext cx="10372725" cy="1828800"/>
          </a:xfrm>
        </p:spPr>
        <p:txBody>
          <a:bodyPr anchor="t" anchorCtr="0">
            <a:normAutofit/>
          </a:bodyPr>
          <a:lstStyle>
            <a:lvl1pPr algn="l">
              <a:defRPr sz="3300" b="1">
                <a:latin typeface="Georgia" panose="02040502050405020303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1075" y="3602038"/>
            <a:ext cx="7347164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latin typeface="+mj-lt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483763A-786D-4D99-8200-86D8AA433E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8239" y="3301340"/>
            <a:ext cx="3107796" cy="3107796"/>
          </a:xfrm>
          <a:prstGeom prst="rect">
            <a:avLst/>
          </a:prstGeom>
        </p:spPr>
      </p:pic>
      <p:sp>
        <p:nvSpPr>
          <p:cNvPr id="12" name="Szöveg helye 12">
            <a:extLst>
              <a:ext uri="{FF2B5EF4-FFF2-40B4-BE49-F238E27FC236}">
                <a16:creationId xmlns:a16="http://schemas.microsoft.com/office/drawing/2014/main" id="{B7074CB3-3F50-4498-9366-DB66EA364697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5" y="5430837"/>
            <a:ext cx="7372352" cy="386308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 noProof="0" dirty="0"/>
              <a:t>Author</a:t>
            </a:r>
            <a:r>
              <a:rPr lang="hu-HU" dirty="0"/>
              <a:t>: </a:t>
            </a:r>
          </a:p>
        </p:txBody>
      </p:sp>
      <p:pic>
        <p:nvPicPr>
          <p:cNvPr id="7" name="Kép 8">
            <a:extLst>
              <a:ext uri="{FF2B5EF4-FFF2-40B4-BE49-F238E27FC236}">
                <a16:creationId xmlns:a16="http://schemas.microsoft.com/office/drawing/2014/main" id="{16EF7075-5098-4392-943F-445B683CEF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965" y="584200"/>
            <a:ext cx="16092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38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for your atten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: alakzat 5">
            <a:extLst>
              <a:ext uri="{FF2B5EF4-FFF2-40B4-BE49-F238E27FC236}">
                <a16:creationId xmlns:a16="http://schemas.microsoft.com/office/drawing/2014/main" id="{3A402B69-5D47-4A7C-AC5D-40042DBAB163}"/>
              </a:ext>
            </a:extLst>
          </p:cNvPr>
          <p:cNvSpPr/>
          <p:nvPr/>
        </p:nvSpPr>
        <p:spPr>
          <a:xfrm>
            <a:off x="1138242" y="423987"/>
            <a:ext cx="4050001" cy="6137118"/>
          </a:xfrm>
          <a:custGeom>
            <a:avLst/>
            <a:gdLst>
              <a:gd name="connsiteX0" fmla="*/ 0 w 4050001"/>
              <a:gd name="connsiteY0" fmla="*/ 5665033 h 6137118"/>
              <a:gd name="connsiteX1" fmla="*/ 4050001 w 4050001"/>
              <a:gd name="connsiteY1" fmla="*/ 5665033 h 6137118"/>
              <a:gd name="connsiteX2" fmla="*/ 4050001 w 4050001"/>
              <a:gd name="connsiteY2" fmla="*/ 6137119 h 6137118"/>
              <a:gd name="connsiteX3" fmla="*/ 0 w 4050001"/>
              <a:gd name="connsiteY3" fmla="*/ 6137119 h 6137118"/>
              <a:gd name="connsiteX4" fmla="*/ 0 w 4050001"/>
              <a:gd name="connsiteY4" fmla="*/ 5665033 h 6137118"/>
              <a:gd name="connsiteX5" fmla="*/ 3950615 w 4050001"/>
              <a:gd name="connsiteY5" fmla="*/ 658436 h 6137118"/>
              <a:gd name="connsiteX6" fmla="*/ 3267332 w 4050001"/>
              <a:gd name="connsiteY6" fmla="*/ 0 h 6137118"/>
              <a:gd name="connsiteX7" fmla="*/ 2795246 w 4050001"/>
              <a:gd name="connsiteY7" fmla="*/ 198773 h 6137118"/>
              <a:gd name="connsiteX8" fmla="*/ 3143099 w 4050001"/>
              <a:gd name="connsiteY8" fmla="*/ 347853 h 6137118"/>
              <a:gd name="connsiteX9" fmla="*/ 3279756 w 4050001"/>
              <a:gd name="connsiteY9" fmla="*/ 323006 h 6137118"/>
              <a:gd name="connsiteX10" fmla="*/ 3640032 w 4050001"/>
              <a:gd name="connsiteY10" fmla="*/ 670859 h 6137118"/>
              <a:gd name="connsiteX11" fmla="*/ 3292179 w 4050001"/>
              <a:gd name="connsiteY11" fmla="*/ 1031135 h 6137118"/>
              <a:gd name="connsiteX12" fmla="*/ 2969173 w 4050001"/>
              <a:gd name="connsiteY12" fmla="*/ 832362 h 6137118"/>
              <a:gd name="connsiteX13" fmla="*/ 2633743 w 4050001"/>
              <a:gd name="connsiteY13" fmla="*/ 832362 h 6137118"/>
              <a:gd name="connsiteX14" fmla="*/ 3441259 w 4050001"/>
              <a:gd name="connsiteY14" fmla="*/ 1316872 h 6137118"/>
              <a:gd name="connsiteX15" fmla="*/ 3950615 w 4050001"/>
              <a:gd name="connsiteY15" fmla="*/ 658436 h 61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50001" h="6137118">
                <a:moveTo>
                  <a:pt x="0" y="5665033"/>
                </a:moveTo>
                <a:lnTo>
                  <a:pt x="4050001" y="5665033"/>
                </a:lnTo>
                <a:lnTo>
                  <a:pt x="4050001" y="6137119"/>
                </a:lnTo>
                <a:lnTo>
                  <a:pt x="0" y="6137119"/>
                </a:lnTo>
                <a:lnTo>
                  <a:pt x="0" y="5665033"/>
                </a:lnTo>
                <a:close/>
                <a:moveTo>
                  <a:pt x="3950615" y="658436"/>
                </a:moveTo>
                <a:cubicBezTo>
                  <a:pt x="3938192" y="285736"/>
                  <a:pt x="3640032" y="0"/>
                  <a:pt x="3267332" y="0"/>
                </a:cubicBezTo>
                <a:cubicBezTo>
                  <a:pt x="3093406" y="0"/>
                  <a:pt x="2919480" y="74540"/>
                  <a:pt x="2795246" y="198773"/>
                </a:cubicBezTo>
                <a:lnTo>
                  <a:pt x="3143099" y="347853"/>
                </a:lnTo>
                <a:cubicBezTo>
                  <a:pt x="3180369" y="335430"/>
                  <a:pt x="3230063" y="323006"/>
                  <a:pt x="3279756" y="323006"/>
                </a:cubicBezTo>
                <a:cubicBezTo>
                  <a:pt x="3478529" y="323006"/>
                  <a:pt x="3640032" y="472086"/>
                  <a:pt x="3640032" y="670859"/>
                </a:cubicBezTo>
                <a:cubicBezTo>
                  <a:pt x="3640032" y="869632"/>
                  <a:pt x="3478529" y="1031135"/>
                  <a:pt x="3292179" y="1031135"/>
                </a:cubicBezTo>
                <a:cubicBezTo>
                  <a:pt x="3155523" y="1031135"/>
                  <a:pt x="3031289" y="956596"/>
                  <a:pt x="2969173" y="832362"/>
                </a:cubicBezTo>
                <a:lnTo>
                  <a:pt x="2633743" y="832362"/>
                </a:lnTo>
                <a:cubicBezTo>
                  <a:pt x="2720707" y="1192639"/>
                  <a:pt x="3080983" y="1403835"/>
                  <a:pt x="3441259" y="1316872"/>
                </a:cubicBezTo>
                <a:cubicBezTo>
                  <a:pt x="3739419" y="1254755"/>
                  <a:pt x="3950615" y="981442"/>
                  <a:pt x="3950615" y="658436"/>
                </a:cubicBezTo>
              </a:path>
            </a:pathLst>
          </a:custGeom>
          <a:solidFill>
            <a:srgbClr val="BF8F55"/>
          </a:solidFill>
          <a:ln w="124097" cap="flat">
            <a:noFill/>
            <a:prstDash val="solid"/>
            <a:miter/>
          </a:ln>
        </p:spPr>
        <p:txBody>
          <a:bodyPr rtlCol="0" anchor="ctr"/>
          <a:lstStyle/>
          <a:p>
            <a:endParaRPr lang="hu-HU" sz="1350"/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3AAA7C92-DBC7-435B-B3B9-79C53551FB2F}"/>
              </a:ext>
            </a:extLst>
          </p:cNvPr>
          <p:cNvGrpSpPr/>
          <p:nvPr/>
        </p:nvGrpSpPr>
        <p:grpSpPr>
          <a:xfrm>
            <a:off x="1166194" y="402076"/>
            <a:ext cx="4345055" cy="5227285"/>
            <a:chOff x="1166191" y="402072"/>
            <a:chExt cx="4345055" cy="5227285"/>
          </a:xfrm>
          <a:solidFill>
            <a:schemeClr val="tx1"/>
          </a:solidFill>
        </p:grpSpPr>
        <p:sp>
          <p:nvSpPr>
            <p:cNvPr id="5" name="Szabadkézi sokszög: alakzat 4">
              <a:extLst>
                <a:ext uri="{FF2B5EF4-FFF2-40B4-BE49-F238E27FC236}">
                  <a16:creationId xmlns:a16="http://schemas.microsoft.com/office/drawing/2014/main" id="{9970B417-BDDD-4E76-BCE7-0A39B96548E4}"/>
                </a:ext>
              </a:extLst>
            </p:cNvPr>
            <p:cNvSpPr/>
            <p:nvPr/>
          </p:nvSpPr>
          <p:spPr>
            <a:xfrm>
              <a:off x="2703577" y="4933652"/>
              <a:ext cx="919325" cy="695705"/>
            </a:xfrm>
            <a:custGeom>
              <a:avLst/>
              <a:gdLst>
                <a:gd name="connsiteX0" fmla="*/ 459663 w 919325"/>
                <a:gd name="connsiteY0" fmla="*/ 695706 h 695705"/>
                <a:gd name="connsiteX1" fmla="*/ 919325 w 919325"/>
                <a:gd name="connsiteY1" fmla="*/ 236043 h 695705"/>
                <a:gd name="connsiteX2" fmla="*/ 683282 w 919325"/>
                <a:gd name="connsiteY2" fmla="*/ 0 h 695705"/>
                <a:gd name="connsiteX3" fmla="*/ 0 w 919325"/>
                <a:gd name="connsiteY3" fmla="*/ 695706 h 69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9325" h="695705">
                  <a:moveTo>
                    <a:pt x="459663" y="695706"/>
                  </a:moveTo>
                  <a:lnTo>
                    <a:pt x="919325" y="236043"/>
                  </a:lnTo>
                  <a:lnTo>
                    <a:pt x="683282" y="0"/>
                  </a:lnTo>
                  <a:lnTo>
                    <a:pt x="0" y="695706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 sz="1350">
                <a:solidFill>
                  <a:schemeClr val="accent1"/>
                </a:solidFill>
              </a:endParaRPr>
            </a:p>
          </p:txBody>
        </p:sp>
        <p:sp>
          <p:nvSpPr>
            <p:cNvPr id="8" name="Szabadkézi sokszög: alakzat 7">
              <a:extLst>
                <a:ext uri="{FF2B5EF4-FFF2-40B4-BE49-F238E27FC236}">
                  <a16:creationId xmlns:a16="http://schemas.microsoft.com/office/drawing/2014/main" id="{7ECD1A9A-D4EB-4E19-86C3-0E3ABD55DC6B}"/>
                </a:ext>
              </a:extLst>
            </p:cNvPr>
            <p:cNvSpPr/>
            <p:nvPr/>
          </p:nvSpPr>
          <p:spPr>
            <a:xfrm>
              <a:off x="1166191" y="402072"/>
              <a:ext cx="4345055" cy="5214862"/>
            </a:xfrm>
            <a:custGeom>
              <a:avLst/>
              <a:gdLst>
                <a:gd name="connsiteX0" fmla="*/ 2158552 w 4345055"/>
                <a:gd name="connsiteY0" fmla="*/ 854278 h 5214862"/>
                <a:gd name="connsiteX1" fmla="*/ 3251803 w 4345055"/>
                <a:gd name="connsiteY1" fmla="*/ 854278 h 5214862"/>
                <a:gd name="connsiteX2" fmla="*/ 2990914 w 4345055"/>
                <a:gd name="connsiteY2" fmla="*/ 494001 h 5214862"/>
                <a:gd name="connsiteX3" fmla="*/ 1798275 w 4345055"/>
                <a:gd name="connsiteY3" fmla="*/ 21915 h 5214862"/>
                <a:gd name="connsiteX4" fmla="*/ 1363459 w 4345055"/>
                <a:gd name="connsiteY4" fmla="*/ 108879 h 5214862"/>
                <a:gd name="connsiteX5" fmla="*/ 456557 w 4345055"/>
                <a:gd name="connsiteY5" fmla="*/ 1003358 h 5214862"/>
                <a:gd name="connsiteX6" fmla="*/ 456557 w 4345055"/>
                <a:gd name="connsiteY6" fmla="*/ 3202285 h 5214862"/>
                <a:gd name="connsiteX7" fmla="*/ 456557 w 4345055"/>
                <a:gd name="connsiteY7" fmla="*/ 3202285 h 5214862"/>
                <a:gd name="connsiteX8" fmla="*/ 1611925 w 4345055"/>
                <a:gd name="connsiteY8" fmla="*/ 4357653 h 5214862"/>
                <a:gd name="connsiteX9" fmla="*/ 754717 w 4345055"/>
                <a:gd name="connsiteY9" fmla="*/ 5214862 h 5214862"/>
                <a:gd name="connsiteX10" fmla="*/ 1214379 w 4345055"/>
                <a:gd name="connsiteY10" fmla="*/ 5214862 h 5214862"/>
                <a:gd name="connsiteX11" fmla="*/ 2059165 w 4345055"/>
                <a:gd name="connsiteY11" fmla="*/ 4370077 h 5214862"/>
                <a:gd name="connsiteX12" fmla="*/ 1748582 w 4345055"/>
                <a:gd name="connsiteY12" fmla="*/ 4059494 h 5214862"/>
                <a:gd name="connsiteX13" fmla="*/ 1910085 w 4345055"/>
                <a:gd name="connsiteY13" fmla="*/ 3897991 h 5214862"/>
                <a:gd name="connsiteX14" fmla="*/ 2792141 w 4345055"/>
                <a:gd name="connsiteY14" fmla="*/ 4780046 h 5214862"/>
                <a:gd name="connsiteX15" fmla="*/ 3102724 w 4345055"/>
                <a:gd name="connsiteY15" fmla="*/ 4904280 h 5214862"/>
                <a:gd name="connsiteX16" fmla="*/ 4345056 w 4345055"/>
                <a:gd name="connsiteY16" fmla="*/ 4904280 h 5214862"/>
                <a:gd name="connsiteX17" fmla="*/ 3102724 w 4345055"/>
                <a:gd name="connsiteY17" fmla="*/ 3661948 h 5214862"/>
                <a:gd name="connsiteX18" fmla="*/ 3102724 w 4345055"/>
                <a:gd name="connsiteY18" fmla="*/ 2904125 h 5214862"/>
                <a:gd name="connsiteX19" fmla="*/ 2978491 w 4345055"/>
                <a:gd name="connsiteY19" fmla="*/ 2605966 h 5214862"/>
                <a:gd name="connsiteX20" fmla="*/ 1810699 w 4345055"/>
                <a:gd name="connsiteY20" fmla="*/ 1438174 h 5214862"/>
                <a:gd name="connsiteX21" fmla="*/ 1810699 w 4345055"/>
                <a:gd name="connsiteY21" fmla="*/ 1214554 h 5214862"/>
                <a:gd name="connsiteX22" fmla="*/ 2158552 w 4345055"/>
                <a:gd name="connsiteY22" fmla="*/ 854278 h 5214862"/>
                <a:gd name="connsiteX23" fmla="*/ 2158552 w 4345055"/>
                <a:gd name="connsiteY23" fmla="*/ 854278 h 5214862"/>
                <a:gd name="connsiteX24" fmla="*/ 1847969 w 4345055"/>
                <a:gd name="connsiteY24" fmla="*/ 2096609 h 5214862"/>
                <a:gd name="connsiteX25" fmla="*/ 2779717 w 4345055"/>
                <a:gd name="connsiteY25" fmla="*/ 3028358 h 5214862"/>
                <a:gd name="connsiteX26" fmla="*/ 2779717 w 4345055"/>
                <a:gd name="connsiteY26" fmla="*/ 3351365 h 5214862"/>
                <a:gd name="connsiteX27" fmla="*/ 1934932 w 4345055"/>
                <a:gd name="connsiteY27" fmla="*/ 2506579 h 5214862"/>
                <a:gd name="connsiteX28" fmla="*/ 1835545 w 4345055"/>
                <a:gd name="connsiteY28" fmla="*/ 2282959 h 5214862"/>
                <a:gd name="connsiteX29" fmla="*/ 1835545 w 4345055"/>
                <a:gd name="connsiteY29" fmla="*/ 2096609 h 5214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45055" h="5214862">
                  <a:moveTo>
                    <a:pt x="2158552" y="854278"/>
                  </a:moveTo>
                  <a:lnTo>
                    <a:pt x="3251803" y="854278"/>
                  </a:lnTo>
                  <a:cubicBezTo>
                    <a:pt x="3226957" y="692775"/>
                    <a:pt x="3127570" y="556118"/>
                    <a:pt x="2990914" y="494001"/>
                  </a:cubicBezTo>
                  <a:lnTo>
                    <a:pt x="1798275" y="21915"/>
                  </a:lnTo>
                  <a:cubicBezTo>
                    <a:pt x="1649195" y="-27778"/>
                    <a:pt x="1475269" y="9492"/>
                    <a:pt x="1363459" y="108879"/>
                  </a:cubicBezTo>
                  <a:lnTo>
                    <a:pt x="456557" y="1003358"/>
                  </a:lnTo>
                  <a:cubicBezTo>
                    <a:pt x="-152186" y="1612100"/>
                    <a:pt x="-152186" y="2593542"/>
                    <a:pt x="456557" y="3202285"/>
                  </a:cubicBezTo>
                  <a:cubicBezTo>
                    <a:pt x="456557" y="3202285"/>
                    <a:pt x="456557" y="3202285"/>
                    <a:pt x="456557" y="3202285"/>
                  </a:cubicBezTo>
                  <a:lnTo>
                    <a:pt x="1611925" y="4357653"/>
                  </a:lnTo>
                  <a:lnTo>
                    <a:pt x="754717" y="5214862"/>
                  </a:lnTo>
                  <a:lnTo>
                    <a:pt x="1214379" y="5214862"/>
                  </a:lnTo>
                  <a:lnTo>
                    <a:pt x="2059165" y="4370077"/>
                  </a:lnTo>
                  <a:lnTo>
                    <a:pt x="1748582" y="4059494"/>
                  </a:lnTo>
                  <a:lnTo>
                    <a:pt x="1910085" y="3897991"/>
                  </a:lnTo>
                  <a:lnTo>
                    <a:pt x="2792141" y="4780046"/>
                  </a:lnTo>
                  <a:cubicBezTo>
                    <a:pt x="2879104" y="4854586"/>
                    <a:pt x="2978491" y="4904280"/>
                    <a:pt x="3102724" y="4904280"/>
                  </a:cubicBezTo>
                  <a:lnTo>
                    <a:pt x="4345056" y="4904280"/>
                  </a:lnTo>
                  <a:lnTo>
                    <a:pt x="3102724" y="3661948"/>
                  </a:lnTo>
                  <a:lnTo>
                    <a:pt x="3102724" y="2904125"/>
                  </a:lnTo>
                  <a:cubicBezTo>
                    <a:pt x="3102724" y="2792315"/>
                    <a:pt x="3053030" y="2680506"/>
                    <a:pt x="2978491" y="2605966"/>
                  </a:cubicBezTo>
                  <a:lnTo>
                    <a:pt x="1810699" y="1438174"/>
                  </a:lnTo>
                  <a:cubicBezTo>
                    <a:pt x="1748582" y="1376057"/>
                    <a:pt x="1748582" y="1276671"/>
                    <a:pt x="1810699" y="1214554"/>
                  </a:cubicBezTo>
                  <a:lnTo>
                    <a:pt x="2158552" y="854278"/>
                  </a:lnTo>
                  <a:lnTo>
                    <a:pt x="2158552" y="854278"/>
                  </a:lnTo>
                  <a:close/>
                  <a:moveTo>
                    <a:pt x="1847969" y="2096609"/>
                  </a:moveTo>
                  <a:lnTo>
                    <a:pt x="2779717" y="3028358"/>
                  </a:lnTo>
                  <a:lnTo>
                    <a:pt x="2779717" y="3351365"/>
                  </a:lnTo>
                  <a:lnTo>
                    <a:pt x="1934932" y="2506579"/>
                  </a:lnTo>
                  <a:cubicBezTo>
                    <a:pt x="1872815" y="2444463"/>
                    <a:pt x="1847969" y="2357499"/>
                    <a:pt x="1835545" y="2282959"/>
                  </a:cubicBezTo>
                  <a:lnTo>
                    <a:pt x="1835545" y="2096609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 sz="1350">
                <a:solidFill>
                  <a:schemeClr val="accent1"/>
                </a:solidFill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/>
        </p:nvSpPr>
        <p:spPr>
          <a:xfrm>
            <a:off x="6365876" y="2141696"/>
            <a:ext cx="5391928" cy="16711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>
                <a:solidFill>
                  <a:schemeClr val="tx1"/>
                </a:solidFill>
              </a:rPr>
              <a:t>Thank you for your attention!</a:t>
            </a:r>
            <a:endParaRPr lang="hu-HU" sz="3300" dirty="0">
              <a:solidFill>
                <a:schemeClr val="tx1"/>
              </a:solidFill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9" y="5910442"/>
            <a:ext cx="5257799" cy="41823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hu-HU" dirty="0">
                <a:latin typeface="Muli" pitchFamily="2" charset="77"/>
              </a:rPr>
              <a:t>…@uni-corvinus.hu</a:t>
            </a:r>
          </a:p>
        </p:txBody>
      </p:sp>
    </p:spTree>
    <p:extLst>
      <p:ext uri="{BB962C8B-B14F-4D97-AF65-F5344CB8AC3E}">
        <p14:creationId xmlns:p14="http://schemas.microsoft.com/office/powerpoint/2010/main" val="3724152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vinus 9 color sche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1815" y="3229494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>
                <a:solidFill>
                  <a:schemeClr val="accent1"/>
                </a:solidFill>
                <a:latin typeface="Arial "/>
              </a:defRPr>
            </a:lvl1pPr>
          </a:lstStyle>
          <a:p>
            <a:pPr marL="0" indent="0"/>
            <a:r>
              <a:rPr lang="hu-HU" dirty="0"/>
              <a:t>A sablonban létrehoztunk egy </a:t>
            </a:r>
            <a:r>
              <a:rPr lang="hu-HU" b="1" dirty="0"/>
              <a:t>Corvinus színsémát</a:t>
            </a:r>
            <a:r>
              <a:rPr lang="hu-HU" dirty="0"/>
              <a:t> ezekből a színekből +a fehér szín.</a:t>
            </a:r>
          </a:p>
          <a:p>
            <a:r>
              <a:rPr lang="hu-HU" dirty="0"/>
              <a:t>A Corvinus arculati rendszeréhez használt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r>
              <a:rPr lang="hu-HU" dirty="0"/>
              <a:t>A sablonban létrehoztunk egy </a:t>
            </a:r>
            <a:r>
              <a:rPr lang="hu-HU" b="1" dirty="0"/>
              <a:t>Corvinus-</a:t>
            </a:r>
            <a:r>
              <a:rPr lang="hu-HU" b="1" dirty="0" err="1"/>
              <a:t>new</a:t>
            </a:r>
            <a:r>
              <a:rPr lang="hu-HU" b="1" dirty="0"/>
              <a:t> színsémát </a:t>
            </a:r>
            <a:r>
              <a:rPr lang="hu-HU" dirty="0"/>
              <a:t>ezekből a színekből. </a:t>
            </a:r>
            <a:endParaRPr lang="en-US" dirty="0"/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alapszínek</a:t>
            </a:r>
          </a:p>
        </p:txBody>
      </p:sp>
      <p:sp>
        <p:nvSpPr>
          <p:cNvPr id="5" name="Szöveg helye 2">
            <a:extLst>
              <a:ext uri="{FF2B5EF4-FFF2-40B4-BE49-F238E27FC236}">
                <a16:creationId xmlns:a16="http://schemas.microsoft.com/office/drawing/2014/main" id="{001FEF86-E7E6-48D2-8CB7-71C34DC5D387}"/>
              </a:ext>
            </a:extLst>
          </p:cNvPr>
          <p:cNvSpPr txBox="1">
            <a:spLocks/>
          </p:cNvSpPr>
          <p:nvPr userDrawn="1"/>
        </p:nvSpPr>
        <p:spPr>
          <a:xfrm>
            <a:off x="10123471" y="3429000"/>
            <a:ext cx="1344612" cy="113792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 algn="l"/>
            <a:r>
              <a:rPr lang="pt-BR" sz="1050" dirty="0"/>
              <a:t>#F5C832</a:t>
            </a:r>
            <a:br>
              <a:rPr lang="pt-BR" sz="1050" dirty="0"/>
            </a:br>
            <a:r>
              <a:rPr lang="pt-BR" sz="1050" dirty="0"/>
              <a:t>R: 245</a:t>
            </a:r>
            <a:br>
              <a:rPr lang="pt-BR" sz="1050" dirty="0"/>
            </a:br>
            <a:r>
              <a:rPr lang="pt-BR" sz="1050" dirty="0"/>
              <a:t>G: 200</a:t>
            </a:r>
            <a:br>
              <a:rPr lang="pt-BR" sz="1050" dirty="0"/>
            </a:br>
            <a:r>
              <a:rPr lang="pt-BR" sz="1050" dirty="0"/>
              <a:t>B: 50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121DB994-CDA6-47A8-BB92-177373C631E5}"/>
              </a:ext>
            </a:extLst>
          </p:cNvPr>
          <p:cNvSpPr txBox="1">
            <a:spLocks/>
          </p:cNvSpPr>
          <p:nvPr userDrawn="1"/>
        </p:nvSpPr>
        <p:spPr>
          <a:xfrm>
            <a:off x="6096002" y="3429000"/>
            <a:ext cx="1344612" cy="11379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 algn="l"/>
            <a:r>
              <a:rPr lang="pt-BR" sz="1050" dirty="0"/>
              <a:t>#1B213E</a:t>
            </a:r>
            <a:br>
              <a:rPr lang="pt-BR" sz="1050" dirty="0"/>
            </a:br>
            <a:r>
              <a:rPr lang="pt-BR" sz="1050" dirty="0"/>
              <a:t>R: 27</a:t>
            </a:r>
            <a:br>
              <a:rPr lang="pt-BR" sz="1050" dirty="0"/>
            </a:br>
            <a:r>
              <a:rPr lang="pt-BR" sz="1050" dirty="0"/>
              <a:t>G: 33</a:t>
            </a:r>
            <a:br>
              <a:rPr lang="pt-BR" sz="1050" dirty="0"/>
            </a:br>
            <a:r>
              <a:rPr lang="pt-BR" sz="1050" dirty="0"/>
              <a:t>B: 62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B49D1DA-6A33-4785-8908-5BE4C65AF478}"/>
              </a:ext>
            </a:extLst>
          </p:cNvPr>
          <p:cNvSpPr txBox="1">
            <a:spLocks/>
          </p:cNvSpPr>
          <p:nvPr userDrawn="1"/>
        </p:nvSpPr>
        <p:spPr>
          <a:xfrm>
            <a:off x="7438130" y="3429000"/>
            <a:ext cx="1344612" cy="113792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#BF8F55</a:t>
            </a:r>
            <a:br>
              <a:rPr lang="pt-BR" sz="1050" dirty="0"/>
            </a:br>
            <a:r>
              <a:rPr lang="pt-BR" sz="1050" dirty="0"/>
              <a:t>R: 191</a:t>
            </a:r>
            <a:br>
              <a:rPr lang="pt-BR" sz="1050" dirty="0"/>
            </a:br>
            <a:r>
              <a:rPr lang="pt-BR" sz="1050" dirty="0"/>
              <a:t>G: 143</a:t>
            </a:r>
            <a:br>
              <a:rPr lang="pt-BR" sz="1050" dirty="0"/>
            </a:br>
            <a:r>
              <a:rPr lang="pt-BR" sz="1050" dirty="0"/>
              <a:t>B: 85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750490FB-A280-44F5-8E94-66E94C72FB58}"/>
              </a:ext>
            </a:extLst>
          </p:cNvPr>
          <p:cNvSpPr txBox="1">
            <a:spLocks/>
          </p:cNvSpPr>
          <p:nvPr userDrawn="1"/>
        </p:nvSpPr>
        <p:spPr>
          <a:xfrm>
            <a:off x="8778551" y="3429000"/>
            <a:ext cx="1344612" cy="113792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#5C6873</a:t>
            </a:r>
            <a:br>
              <a:rPr lang="pt-BR" sz="1050" dirty="0"/>
            </a:br>
            <a:r>
              <a:rPr lang="pt-BR" sz="1050" dirty="0"/>
              <a:t>R: </a:t>
            </a:r>
            <a:r>
              <a:rPr lang="hu-HU" sz="1050" dirty="0"/>
              <a:t>92</a:t>
            </a:r>
            <a:br>
              <a:rPr lang="pt-BR" sz="1050" dirty="0"/>
            </a:br>
            <a:r>
              <a:rPr lang="pt-BR" sz="1050" dirty="0"/>
              <a:t>G: </a:t>
            </a:r>
            <a:r>
              <a:rPr lang="hu-HU" sz="1050" dirty="0"/>
              <a:t>104</a:t>
            </a:r>
            <a:br>
              <a:rPr lang="pt-BR" sz="1050" dirty="0"/>
            </a:br>
            <a:r>
              <a:rPr lang="pt-BR" sz="1050" dirty="0"/>
              <a:t>B: </a:t>
            </a:r>
            <a:r>
              <a:rPr lang="hu-HU" sz="1050" dirty="0"/>
              <a:t>115</a:t>
            </a:r>
            <a:endParaRPr lang="pt-BR" sz="1050" dirty="0"/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E6D8E888-94DE-496B-9B5F-E2E30DF138AA}"/>
              </a:ext>
            </a:extLst>
          </p:cNvPr>
          <p:cNvSpPr txBox="1">
            <a:spLocks/>
          </p:cNvSpPr>
          <p:nvPr userDrawn="1"/>
        </p:nvSpPr>
        <p:spPr>
          <a:xfrm>
            <a:off x="7440614" y="4565447"/>
            <a:ext cx="1344612" cy="113792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#0C8843</a:t>
            </a:r>
            <a:br>
              <a:rPr lang="pt-BR" sz="1050" dirty="0"/>
            </a:br>
            <a:r>
              <a:rPr lang="pt-BR" sz="1050" dirty="0"/>
              <a:t>R: </a:t>
            </a:r>
            <a:r>
              <a:rPr lang="hu-HU" sz="1050" dirty="0"/>
              <a:t>12</a:t>
            </a:r>
            <a:br>
              <a:rPr lang="pt-BR" sz="1050" dirty="0"/>
            </a:br>
            <a:r>
              <a:rPr lang="pt-BR" sz="1050" dirty="0"/>
              <a:t>G: </a:t>
            </a:r>
            <a:r>
              <a:rPr lang="hu-HU" sz="1050" dirty="0"/>
              <a:t>136</a:t>
            </a:r>
            <a:br>
              <a:rPr lang="pt-BR" sz="1050" dirty="0"/>
            </a:br>
            <a:r>
              <a:rPr lang="pt-BR" sz="1050" dirty="0"/>
              <a:t>B: </a:t>
            </a:r>
            <a:r>
              <a:rPr lang="hu-HU" sz="1050" dirty="0"/>
              <a:t>67</a:t>
            </a:r>
            <a:endParaRPr lang="pt-BR" sz="1050" dirty="0"/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B19B29B5-4CA2-4270-9BCA-DEED4F63B835}"/>
              </a:ext>
            </a:extLst>
          </p:cNvPr>
          <p:cNvSpPr txBox="1">
            <a:spLocks/>
          </p:cNvSpPr>
          <p:nvPr userDrawn="1"/>
        </p:nvSpPr>
        <p:spPr>
          <a:xfrm>
            <a:off x="6096002" y="4566920"/>
            <a:ext cx="1344612" cy="113792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#D22027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pt-BR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76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vinus base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923" y="3277891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 Corvinus arculati rendszerében használható 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135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sablonban létrehozott Corvinus színsémán kívül ezekből a színekből lehet egyedit kiválasztani. A színpalettából kimaradt színeket pirossal megjelöltük, a megadott </a:t>
            </a:r>
            <a:r>
              <a:rPr lang="hu-HU" sz="1350" dirty="0" err="1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hexa</a:t>
            </a:r>
            <a:r>
              <a:rPr lang="hu-HU" sz="135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kódokkal lehet egyedileg létrehozni a kívánt objektumnál. </a:t>
            </a:r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további elemei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7136B0C2-B72A-4140-8543-7C8693A07CDC}"/>
              </a:ext>
            </a:extLst>
          </p:cNvPr>
          <p:cNvSpPr txBox="1">
            <a:spLocks/>
          </p:cNvSpPr>
          <p:nvPr userDrawn="1"/>
        </p:nvSpPr>
        <p:spPr>
          <a:xfrm>
            <a:off x="10230547" y="1014768"/>
            <a:ext cx="1344612" cy="1137920"/>
          </a:xfrm>
          <a:prstGeom prst="rect">
            <a:avLst/>
          </a:prstGeom>
          <a:solidFill>
            <a:srgbClr val="F5C83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 algn="l"/>
            <a:r>
              <a:rPr lang="pt-BR" sz="1050" dirty="0"/>
              <a:t>#F5C832</a:t>
            </a:r>
            <a:br>
              <a:rPr lang="pt-BR" sz="1050" dirty="0"/>
            </a:br>
            <a:r>
              <a:rPr lang="pt-BR" sz="1050" dirty="0"/>
              <a:t>R: 245</a:t>
            </a:r>
            <a:br>
              <a:rPr lang="pt-BR" sz="1050" dirty="0"/>
            </a:br>
            <a:r>
              <a:rPr lang="pt-BR" sz="1050" dirty="0"/>
              <a:t>G: 200</a:t>
            </a:r>
            <a:br>
              <a:rPr lang="pt-BR" sz="1050" dirty="0"/>
            </a:br>
            <a:r>
              <a:rPr lang="pt-BR" sz="1050" dirty="0"/>
              <a:t>B: 50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3C05A8B-591D-4BF8-8530-EF736E66B806}"/>
              </a:ext>
            </a:extLst>
          </p:cNvPr>
          <p:cNvSpPr txBox="1">
            <a:spLocks/>
          </p:cNvSpPr>
          <p:nvPr userDrawn="1"/>
        </p:nvSpPr>
        <p:spPr>
          <a:xfrm>
            <a:off x="7535607" y="2151498"/>
            <a:ext cx="1344612" cy="1137920"/>
          </a:xfrm>
          <a:prstGeom prst="rect">
            <a:avLst/>
          </a:prstGeom>
          <a:solidFill>
            <a:srgbClr val="855C2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8C72A7B1-AD72-4763-BE51-E16E88BDABC1}"/>
              </a:ext>
            </a:extLst>
          </p:cNvPr>
          <p:cNvSpPr txBox="1">
            <a:spLocks/>
          </p:cNvSpPr>
          <p:nvPr userDrawn="1"/>
        </p:nvSpPr>
        <p:spPr>
          <a:xfrm>
            <a:off x="8880219" y="2151498"/>
            <a:ext cx="1344612" cy="1137920"/>
          </a:xfrm>
          <a:prstGeom prst="rect">
            <a:avLst/>
          </a:prstGeom>
          <a:solidFill>
            <a:srgbClr val="3D454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9EDCF2CA-8D57-4A0B-BEFE-6228225DFCDC}"/>
              </a:ext>
            </a:extLst>
          </p:cNvPr>
          <p:cNvSpPr txBox="1">
            <a:spLocks/>
          </p:cNvSpPr>
          <p:nvPr userDrawn="1"/>
        </p:nvSpPr>
        <p:spPr>
          <a:xfrm>
            <a:off x="10234479" y="3290609"/>
            <a:ext cx="1344612" cy="1137920"/>
          </a:xfrm>
          <a:prstGeom prst="rect">
            <a:avLst/>
          </a:prstGeom>
          <a:solidFill>
            <a:srgbClr val="F9D97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#F9D97C</a:t>
            </a:r>
            <a:br>
              <a:rPr lang="pt-BR" sz="1050" dirty="0"/>
            </a:br>
            <a:r>
              <a:rPr lang="pt-BR" sz="1050" dirty="0"/>
              <a:t>R: 249</a:t>
            </a:r>
            <a:br>
              <a:rPr lang="pt-BR" sz="1050" dirty="0"/>
            </a:br>
            <a:r>
              <a:rPr lang="pt-BR" sz="1050" dirty="0"/>
              <a:t>G: 217</a:t>
            </a:r>
            <a:br>
              <a:rPr lang="pt-BR" sz="1050" dirty="0"/>
            </a:br>
            <a:r>
              <a:rPr lang="pt-BR" sz="1050" dirty="0"/>
              <a:t>B: 124</a:t>
            </a:r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3FD0A3CF-1E5E-4A9F-AC01-BBD227A1920C}"/>
              </a:ext>
            </a:extLst>
          </p:cNvPr>
          <p:cNvSpPr txBox="1">
            <a:spLocks/>
          </p:cNvSpPr>
          <p:nvPr userDrawn="1"/>
        </p:nvSpPr>
        <p:spPr>
          <a:xfrm>
            <a:off x="10230547" y="4424675"/>
            <a:ext cx="1344612" cy="1137920"/>
          </a:xfrm>
          <a:prstGeom prst="rect">
            <a:avLst/>
          </a:prstGeom>
          <a:solidFill>
            <a:srgbClr val="FBE3A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#FBE3A5</a:t>
            </a:r>
            <a:br>
              <a:rPr lang="pt-BR" sz="1050" dirty="0"/>
            </a:br>
            <a:r>
              <a:rPr lang="pt-BR" sz="1050" dirty="0"/>
              <a:t>R: 251</a:t>
            </a:r>
            <a:br>
              <a:rPr lang="pt-BR" sz="1050" dirty="0"/>
            </a:br>
            <a:r>
              <a:rPr lang="pt-BR" sz="1050" dirty="0"/>
              <a:t>G: 227</a:t>
            </a:r>
            <a:br>
              <a:rPr lang="pt-BR" sz="1050" dirty="0"/>
            </a:br>
            <a:r>
              <a:rPr lang="pt-BR" sz="1050" dirty="0"/>
              <a:t>B: 165</a:t>
            </a:r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52040448-97D2-4FC2-8799-DB979D5982A3}"/>
              </a:ext>
            </a:extLst>
          </p:cNvPr>
          <p:cNvSpPr txBox="1">
            <a:spLocks/>
          </p:cNvSpPr>
          <p:nvPr userDrawn="1"/>
        </p:nvSpPr>
        <p:spPr>
          <a:xfrm>
            <a:off x="6197670" y="3290609"/>
            <a:ext cx="1344612" cy="1137920"/>
          </a:xfrm>
          <a:prstGeom prst="rect">
            <a:avLst/>
          </a:prstGeom>
          <a:solidFill>
            <a:srgbClr val="1012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#101226</a:t>
            </a:r>
            <a:br>
              <a:rPr lang="pt-BR" sz="1050" dirty="0"/>
            </a:br>
            <a:r>
              <a:rPr lang="pt-BR" sz="1050" dirty="0"/>
              <a:t>R: 16</a:t>
            </a:r>
            <a:br>
              <a:rPr lang="pt-BR" sz="1050" dirty="0"/>
            </a:br>
            <a:r>
              <a:rPr lang="pt-BR" sz="1050" dirty="0"/>
              <a:t>G: 18</a:t>
            </a:r>
            <a:br>
              <a:rPr lang="pt-BR" sz="1050" dirty="0"/>
            </a:br>
            <a:r>
              <a:rPr lang="pt-BR" sz="1050" dirty="0"/>
              <a:t>B: 38</a:t>
            </a:r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746BD614-3326-4BF2-ABE8-3A9777CA89E8}"/>
              </a:ext>
            </a:extLst>
          </p:cNvPr>
          <p:cNvSpPr txBox="1">
            <a:spLocks/>
          </p:cNvSpPr>
          <p:nvPr userDrawn="1"/>
        </p:nvSpPr>
        <p:spPr>
          <a:xfrm>
            <a:off x="6195819" y="2152687"/>
            <a:ext cx="1344612" cy="1137920"/>
          </a:xfrm>
          <a:prstGeom prst="rect">
            <a:avLst/>
          </a:prstGeom>
          <a:solidFill>
            <a:srgbClr val="100C0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#100C08</a:t>
            </a:r>
            <a:br>
              <a:rPr lang="pt-BR" sz="1050" dirty="0"/>
            </a:br>
            <a:r>
              <a:rPr lang="pt-BR" sz="1050" dirty="0"/>
              <a:t>R: 16</a:t>
            </a:r>
            <a:br>
              <a:rPr lang="pt-BR" sz="1050" dirty="0"/>
            </a:br>
            <a:r>
              <a:rPr lang="pt-BR" sz="1050" dirty="0"/>
              <a:t>G: 12</a:t>
            </a:r>
            <a:br>
              <a:rPr lang="pt-BR" sz="1050" dirty="0"/>
            </a:br>
            <a:r>
              <a:rPr lang="pt-BR" sz="1050" dirty="0"/>
              <a:t>B: 8</a:t>
            </a:r>
          </a:p>
        </p:txBody>
      </p:sp>
      <p:sp>
        <p:nvSpPr>
          <p:cNvPr id="13" name="Szöveg helye 2">
            <a:extLst>
              <a:ext uri="{FF2B5EF4-FFF2-40B4-BE49-F238E27FC236}">
                <a16:creationId xmlns:a16="http://schemas.microsoft.com/office/drawing/2014/main" id="{C20FAFEC-F123-47B7-8E69-95BD0796AC44}"/>
              </a:ext>
            </a:extLst>
          </p:cNvPr>
          <p:cNvSpPr txBox="1">
            <a:spLocks/>
          </p:cNvSpPr>
          <p:nvPr userDrawn="1"/>
        </p:nvSpPr>
        <p:spPr>
          <a:xfrm>
            <a:off x="10224830" y="2152688"/>
            <a:ext cx="1344612" cy="1137920"/>
          </a:xfrm>
          <a:prstGeom prst="rect">
            <a:avLst/>
          </a:prstGeom>
          <a:solidFill>
            <a:srgbClr val="E0AA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#E0AA26</a:t>
            </a:r>
            <a:br>
              <a:rPr lang="pt-BR" sz="1050" dirty="0"/>
            </a:br>
            <a:r>
              <a:rPr lang="pt-BR" sz="1050" dirty="0"/>
              <a:t>R: 224</a:t>
            </a:r>
            <a:br>
              <a:rPr lang="pt-BR" sz="1050" dirty="0"/>
            </a:br>
            <a:r>
              <a:rPr lang="pt-BR" sz="1050" dirty="0"/>
              <a:t>G: 170</a:t>
            </a:r>
            <a:br>
              <a:rPr lang="pt-BR" sz="1050" dirty="0"/>
            </a:br>
            <a:r>
              <a:rPr lang="pt-BR" sz="1050" dirty="0"/>
              <a:t>B: 38</a:t>
            </a:r>
          </a:p>
        </p:txBody>
      </p:sp>
      <p:sp>
        <p:nvSpPr>
          <p:cNvPr id="14" name="Szöveg helye 2">
            <a:extLst>
              <a:ext uri="{FF2B5EF4-FFF2-40B4-BE49-F238E27FC236}">
                <a16:creationId xmlns:a16="http://schemas.microsoft.com/office/drawing/2014/main" id="{EF3FFC4E-735C-44DE-A123-10C7CFAD1153}"/>
              </a:ext>
            </a:extLst>
          </p:cNvPr>
          <p:cNvSpPr txBox="1">
            <a:spLocks/>
          </p:cNvSpPr>
          <p:nvPr userDrawn="1"/>
        </p:nvSpPr>
        <p:spPr>
          <a:xfrm>
            <a:off x="6197670" y="1014768"/>
            <a:ext cx="1344612" cy="1137920"/>
          </a:xfrm>
          <a:prstGeom prst="rect">
            <a:avLst/>
          </a:prstGeom>
          <a:solidFill>
            <a:srgbClr val="1B213E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 algn="l"/>
            <a:r>
              <a:rPr lang="pt-BR" sz="1050" dirty="0"/>
              <a:t>#1B213E</a:t>
            </a:r>
            <a:br>
              <a:rPr lang="pt-BR" sz="1050" dirty="0"/>
            </a:br>
            <a:r>
              <a:rPr lang="pt-BR" sz="1050" dirty="0"/>
              <a:t>R: 27</a:t>
            </a:r>
            <a:br>
              <a:rPr lang="pt-BR" sz="1050" dirty="0"/>
            </a:br>
            <a:r>
              <a:rPr lang="pt-BR" sz="1050" dirty="0"/>
              <a:t>G: 33</a:t>
            </a:r>
            <a:br>
              <a:rPr lang="pt-BR" sz="1050" dirty="0"/>
            </a:br>
            <a:r>
              <a:rPr lang="pt-BR" sz="1050" dirty="0"/>
              <a:t>B: 62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49F8A52D-0610-4906-9283-402FE4271C56}"/>
              </a:ext>
            </a:extLst>
          </p:cNvPr>
          <p:cNvSpPr txBox="1">
            <a:spLocks/>
          </p:cNvSpPr>
          <p:nvPr userDrawn="1"/>
        </p:nvSpPr>
        <p:spPr>
          <a:xfrm>
            <a:off x="7539798" y="1014768"/>
            <a:ext cx="1344612" cy="1137920"/>
          </a:xfrm>
          <a:prstGeom prst="rect">
            <a:avLst/>
          </a:prstGeom>
          <a:solidFill>
            <a:srgbClr val="BF8F5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#BF8F55</a:t>
            </a:r>
            <a:br>
              <a:rPr lang="pt-BR" sz="1050" dirty="0"/>
            </a:br>
            <a:r>
              <a:rPr lang="pt-BR" sz="1050" dirty="0"/>
              <a:t>R: 191</a:t>
            </a:r>
            <a:br>
              <a:rPr lang="pt-BR" sz="1050" dirty="0"/>
            </a:br>
            <a:r>
              <a:rPr lang="pt-BR" sz="1050" dirty="0"/>
              <a:t>G: 143</a:t>
            </a:r>
            <a:br>
              <a:rPr lang="pt-BR" sz="1050" dirty="0"/>
            </a:br>
            <a:r>
              <a:rPr lang="pt-BR" sz="1050" dirty="0"/>
              <a:t>B: 85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FD5A0BA-A54D-41AA-80F3-9F591AD9B515}"/>
              </a:ext>
            </a:extLst>
          </p:cNvPr>
          <p:cNvSpPr txBox="1">
            <a:spLocks/>
          </p:cNvSpPr>
          <p:nvPr userDrawn="1"/>
        </p:nvSpPr>
        <p:spPr>
          <a:xfrm>
            <a:off x="8880219" y="1014768"/>
            <a:ext cx="1344612" cy="1137920"/>
          </a:xfrm>
          <a:prstGeom prst="rect">
            <a:avLst/>
          </a:prstGeom>
          <a:solidFill>
            <a:srgbClr val="5C687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/>
              <a:t>#5C6873</a:t>
            </a:r>
            <a:br>
              <a:rPr lang="pt-BR" sz="1050" dirty="0"/>
            </a:br>
            <a:r>
              <a:rPr lang="pt-BR" sz="1050" dirty="0"/>
              <a:t>R: </a:t>
            </a:r>
            <a:r>
              <a:rPr lang="hu-HU" sz="1050" dirty="0"/>
              <a:t>92</a:t>
            </a:r>
            <a:br>
              <a:rPr lang="pt-BR" sz="1050" dirty="0"/>
            </a:br>
            <a:r>
              <a:rPr lang="pt-BR" sz="1050" dirty="0"/>
              <a:t>G: </a:t>
            </a:r>
            <a:r>
              <a:rPr lang="hu-HU" sz="1050" dirty="0"/>
              <a:t>104</a:t>
            </a:r>
            <a:br>
              <a:rPr lang="pt-BR" sz="1050" dirty="0"/>
            </a:br>
            <a:r>
              <a:rPr lang="pt-BR" sz="1050" dirty="0"/>
              <a:t>B: </a:t>
            </a:r>
            <a:r>
              <a:rPr lang="hu-HU" sz="1050" dirty="0"/>
              <a:t>115</a:t>
            </a:r>
            <a:endParaRPr lang="pt-BR" sz="1050" dirty="0"/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D42A9EA3-65FB-4853-9975-FEDD96675CFD}"/>
              </a:ext>
            </a:extLst>
          </p:cNvPr>
          <p:cNvSpPr txBox="1">
            <a:spLocks/>
          </p:cNvSpPr>
          <p:nvPr userDrawn="1"/>
        </p:nvSpPr>
        <p:spPr>
          <a:xfrm>
            <a:off x="7539538" y="3290608"/>
            <a:ext cx="1344612" cy="1137920"/>
          </a:xfrm>
          <a:prstGeom prst="rect">
            <a:avLst/>
          </a:prstGeom>
          <a:solidFill>
            <a:srgbClr val="D1AF8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  <a:b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  <a:b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  <a:b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5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B681D54D-016F-47EA-A7FF-C16036335F69}"/>
              </a:ext>
            </a:extLst>
          </p:cNvPr>
          <p:cNvSpPr txBox="1">
            <a:spLocks/>
          </p:cNvSpPr>
          <p:nvPr userDrawn="1"/>
        </p:nvSpPr>
        <p:spPr>
          <a:xfrm>
            <a:off x="8885938" y="3290608"/>
            <a:ext cx="1344612" cy="1137920"/>
          </a:xfrm>
          <a:prstGeom prst="rect">
            <a:avLst/>
          </a:prstGeom>
          <a:solidFill>
            <a:srgbClr val="898E97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78C62BE3-8021-4D97-96E7-6B9FD4A7A744}"/>
              </a:ext>
            </a:extLst>
          </p:cNvPr>
          <p:cNvSpPr txBox="1">
            <a:spLocks/>
          </p:cNvSpPr>
          <p:nvPr userDrawn="1"/>
        </p:nvSpPr>
        <p:spPr>
          <a:xfrm>
            <a:off x="6197670" y="4428528"/>
            <a:ext cx="1344612" cy="1137920"/>
          </a:xfrm>
          <a:prstGeom prst="rect">
            <a:avLst/>
          </a:prstGeom>
          <a:solidFill>
            <a:srgbClr val="4D4B6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901AB510-4874-416A-B060-FE7F527AFF8B}"/>
              </a:ext>
            </a:extLst>
          </p:cNvPr>
          <p:cNvSpPr txBox="1">
            <a:spLocks/>
          </p:cNvSpPr>
          <p:nvPr userDrawn="1"/>
        </p:nvSpPr>
        <p:spPr>
          <a:xfrm>
            <a:off x="6197670" y="5566449"/>
            <a:ext cx="1344612" cy="1137920"/>
          </a:xfrm>
          <a:prstGeom prst="rect">
            <a:avLst/>
          </a:prstGeom>
          <a:solidFill>
            <a:srgbClr val="78748A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22" name="Szöveg helye 2">
            <a:extLst>
              <a:ext uri="{FF2B5EF4-FFF2-40B4-BE49-F238E27FC236}">
                <a16:creationId xmlns:a16="http://schemas.microsoft.com/office/drawing/2014/main" id="{28661039-A9C1-470F-95C5-51A3A9A319E9}"/>
              </a:ext>
            </a:extLst>
          </p:cNvPr>
          <p:cNvSpPr txBox="1">
            <a:spLocks/>
          </p:cNvSpPr>
          <p:nvPr userDrawn="1"/>
        </p:nvSpPr>
        <p:spPr>
          <a:xfrm>
            <a:off x="7539538" y="4428529"/>
            <a:ext cx="1344612" cy="1137920"/>
          </a:xfrm>
          <a:prstGeom prst="rect">
            <a:avLst/>
          </a:prstGeom>
          <a:solidFill>
            <a:srgbClr val="DEC5A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D610F3FF-D6A4-4E0D-8E2B-CF8815FB9AFF}"/>
              </a:ext>
            </a:extLst>
          </p:cNvPr>
          <p:cNvSpPr txBox="1">
            <a:spLocks/>
          </p:cNvSpPr>
          <p:nvPr userDrawn="1"/>
        </p:nvSpPr>
        <p:spPr>
          <a:xfrm>
            <a:off x="8885938" y="4428529"/>
            <a:ext cx="1344612" cy="1137920"/>
          </a:xfrm>
          <a:prstGeom prst="rect">
            <a:avLst/>
          </a:prstGeom>
          <a:solidFill>
            <a:srgbClr val="A9ABB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9000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27" name="Ellipszis 26">
            <a:extLst>
              <a:ext uri="{FF2B5EF4-FFF2-40B4-BE49-F238E27FC236}">
                <a16:creationId xmlns:a16="http://schemas.microsoft.com/office/drawing/2014/main" id="{3C4E6AF9-375B-4ED9-B39C-FA1793622028}"/>
              </a:ext>
            </a:extLst>
          </p:cNvPr>
          <p:cNvSpPr/>
          <p:nvPr/>
        </p:nvSpPr>
        <p:spPr>
          <a:xfrm>
            <a:off x="7163431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9" name="Ellipszis 28">
            <a:extLst>
              <a:ext uri="{FF2B5EF4-FFF2-40B4-BE49-F238E27FC236}">
                <a16:creationId xmlns:a16="http://schemas.microsoft.com/office/drawing/2014/main" id="{769A7EA0-E55F-4D2B-930F-8A234D969371}"/>
              </a:ext>
            </a:extLst>
          </p:cNvPr>
          <p:cNvSpPr/>
          <p:nvPr/>
        </p:nvSpPr>
        <p:spPr>
          <a:xfrm>
            <a:off x="8413502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30" name="Ellipszis 29">
            <a:extLst>
              <a:ext uri="{FF2B5EF4-FFF2-40B4-BE49-F238E27FC236}">
                <a16:creationId xmlns:a16="http://schemas.microsoft.com/office/drawing/2014/main" id="{8CD33F66-FF1F-4C6E-A5A3-0FEE60D3A028}"/>
              </a:ext>
            </a:extLst>
          </p:cNvPr>
          <p:cNvSpPr/>
          <p:nvPr/>
        </p:nvSpPr>
        <p:spPr>
          <a:xfrm>
            <a:off x="9845979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32" name="Ellipszis 31">
            <a:extLst>
              <a:ext uri="{FF2B5EF4-FFF2-40B4-BE49-F238E27FC236}">
                <a16:creationId xmlns:a16="http://schemas.microsoft.com/office/drawing/2014/main" id="{91F9E0F7-B1E8-4A36-BABB-EE470353DA4B}"/>
              </a:ext>
            </a:extLst>
          </p:cNvPr>
          <p:cNvSpPr/>
          <p:nvPr/>
        </p:nvSpPr>
        <p:spPr>
          <a:xfrm>
            <a:off x="11201166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5EDBF66B-705B-4621-B049-B5EB05B049A5}"/>
              </a:ext>
            </a:extLst>
          </p:cNvPr>
          <p:cNvSpPr/>
          <p:nvPr userDrawn="1"/>
        </p:nvSpPr>
        <p:spPr>
          <a:xfrm>
            <a:off x="7163431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1" name="Ellipszis 40">
            <a:extLst>
              <a:ext uri="{FF2B5EF4-FFF2-40B4-BE49-F238E27FC236}">
                <a16:creationId xmlns:a16="http://schemas.microsoft.com/office/drawing/2014/main" id="{0B64D19B-A6BB-40C6-A773-2B0ADFC0F9A5}"/>
              </a:ext>
            </a:extLst>
          </p:cNvPr>
          <p:cNvSpPr/>
          <p:nvPr userDrawn="1"/>
        </p:nvSpPr>
        <p:spPr>
          <a:xfrm>
            <a:off x="8413502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4A2A8BD0-FE39-4523-A246-408007AD8B32}"/>
              </a:ext>
            </a:extLst>
          </p:cNvPr>
          <p:cNvSpPr/>
          <p:nvPr userDrawn="1"/>
        </p:nvSpPr>
        <p:spPr>
          <a:xfrm>
            <a:off x="9845979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48E2078D-F676-42C7-A76A-D44CEB556B68}"/>
              </a:ext>
            </a:extLst>
          </p:cNvPr>
          <p:cNvSpPr/>
          <p:nvPr userDrawn="1"/>
        </p:nvSpPr>
        <p:spPr>
          <a:xfrm>
            <a:off x="11201166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54194446-B123-416E-8346-5F81E8874556}"/>
              </a:ext>
            </a:extLst>
          </p:cNvPr>
          <p:cNvSpPr/>
          <p:nvPr userDrawn="1"/>
        </p:nvSpPr>
        <p:spPr>
          <a:xfrm>
            <a:off x="7254855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5" name="Ellipszis 44">
            <a:extLst>
              <a:ext uri="{FF2B5EF4-FFF2-40B4-BE49-F238E27FC236}">
                <a16:creationId xmlns:a16="http://schemas.microsoft.com/office/drawing/2014/main" id="{50765198-1BC1-471C-A4BE-DFCF3F22F254}"/>
              </a:ext>
            </a:extLst>
          </p:cNvPr>
          <p:cNvSpPr/>
          <p:nvPr userDrawn="1"/>
        </p:nvSpPr>
        <p:spPr>
          <a:xfrm>
            <a:off x="8504926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6" name="Ellipszis 45">
            <a:extLst>
              <a:ext uri="{FF2B5EF4-FFF2-40B4-BE49-F238E27FC236}">
                <a16:creationId xmlns:a16="http://schemas.microsoft.com/office/drawing/2014/main" id="{D533EF4B-7BDD-487C-AF16-BFEB6E5FB8EF}"/>
              </a:ext>
            </a:extLst>
          </p:cNvPr>
          <p:cNvSpPr/>
          <p:nvPr userDrawn="1"/>
        </p:nvSpPr>
        <p:spPr>
          <a:xfrm>
            <a:off x="9937403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7" name="Ellipszis 46">
            <a:extLst>
              <a:ext uri="{FF2B5EF4-FFF2-40B4-BE49-F238E27FC236}">
                <a16:creationId xmlns:a16="http://schemas.microsoft.com/office/drawing/2014/main" id="{AA6D6282-BA5E-43A9-A300-F73D20D15142}"/>
              </a:ext>
            </a:extLst>
          </p:cNvPr>
          <p:cNvSpPr/>
          <p:nvPr userDrawn="1"/>
        </p:nvSpPr>
        <p:spPr>
          <a:xfrm>
            <a:off x="11292590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48" name="Ellipszis 47">
            <a:extLst>
              <a:ext uri="{FF2B5EF4-FFF2-40B4-BE49-F238E27FC236}">
                <a16:creationId xmlns:a16="http://schemas.microsoft.com/office/drawing/2014/main" id="{DDD38DAA-C185-4598-9B0C-4BFF3C60C9D3}"/>
              </a:ext>
            </a:extLst>
          </p:cNvPr>
          <p:cNvSpPr/>
          <p:nvPr userDrawn="1"/>
        </p:nvSpPr>
        <p:spPr>
          <a:xfrm>
            <a:off x="7236186" y="635500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</p:spTree>
    <p:extLst>
      <p:ext uri="{BB962C8B-B14F-4D97-AF65-F5344CB8AC3E}">
        <p14:creationId xmlns:p14="http://schemas.microsoft.com/office/powerpoint/2010/main" val="434615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Ábra 4">
            <a:extLst>
              <a:ext uri="{FF2B5EF4-FFF2-40B4-BE49-F238E27FC236}">
                <a16:creationId xmlns:a16="http://schemas.microsoft.com/office/drawing/2014/main" id="{974488C6-1BF6-46F1-9432-34AC08BF8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9343" y="3301379"/>
            <a:ext cx="2839260" cy="2839261"/>
          </a:xfrm>
          <a:prstGeom prst="rect">
            <a:avLst/>
          </a:prstGeom>
        </p:spPr>
      </p:pic>
      <p:pic>
        <p:nvPicPr>
          <p:cNvPr id="7" name="Ábra 6">
            <a:extLst>
              <a:ext uri="{FF2B5EF4-FFF2-40B4-BE49-F238E27FC236}">
                <a16:creationId xmlns:a16="http://schemas.microsoft.com/office/drawing/2014/main" id="{25252A8F-1937-4613-8EFA-9D346E05C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954" y="1343875"/>
            <a:ext cx="1379721" cy="1619177"/>
          </a:xfrm>
          <a:prstGeom prst="rect">
            <a:avLst/>
          </a:prstGeom>
        </p:spPr>
      </p:pic>
      <p:pic>
        <p:nvPicPr>
          <p:cNvPr id="8" name="Ábra 7">
            <a:extLst>
              <a:ext uri="{FF2B5EF4-FFF2-40B4-BE49-F238E27FC236}">
                <a16:creationId xmlns:a16="http://schemas.microsoft.com/office/drawing/2014/main" id="{87E42343-1EC1-4912-B195-8897B8606F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9977" y="2870270"/>
            <a:ext cx="558731" cy="558730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CD5B022D-3CB7-4C29-9EB1-2944CD07FE6B}"/>
              </a:ext>
            </a:extLst>
          </p:cNvPr>
          <p:cNvGrpSpPr/>
          <p:nvPr/>
        </p:nvGrpSpPr>
        <p:grpSpPr>
          <a:xfrm>
            <a:off x="6102379" y="3586442"/>
            <a:ext cx="2269127" cy="2269128"/>
            <a:chOff x="5239584" y="2481262"/>
            <a:chExt cx="1895475" cy="1895475"/>
          </a:xfrm>
        </p:grpSpPr>
        <p:pic>
          <p:nvPicPr>
            <p:cNvPr id="10" name="Ábra 9">
              <a:extLst>
                <a:ext uri="{FF2B5EF4-FFF2-40B4-BE49-F238E27FC236}">
                  <a16:creationId xmlns:a16="http://schemas.microsoft.com/office/drawing/2014/main" id="{7FCD9CC9-B31A-430F-BF86-4F9F056CF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9584" y="2481262"/>
              <a:ext cx="1895475" cy="1895475"/>
            </a:xfrm>
            <a:prstGeom prst="rect">
              <a:avLst/>
            </a:prstGeom>
          </p:spPr>
        </p:pic>
        <p:pic>
          <p:nvPicPr>
            <p:cNvPr id="11" name="Ábra 10">
              <a:extLst>
                <a:ext uri="{FF2B5EF4-FFF2-40B4-BE49-F238E27FC236}">
                  <a16:creationId xmlns:a16="http://schemas.microsoft.com/office/drawing/2014/main" id="{7F84FB8B-8B81-41A8-AB56-04098A1A0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68250" y="3209925"/>
              <a:ext cx="438150" cy="438150"/>
            </a:xfrm>
            <a:prstGeom prst="rect">
              <a:avLst/>
            </a:prstGeom>
          </p:spPr>
        </p:pic>
      </p:grpSp>
      <p:sp>
        <p:nvSpPr>
          <p:cNvPr id="13" name="Szöveg helye 29">
            <a:extLst>
              <a:ext uri="{FF2B5EF4-FFF2-40B4-BE49-F238E27FC236}">
                <a16:creationId xmlns:a16="http://schemas.microsoft.com/office/drawing/2014/main" id="{6863C8A6-7D07-4239-910C-77D3E79A0C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0398" y="2619980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450"/>
              </a:spcBef>
              <a:buFontTx/>
              <a:buNone/>
              <a:defRPr sz="1350" b="0" i="0" baseline="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Az itt található grafikai elemek szabadon felhasználhatók díszitő elemként.</a:t>
            </a:r>
          </a:p>
          <a:p>
            <a:r>
              <a:rPr lang="hu-HU" dirty="0"/>
              <a:t>A Corvinus színpalettájából átszínezhetők.</a:t>
            </a:r>
          </a:p>
          <a:p>
            <a:r>
              <a:rPr lang="hu-HU" dirty="0"/>
              <a:t>Fehérre színezve és képre ráhelyezve mutatós dia készíthető.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939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E2FA13-E2E8-477F-A01D-4CEE2C6AB77C}"/>
              </a:ext>
            </a:extLst>
          </p:cNvPr>
          <p:cNvSpPr txBox="1">
            <a:spLocks/>
          </p:cNvSpPr>
          <p:nvPr/>
        </p:nvSpPr>
        <p:spPr>
          <a:xfrm>
            <a:off x="1042990" y="2852738"/>
            <a:ext cx="3167063" cy="34210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350" dirty="0">
                <a:solidFill>
                  <a:schemeClr val="accent1"/>
                </a:solidFill>
              </a:rPr>
              <a:t>Ezen az oldalon egy táblázat mintát mutatunk be, amit lehet bővíteni, szűkíteni, átszínezni.</a:t>
            </a:r>
          </a:p>
          <a:p>
            <a:endParaRPr lang="hu-HU" sz="1350" dirty="0">
              <a:solidFill>
                <a:schemeClr val="accent1"/>
              </a:solidFill>
            </a:endParaRPr>
          </a:p>
          <a:p>
            <a:r>
              <a:rPr lang="hu-HU" sz="1350" dirty="0">
                <a:solidFill>
                  <a:schemeClr val="accent1"/>
                </a:solidFill>
              </a:rPr>
              <a:t>A </a:t>
            </a:r>
            <a:r>
              <a:rPr lang="hu-HU" sz="1350" dirty="0" err="1">
                <a:solidFill>
                  <a:schemeClr val="accent1"/>
                </a:solidFill>
              </a:rPr>
              <a:t>ppt</a:t>
            </a:r>
            <a:r>
              <a:rPr lang="hu-HU" sz="1350" dirty="0">
                <a:solidFill>
                  <a:schemeClr val="accent1"/>
                </a:solidFill>
              </a:rPr>
              <a:t>-be beépített táblázatok a </a:t>
            </a:r>
            <a:r>
              <a:rPr lang="en-US" sz="1350" dirty="0">
                <a:solidFill>
                  <a:schemeClr val="accent1"/>
                </a:solidFill>
              </a:rPr>
              <a:t>Corvinus </a:t>
            </a:r>
            <a:r>
              <a:rPr lang="en-US" sz="1350" dirty="0" err="1">
                <a:solidFill>
                  <a:schemeClr val="accent1"/>
                </a:solidFill>
              </a:rPr>
              <a:t>színséma</a:t>
            </a:r>
            <a:r>
              <a:rPr lang="en-US" sz="1350" dirty="0">
                <a:solidFill>
                  <a:schemeClr val="accent1"/>
                </a:solidFill>
              </a:rPr>
              <a:t> </a:t>
            </a:r>
            <a:r>
              <a:rPr lang="en-US" sz="1350" dirty="0" err="1">
                <a:solidFill>
                  <a:schemeClr val="accent1"/>
                </a:solidFill>
              </a:rPr>
              <a:t>szerint</a:t>
            </a:r>
            <a:r>
              <a:rPr lang="en-US" sz="1350" dirty="0">
                <a:solidFill>
                  <a:schemeClr val="accent1"/>
                </a:solidFill>
              </a:rPr>
              <a:t> </a:t>
            </a:r>
            <a:r>
              <a:rPr lang="en-US" sz="1350" dirty="0" err="1">
                <a:solidFill>
                  <a:schemeClr val="accent1"/>
                </a:solidFill>
              </a:rPr>
              <a:t>vesz</a:t>
            </a:r>
            <a:r>
              <a:rPr lang="en-US" sz="1350" dirty="0">
                <a:solidFill>
                  <a:schemeClr val="accent1"/>
                </a:solidFill>
              </a:rPr>
              <a:t> </a:t>
            </a:r>
            <a:r>
              <a:rPr lang="en-US" sz="1350" dirty="0" err="1">
                <a:solidFill>
                  <a:schemeClr val="accent1"/>
                </a:solidFill>
              </a:rPr>
              <a:t>fel</a:t>
            </a:r>
            <a:r>
              <a:rPr lang="en-US" sz="1350" dirty="0">
                <a:solidFill>
                  <a:schemeClr val="accent1"/>
                </a:solidFill>
              </a:rPr>
              <a:t> </a:t>
            </a:r>
            <a:r>
              <a:rPr lang="en-US" sz="1350" dirty="0" err="1">
                <a:solidFill>
                  <a:schemeClr val="accent1"/>
                </a:solidFill>
              </a:rPr>
              <a:t>árnyalatokat</a:t>
            </a:r>
            <a:r>
              <a:rPr lang="en-US" sz="1350" dirty="0">
                <a:solidFill>
                  <a:schemeClr val="accent1"/>
                </a:solidFill>
              </a:rPr>
              <a:t>.</a:t>
            </a:r>
            <a:endParaRPr lang="hu-HU" sz="1350" dirty="0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828C34-E8A6-4A47-AFBC-17911EEF09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7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Táblázat minta</a:t>
            </a:r>
          </a:p>
        </p:txBody>
      </p:sp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8314924A-2DE0-4D01-ABDF-22AD7B031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627468"/>
              </p:ext>
            </p:extLst>
          </p:nvPr>
        </p:nvGraphicFramePr>
        <p:xfrm>
          <a:off x="4672015" y="3049232"/>
          <a:ext cx="661987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313">
                  <a:extLst>
                    <a:ext uri="{9D8B030D-6E8A-4147-A177-3AD203B41FA5}">
                      <a16:colId xmlns:a16="http://schemas.microsoft.com/office/drawing/2014/main" val="2201860919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25488153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932688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39559776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30219694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7157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64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6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1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2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8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1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1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BC12F70C-DEAB-4161-816B-05AA0DC262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2898A189-3D20-4F4D-A083-1E28FA59D1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8002" y="1438279"/>
            <a:ext cx="11358943" cy="4918075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715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5C9ED1-93FB-4E78-BFEE-EA8A879C0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3A47545A-9C82-48FE-888A-F1646D07DEB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2281" y="1438276"/>
            <a:ext cx="11354661" cy="493394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Tx/>
              <a:buNone/>
              <a:defRPr sz="1350"/>
            </a:lvl1pPr>
            <a:lvl2pPr marL="342900" indent="0">
              <a:buClr>
                <a:schemeClr val="tx2"/>
              </a:buClr>
              <a:buFontTx/>
              <a:buNone/>
              <a:defRPr/>
            </a:lvl2pPr>
            <a:lvl3pPr marL="685800" indent="0">
              <a:buClr>
                <a:schemeClr val="tx2"/>
              </a:buClr>
              <a:buFontTx/>
              <a:buNone/>
              <a:defRPr/>
            </a:lvl3pPr>
            <a:lvl4pPr marL="1028700" indent="0">
              <a:buClr>
                <a:schemeClr val="tx2"/>
              </a:buClr>
              <a:buFontTx/>
              <a:buNone/>
              <a:defRPr/>
            </a:lvl4pPr>
            <a:lvl5pPr marL="1371600" indent="0">
              <a:buClr>
                <a:schemeClr val="tx2"/>
              </a:buCl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020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F77C7DD-753C-4480-8A88-31DD72BB5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A2AA9D71-7A9E-44F1-B04A-C78FC24F549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2F3731E7-1BE0-48B4-8CE8-7F278A98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651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720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78A6139-837B-486C-9F9D-FD026A144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DB9C19B2-BC3F-48F4-8715-BA3F9948FEB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900"/>
            </a:lvl4pPr>
            <a:lvl5pPr marL="1371600" indent="0">
              <a:buFontTx/>
              <a:buNone/>
              <a:defRPr sz="900"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5C832"/>
              </a:buClr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A02D566E-9CAB-4BD2-AE83-56E6840E8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6943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900"/>
            </a:lvl4pPr>
            <a:lvl5pPr marL="1371600" indent="0">
              <a:buFontTx/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98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+ d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8002" y="1438279"/>
            <a:ext cx="11358943" cy="2390775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6" name="Diagram helye 5">
            <a:extLst>
              <a:ext uri="{FF2B5EF4-FFF2-40B4-BE49-F238E27FC236}">
                <a16:creationId xmlns:a16="http://schemas.microsoft.com/office/drawing/2014/main" id="{A7BE49BF-D86D-47F9-B01A-F04DAE572539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468000" y="3960000"/>
            <a:ext cx="11397600" cy="2565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</a:t>
            </a:r>
            <a:r>
              <a:rPr lang="hu-HU" dirty="0"/>
              <a:t>diagram </a:t>
            </a:r>
            <a:r>
              <a:rPr lang="hu-HU" dirty="0" err="1"/>
              <a:t>icon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2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8000" y="1438279"/>
            <a:ext cx="11397600" cy="2390775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F5C832"/>
              </a:buClr>
              <a:buFont typeface="Wingdings" panose="05000000000000000000" pitchFamily="2" charset="2"/>
              <a:buChar char="§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2441E63B-D587-46FB-B92F-4DF3662A7CA9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468000" y="3960000"/>
            <a:ext cx="11397600" cy="2457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to edit table icon</a:t>
            </a:r>
          </a:p>
        </p:txBody>
      </p:sp>
    </p:spTree>
    <p:extLst>
      <p:ext uri="{BB962C8B-B14F-4D97-AF65-F5344CB8AC3E}">
        <p14:creationId xmlns:p14="http://schemas.microsoft.com/office/powerpoint/2010/main" val="58264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1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Subtitle styles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8431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6943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999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helye 5">
            <a:extLst>
              <a:ext uri="{FF2B5EF4-FFF2-40B4-BE49-F238E27FC236}">
                <a16:creationId xmlns:a16="http://schemas.microsoft.com/office/drawing/2014/main" id="{66742DF6-F6D0-44ED-BE86-7CFF97F2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noProof="0"/>
              <a:t>Mintacím szerkesztése</a:t>
            </a:r>
            <a:endParaRPr lang="hu-HU" dirty="0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F5E78691-B463-45BC-A7F8-9D5BBC5F7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64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4"/>
        </a:buClr>
        <a:buFont typeface="Wingdings" panose="05000000000000000000" pitchFamily="2" charset="2"/>
        <a:buChar char="§"/>
        <a:defRPr sz="21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3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1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E4F2EDA-D901-4835-8C80-7FFCFE8FDE3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825" smtClean="0"/>
              <a:t>‹#›</a:t>
            </a:fld>
            <a:endParaRPr lang="hu-HU" sz="825" dirty="0"/>
          </a:p>
        </p:txBody>
      </p:sp>
      <p:sp>
        <p:nvSpPr>
          <p:cNvPr id="5" name="Cím helye 1">
            <a:extLst>
              <a:ext uri="{FF2B5EF4-FFF2-40B4-BE49-F238E27FC236}">
                <a16:creationId xmlns:a16="http://schemas.microsoft.com/office/drawing/2014/main" id="{D32DE082-8A60-4100-B7CB-F39474DA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67624"/>
            <a:ext cx="10082843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09CFBA87-7CFA-49F5-84DE-05A76C399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pic>
        <p:nvPicPr>
          <p:cNvPr id="10" name="Kép 8">
            <a:extLst>
              <a:ext uri="{FF2B5EF4-FFF2-40B4-BE49-F238E27FC236}">
                <a16:creationId xmlns:a16="http://schemas.microsoft.com/office/drawing/2014/main" id="{565D4E91-BC19-4E9E-80F5-487DD00E08BE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925992" y="167620"/>
            <a:ext cx="11800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9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3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1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C3CB45F-117B-466B-B5D1-428FF2F5785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825" smtClean="0"/>
              <a:t>‹#›</a:t>
            </a:fld>
            <a:endParaRPr lang="hu-HU" sz="825" dirty="0"/>
          </a:p>
        </p:txBody>
      </p:sp>
      <p:pic>
        <p:nvPicPr>
          <p:cNvPr id="5" name="Kép 8">
            <a:extLst>
              <a:ext uri="{FF2B5EF4-FFF2-40B4-BE49-F238E27FC236}">
                <a16:creationId xmlns:a16="http://schemas.microsoft.com/office/drawing/2014/main" id="{D4CA1A37-9EF9-4A98-9907-8993BBABD1E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25992" y="167620"/>
            <a:ext cx="11800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9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3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1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9A78239-9534-4DFD-9BF8-F33BDADFB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E57F-8A73-4B52-8F8E-22838C9BE6D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>
            <a:extLst>
              <a:ext uri="{FF2B5EF4-FFF2-40B4-BE49-F238E27FC236}">
                <a16:creationId xmlns:a16="http://schemas.microsoft.com/office/drawing/2014/main" id="{71A3BCAF-6857-42E0-B5DB-669957AD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0828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hu-HU" dirty="0"/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B589EAB6-7E3A-4BAC-A41B-F4932FE30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783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F5C832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F5C83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5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3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1" userDrawn="1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8">
            <a:extLst>
              <a:ext uri="{FF2B5EF4-FFF2-40B4-BE49-F238E27FC236}">
                <a16:creationId xmlns:a16="http://schemas.microsoft.com/office/drawing/2014/main" id="{7F4D4434-6C2A-4BE9-8899-BCEF40635B1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25992" y="167620"/>
            <a:ext cx="11800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3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1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bin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vanhuysse@sam.sdu.dk" TargetMode="External"/><Relationship Id="rId5" Type="http://schemas.openxmlformats.org/officeDocument/2006/relationships/hyperlink" Target="mailto:gal@demografia.hu" TargetMode="External"/><Relationship Id="rId4" Type="http://schemas.openxmlformats.org/officeDocument/2006/relationships/hyperlink" Target="mailto:robert.gal@uni-corvinus.h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accounts.org/" TargetMode="Externa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 sort">
            <a:extLst>
              <a:ext uri="{FF2B5EF4-FFF2-40B4-BE49-F238E27FC236}">
                <a16:creationId xmlns:a16="http://schemas.microsoft.com/office/drawing/2014/main" id="{A09848AA-5274-A33B-8DF6-78F08E2813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800" y="880476"/>
            <a:ext cx="1249200" cy="337049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E0429173-CAD4-E1CD-1A02-2740E7430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89" y="1217525"/>
            <a:ext cx="1509311" cy="1250414"/>
          </a:xfrm>
          <a:prstGeom prst="rect">
            <a:avLst/>
          </a:prstGeom>
        </p:spPr>
      </p:pic>
      <p:sp>
        <p:nvSpPr>
          <p:cNvPr id="4" name="Cím 1">
            <a:extLst>
              <a:ext uri="{FF2B5EF4-FFF2-40B4-BE49-F238E27FC236}">
                <a16:creationId xmlns:a16="http://schemas.microsoft.com/office/drawing/2014/main" id="{EDC89F7C-72F9-11D2-FF7E-58DB5A9ABA47}"/>
              </a:ext>
            </a:extLst>
          </p:cNvPr>
          <p:cNvSpPr txBox="1">
            <a:spLocks/>
          </p:cNvSpPr>
          <p:nvPr/>
        </p:nvSpPr>
        <p:spPr>
          <a:xfrm>
            <a:off x="981075" y="1600200"/>
            <a:ext cx="9509404" cy="27826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Arial Narrow" panose="020B0606020202030204" pitchFamily="34" charset="0"/>
              </a:rPr>
              <a:t>Asymmetric socialization, asymmetric visibility: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Intergenerational </a:t>
            </a:r>
            <a:r>
              <a:rPr lang="hu-HU" sz="3600" dirty="0">
                <a:latin typeface="Arial Narrow" panose="020B0606020202030204" pitchFamily="34" charset="0"/>
              </a:rPr>
              <a:t>r</a:t>
            </a:r>
            <a:r>
              <a:rPr lang="en-US" sz="3600" dirty="0" err="1">
                <a:latin typeface="Arial Narrow" panose="020B0606020202030204" pitchFamily="34" charset="0"/>
              </a:rPr>
              <a:t>esource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hu-HU" sz="3600" dirty="0">
                <a:latin typeface="Arial Narrow" panose="020B0606020202030204" pitchFamily="34" charset="0"/>
              </a:rPr>
              <a:t>t</a:t>
            </a:r>
            <a:r>
              <a:rPr lang="en-US" sz="3600" dirty="0" err="1">
                <a:latin typeface="Arial Narrow" panose="020B0606020202030204" pitchFamily="34" charset="0"/>
              </a:rPr>
              <a:t>ransfers</a:t>
            </a:r>
            <a:r>
              <a:rPr lang="en-US" sz="3600" dirty="0">
                <a:latin typeface="Arial Narrow" panose="020B0606020202030204" pitchFamily="34" charset="0"/>
              </a:rPr>
              <a:t> in the </a:t>
            </a:r>
            <a:r>
              <a:rPr lang="hu-HU" sz="3600" dirty="0">
                <a:latin typeface="Arial Narrow" panose="020B0606020202030204" pitchFamily="34" charset="0"/>
              </a:rPr>
              <a:t>c</a:t>
            </a:r>
            <a:r>
              <a:rPr lang="en-US" sz="3600" dirty="0" err="1">
                <a:latin typeface="Arial Narrow" panose="020B0606020202030204" pitchFamily="34" charset="0"/>
              </a:rPr>
              <a:t>ontext</a:t>
            </a:r>
            <a:r>
              <a:rPr lang="en-US" sz="3600" dirty="0">
                <a:latin typeface="Arial Narrow" panose="020B0606020202030204" pitchFamily="34" charset="0"/>
              </a:rPr>
              <a:t> of </a:t>
            </a:r>
            <a:r>
              <a:rPr lang="hu-HU" sz="3600" dirty="0">
                <a:latin typeface="Arial Narrow" panose="020B0606020202030204" pitchFamily="34" charset="0"/>
              </a:rPr>
              <a:t>w</a:t>
            </a:r>
            <a:r>
              <a:rPr lang="en-US" sz="3600" dirty="0" err="1">
                <a:latin typeface="Arial Narrow" panose="020B0606020202030204" pitchFamily="34" charset="0"/>
              </a:rPr>
              <a:t>elfare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hu-HU" sz="3600" dirty="0">
                <a:latin typeface="Arial Narrow" panose="020B0606020202030204" pitchFamily="34" charset="0"/>
              </a:rPr>
              <a:t>s</a:t>
            </a:r>
            <a:r>
              <a:rPr lang="en-US" sz="3600" dirty="0" err="1">
                <a:latin typeface="Arial Narrow" panose="020B0606020202030204" pitchFamily="34" charset="0"/>
              </a:rPr>
              <a:t>tates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99743528-0485-EB47-E21D-1B46909DF1E4}"/>
              </a:ext>
            </a:extLst>
          </p:cNvPr>
          <p:cNvSpPr txBox="1">
            <a:spLocks/>
          </p:cNvSpPr>
          <p:nvPr/>
        </p:nvSpPr>
        <p:spPr>
          <a:xfrm>
            <a:off x="981075" y="3602038"/>
            <a:ext cx="903713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hu-HU" sz="2400" dirty="0">
                <a:latin typeface="Arial Narrow" panose="020B0606020202030204" pitchFamily="34" charset="0"/>
              </a:rPr>
              <a:t>Building </a:t>
            </a:r>
            <a:r>
              <a:rPr lang="hu-HU" sz="2400" dirty="0" err="1">
                <a:latin typeface="Arial Narrow" panose="020B0606020202030204" pitchFamily="34" charset="0"/>
              </a:rPr>
              <a:t>Sustainable</a:t>
            </a:r>
            <a:r>
              <a:rPr lang="hu-HU" sz="2400" dirty="0">
                <a:latin typeface="Arial Narrow" panose="020B0606020202030204" pitchFamily="34" charset="0"/>
              </a:rPr>
              <a:t> </a:t>
            </a:r>
            <a:r>
              <a:rPr lang="hu-HU" sz="2400" dirty="0" err="1">
                <a:latin typeface="Arial Narrow" panose="020B0606020202030204" pitchFamily="34" charset="0"/>
              </a:rPr>
              <a:t>Generational</a:t>
            </a:r>
            <a:r>
              <a:rPr lang="hu-HU" sz="24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Economies: The 14th NTA Global Workshop</a:t>
            </a:r>
            <a:endParaRPr lang="hu-HU" sz="2400" dirty="0">
              <a:latin typeface="Arial Narrow" panose="020B0606020202030204" pitchFamily="34" charset="0"/>
            </a:endParaRPr>
          </a:p>
          <a:p>
            <a:pPr marL="0" indent="0" algn="l">
              <a:buNone/>
            </a:pPr>
            <a:endParaRPr lang="hu-HU" sz="2400" dirty="0">
              <a:latin typeface="Arial Narrow" panose="020B0606020202030204" pitchFamily="34" charset="0"/>
            </a:endParaRPr>
          </a:p>
          <a:p>
            <a:pPr marL="0" indent="0" algn="l">
              <a:buNone/>
            </a:pPr>
            <a:r>
              <a:rPr lang="hu-HU" sz="2400" dirty="0">
                <a:latin typeface="Arial Narrow" panose="020B0606020202030204" pitchFamily="34" charset="0"/>
              </a:rPr>
              <a:t>Paris, </a:t>
            </a:r>
            <a:r>
              <a:rPr lang="hu-HU" sz="2400" dirty="0" err="1">
                <a:latin typeface="Arial Narrow" panose="020B0606020202030204" pitchFamily="34" charset="0"/>
              </a:rPr>
              <a:t>February</a:t>
            </a:r>
            <a:r>
              <a:rPr lang="hu-HU" sz="2400" dirty="0">
                <a:latin typeface="Arial Narrow" panose="020B0606020202030204" pitchFamily="34" charset="0"/>
              </a:rPr>
              <a:t> 16, 2023</a:t>
            </a:r>
          </a:p>
        </p:txBody>
      </p:sp>
      <p:sp>
        <p:nvSpPr>
          <p:cNvPr id="6" name="Szöveg helye 3">
            <a:extLst>
              <a:ext uri="{FF2B5EF4-FFF2-40B4-BE49-F238E27FC236}">
                <a16:creationId xmlns:a16="http://schemas.microsoft.com/office/drawing/2014/main" id="{DAB8D823-C6E1-3296-944F-6762A3FAD712}"/>
              </a:ext>
            </a:extLst>
          </p:cNvPr>
          <p:cNvSpPr txBox="1">
            <a:spLocks/>
          </p:cNvSpPr>
          <p:nvPr/>
        </p:nvSpPr>
        <p:spPr>
          <a:xfrm>
            <a:off x="981075" y="5705012"/>
            <a:ext cx="9218002" cy="87665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000" dirty="0">
                <a:latin typeface="Arial Narrow" panose="020B0606020202030204" pitchFamily="34" charset="0"/>
              </a:rPr>
              <a:t>Robert I. </a:t>
            </a:r>
            <a:r>
              <a:rPr lang="hu-HU" sz="2000" dirty="0" err="1">
                <a:latin typeface="Arial Narrow" panose="020B0606020202030204" pitchFamily="34" charset="0"/>
              </a:rPr>
              <a:t>Gal</a:t>
            </a:r>
            <a:r>
              <a:rPr lang="hu-HU" sz="2000" dirty="0">
                <a:latin typeface="Arial Narrow" panose="020B0606020202030204" pitchFamily="34" charset="0"/>
              </a:rPr>
              <a:t> (</a:t>
            </a:r>
            <a:r>
              <a:rPr lang="hu-HU" sz="2000" dirty="0">
                <a:latin typeface="Arial Narrow" panose="020B0606020202030204" pitchFamily="34" charset="0"/>
                <a:hlinkClick r:id="rId4"/>
              </a:rPr>
              <a:t>robert.gal@uni-corvinus.hu</a:t>
            </a:r>
            <a:r>
              <a:rPr lang="hu-HU" sz="2000" dirty="0">
                <a:latin typeface="Arial Narrow" panose="020B0606020202030204" pitchFamily="34" charset="0"/>
              </a:rPr>
              <a:t>, </a:t>
            </a:r>
            <a:r>
              <a:rPr lang="hu-HU" sz="2000" dirty="0">
                <a:latin typeface="Arial Narrow" panose="020B0606020202030204" pitchFamily="34" charset="0"/>
                <a:hlinkClick r:id="rId5"/>
              </a:rPr>
              <a:t>gal@demografia.hu</a:t>
            </a:r>
            <a:r>
              <a:rPr lang="hu-HU" sz="2000" dirty="0">
                <a:latin typeface="Arial Narrow" panose="020B0606020202030204" pitchFamily="34" charset="0"/>
              </a:rPr>
              <a:t>)</a:t>
            </a:r>
          </a:p>
          <a:p>
            <a:pPr marL="0" indent="0">
              <a:buNone/>
            </a:pPr>
            <a:r>
              <a:rPr lang="hu-HU" sz="2000" dirty="0" err="1">
                <a:latin typeface="Arial Narrow" panose="020B0606020202030204" pitchFamily="34" charset="0"/>
              </a:rPr>
              <a:t>Pieter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Vanhuysse</a:t>
            </a:r>
            <a:r>
              <a:rPr lang="hu-HU" sz="2000" dirty="0">
                <a:latin typeface="Arial Narrow" panose="020B0606020202030204" pitchFamily="34" charset="0"/>
              </a:rPr>
              <a:t> (</a:t>
            </a:r>
            <a:r>
              <a:rPr lang="hu-HU" sz="2000" dirty="0">
                <a:latin typeface="Arial Narrow" panose="020B0606020202030204" pitchFamily="34" charset="0"/>
                <a:hlinkClick r:id="rId6"/>
              </a:rPr>
              <a:t>vanhuysse@sam.sdu.dk</a:t>
            </a:r>
            <a:r>
              <a:rPr lang="hu-HU" sz="2000" dirty="0">
                <a:latin typeface="Arial Narrow" panose="020B0606020202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78390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77FDDA39-4756-DF31-98BE-ED658CC37AB7}"/>
              </a:ext>
            </a:extLst>
          </p:cNvPr>
          <p:cNvSpPr txBox="1">
            <a:spLocks/>
          </p:cNvSpPr>
          <p:nvPr/>
        </p:nvSpPr>
        <p:spPr>
          <a:xfrm>
            <a:off x="552083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Contd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03F70F6-0B8F-60CE-4534-ECB9F9D71FEF}"/>
              </a:ext>
            </a:extLst>
          </p:cNvPr>
          <p:cNvSpPr txBox="1"/>
          <p:nvPr/>
        </p:nvSpPr>
        <p:spPr>
          <a:xfrm>
            <a:off x="468000" y="1968255"/>
            <a:ext cx="117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latin typeface="Arial Narrow" panose="020B0606020202030204" pitchFamily="34" charset="0"/>
              </a:rPr>
              <a:t>The </a:t>
            </a:r>
            <a:r>
              <a:rPr lang="hu-HU" sz="2000" b="1" dirty="0" err="1">
                <a:latin typeface="Arial Narrow" panose="020B0606020202030204" pitchFamily="34" charset="0"/>
              </a:rPr>
              <a:t>age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distribution</a:t>
            </a:r>
            <a:r>
              <a:rPr lang="hu-HU" sz="2000" b="1" dirty="0">
                <a:latin typeface="Arial Narrow" panose="020B0606020202030204" pitchFamily="34" charset="0"/>
              </a:rPr>
              <a:t> of net </a:t>
            </a:r>
            <a:r>
              <a:rPr lang="hu-HU" sz="2000" b="1" dirty="0" err="1">
                <a:latin typeface="Arial Narrow" panose="020B0606020202030204" pitchFamily="34" charset="0"/>
              </a:rPr>
              <a:t>public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familial</a:t>
            </a:r>
            <a:r>
              <a:rPr lang="hu-HU" sz="2000" b="1" dirty="0">
                <a:latin typeface="Arial Narrow" panose="020B0606020202030204" pitchFamily="34" charset="0"/>
              </a:rPr>
              <a:t>/</a:t>
            </a:r>
            <a:r>
              <a:rPr lang="hu-HU" sz="2000" b="1" dirty="0" err="1">
                <a:latin typeface="Arial Narrow" panose="020B0606020202030204" pitchFamily="34" charset="0"/>
              </a:rPr>
              <a:t>private</a:t>
            </a:r>
            <a:r>
              <a:rPr lang="hu-HU" sz="2000" b="1" dirty="0">
                <a:latin typeface="Arial Narrow" panose="020B0606020202030204" pitchFamily="34" charset="0"/>
              </a:rPr>
              <a:t> and </a:t>
            </a:r>
            <a:r>
              <a:rPr lang="hu-HU" sz="2000" b="1" dirty="0" err="1">
                <a:latin typeface="Arial Narrow" panose="020B0606020202030204" pitchFamily="34" charset="0"/>
              </a:rPr>
              <a:t>time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transfers</a:t>
            </a:r>
            <a:r>
              <a:rPr lang="hu-HU" sz="2000" b="1" dirty="0">
                <a:latin typeface="Arial Narrow" panose="020B0606020202030204" pitchFamily="34" charset="0"/>
              </a:rPr>
              <a:t> in </a:t>
            </a:r>
            <a:r>
              <a:rPr lang="hu-HU" sz="2000" b="1" dirty="0" err="1">
                <a:latin typeface="Arial Narrow" panose="020B0606020202030204" pitchFamily="34" charset="0"/>
              </a:rPr>
              <a:t>selected</a:t>
            </a:r>
            <a:r>
              <a:rPr lang="hu-HU" sz="2000" b="1" dirty="0">
                <a:latin typeface="Arial Narrow" panose="020B0606020202030204" pitchFamily="34" charset="0"/>
              </a:rPr>
              <a:t> European </a:t>
            </a:r>
            <a:r>
              <a:rPr lang="hu-HU" sz="2000" b="1" dirty="0" err="1">
                <a:latin typeface="Arial Narrow" panose="020B0606020202030204" pitchFamily="34" charset="0"/>
              </a:rPr>
              <a:t>countries</a:t>
            </a:r>
            <a:r>
              <a:rPr lang="hu-HU" sz="2000" b="1" dirty="0">
                <a:latin typeface="Arial Narrow" panose="020B0606020202030204" pitchFamily="34" charset="0"/>
              </a:rPr>
              <a:t> (</a:t>
            </a:r>
            <a:r>
              <a:rPr lang="hu-HU" sz="2000" b="1" dirty="0" err="1">
                <a:latin typeface="Arial Narrow" panose="020B0606020202030204" pitchFamily="34" charset="0"/>
              </a:rPr>
              <a:t>around</a:t>
            </a:r>
            <a:r>
              <a:rPr lang="hu-HU" sz="2000" b="1" dirty="0">
                <a:latin typeface="Arial Narrow" panose="020B0606020202030204" pitchFamily="34" charset="0"/>
              </a:rPr>
              <a:t> 2010)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C35270A5-0762-4E16-66C5-9689F2F22557}"/>
              </a:ext>
            </a:extLst>
          </p:cNvPr>
          <p:cNvSpPr txBox="1"/>
          <p:nvPr/>
        </p:nvSpPr>
        <p:spPr>
          <a:xfrm>
            <a:off x="468000" y="6423603"/>
            <a:ext cx="10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</a:t>
            </a:r>
            <a:r>
              <a:rPr lang="hu-HU" sz="1600" i="1" dirty="0">
                <a:latin typeface="Arial Narrow" panose="020B0606020202030204" pitchFamily="34" charset="0"/>
              </a:rPr>
              <a:t>: </a:t>
            </a:r>
            <a:r>
              <a:rPr lang="hu-HU" sz="1600" i="1" dirty="0" err="1">
                <a:latin typeface="Arial Narrow" panose="020B0606020202030204" pitchFamily="34" charset="0"/>
              </a:rPr>
              <a:t>as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on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the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previous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chart</a:t>
            </a:r>
            <a:r>
              <a:rPr lang="hu-HU" sz="1600" i="1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7BA6653-A842-20FC-365E-FB17A9A55642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0" y="2390400"/>
            <a:ext cx="6886956" cy="4011168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E9871180-7C26-90D8-A773-FB673A33A9BF}"/>
              </a:ext>
            </a:extLst>
          </p:cNvPr>
          <p:cNvSpPr txBox="1"/>
          <p:nvPr/>
        </p:nvSpPr>
        <p:spPr>
          <a:xfrm>
            <a:off x="7354956" y="2368365"/>
            <a:ext cx="409903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dirty="0">
                <a:latin typeface="Arial Narrow" panose="020B0606020202030204" pitchFamily="34" charset="0"/>
              </a:rPr>
              <a:t>… and </a:t>
            </a:r>
            <a:r>
              <a:rPr lang="hu-HU" sz="2000" dirty="0" err="1">
                <a:latin typeface="Arial Narrow" panose="020B0606020202030204" pitchFamily="34" charset="0"/>
              </a:rPr>
              <a:t>if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value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transfer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goods</a:t>
            </a:r>
            <a:r>
              <a:rPr lang="hu-HU" sz="2000" dirty="0">
                <a:latin typeface="Arial Narrow" panose="020B0606020202030204" pitchFamily="34" charset="0"/>
              </a:rPr>
              <a:t> and </a:t>
            </a:r>
            <a:r>
              <a:rPr lang="hu-HU" sz="2000" dirty="0" err="1">
                <a:latin typeface="Arial Narrow" panose="020B0606020202030204" pitchFamily="34" charset="0"/>
              </a:rPr>
              <a:t>services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produced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by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unpaid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domestic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labour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completes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picture</a:t>
            </a:r>
            <a:r>
              <a:rPr lang="hu-HU" sz="2000" dirty="0">
                <a:latin typeface="Arial Narrow" panose="020B0606020202030204" pitchFamily="34" charset="0"/>
              </a:rPr>
              <a:t>,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„</a:t>
            </a:r>
            <a:r>
              <a:rPr lang="hu-HU" sz="2000" dirty="0" err="1">
                <a:latin typeface="Arial Narrow" panose="020B0606020202030204" pitchFamily="34" charset="0"/>
              </a:rPr>
              <a:t>bias</a:t>
            </a:r>
            <a:r>
              <a:rPr lang="hu-HU" sz="2000" dirty="0">
                <a:latin typeface="Arial Narrow" panose="020B0606020202030204" pitchFamily="34" charset="0"/>
              </a:rPr>
              <a:t>” </a:t>
            </a:r>
            <a:r>
              <a:rPr lang="hu-HU" sz="2000" dirty="0" err="1">
                <a:latin typeface="Arial Narrow" panose="020B0606020202030204" pitchFamily="34" charset="0"/>
              </a:rPr>
              <a:t>changes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sign</a:t>
            </a:r>
            <a:endParaRPr lang="hu-HU" sz="2000" dirty="0">
              <a:latin typeface="Arial Narrow" panose="020B0606020202030204" pitchFamily="34" charset="0"/>
            </a:endParaRPr>
          </a:p>
          <a:p>
            <a:endParaRPr lang="hu-HU" sz="2000" dirty="0">
              <a:latin typeface="Arial Narrow" panose="020B0606020202030204" pitchFamily="34" charset="0"/>
            </a:endParaRPr>
          </a:p>
          <a:p>
            <a:r>
              <a:rPr lang="hu-HU" sz="2000" dirty="0">
                <a:latin typeface="Arial Narrow" panose="020B0606020202030204" pitchFamily="34" charset="0"/>
              </a:rPr>
              <a:t>Europe </a:t>
            </a:r>
            <a:r>
              <a:rPr lang="hu-HU" sz="2000" dirty="0" err="1">
                <a:latin typeface="Arial Narrow" panose="020B0606020202030204" pitchFamily="34" charset="0"/>
              </a:rPr>
              <a:t>provides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many</a:t>
            </a:r>
            <a:r>
              <a:rPr lang="hu-HU" sz="2000" dirty="0">
                <a:latin typeface="Arial Narrow" panose="020B0606020202030204" pitchFamily="34" charset="0"/>
              </a:rPr>
              <a:t> more </a:t>
            </a:r>
            <a:r>
              <a:rPr lang="hu-HU" sz="2000" dirty="0" err="1">
                <a:latin typeface="Arial Narrow" panose="020B0606020202030204" pitchFamily="34" charset="0"/>
              </a:rPr>
              <a:t>transfers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to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children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than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to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older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people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if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invisible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transfers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are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also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taken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into</a:t>
            </a:r>
            <a:r>
              <a:rPr lang="hu-HU" sz="2000" dirty="0">
                <a:latin typeface="Arial Narrow" panose="020B0606020202030204" pitchFamily="34" charset="0"/>
              </a:rPr>
              <a:t> account</a:t>
            </a:r>
          </a:p>
        </p:txBody>
      </p:sp>
    </p:spTree>
    <p:extLst>
      <p:ext uri="{BB962C8B-B14F-4D97-AF65-F5344CB8AC3E}">
        <p14:creationId xmlns:p14="http://schemas.microsoft.com/office/powerpoint/2010/main" val="28824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1">
            <a:extLst>
              <a:ext uri="{FF2B5EF4-FFF2-40B4-BE49-F238E27FC236}">
                <a16:creationId xmlns:a16="http://schemas.microsoft.com/office/drawing/2014/main" id="{2A4B5B24-5B74-9ED6-F51E-877C7E4E021C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The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age-asymmetry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in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visibility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7F377F6-8838-1503-6089-E7B13DB1DE49}"/>
              </a:ext>
            </a:extLst>
          </p:cNvPr>
          <p:cNvSpPr txBox="1"/>
          <p:nvPr/>
        </p:nvSpPr>
        <p:spPr>
          <a:xfrm>
            <a:off x="479157" y="3617634"/>
            <a:ext cx="112560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GB" sz="2000" dirty="0">
              <a:latin typeface="Arial Narrow" panose="020B0606020202030204" pitchFamily="34" charset="0"/>
            </a:endParaRPr>
          </a:p>
          <a:p>
            <a:endParaRPr lang="en-GB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 pro-elderly bias is a story of the so far, pre-NTA/NTTA visible world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NTA/NTTA shines a wider light; it largely expands the borders of the (statistically) visible world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In this new light, many pieces of established knowledge have to be re-evaluated; here we discussed two such pieces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23FA30-4AAE-EB22-87EF-EC6424EC5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43" y="728699"/>
            <a:ext cx="8230313" cy="2840982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67074E9B-2800-6983-239B-879C04540059}"/>
              </a:ext>
            </a:extLst>
          </p:cNvPr>
          <p:cNvSpPr txBox="1"/>
          <p:nvPr/>
        </p:nvSpPr>
        <p:spPr>
          <a:xfrm>
            <a:off x="456843" y="3569681"/>
            <a:ext cx="10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</a:t>
            </a:r>
            <a:r>
              <a:rPr lang="hu-HU" sz="1600" i="1" dirty="0">
                <a:latin typeface="Arial Narrow" panose="020B0606020202030204" pitchFamily="34" charset="0"/>
              </a:rPr>
              <a:t>: </a:t>
            </a:r>
            <a:r>
              <a:rPr lang="hu-HU" sz="1600" i="1" dirty="0" err="1">
                <a:latin typeface="Arial Narrow" panose="020B0606020202030204" pitchFamily="34" charset="0"/>
              </a:rPr>
              <a:t>as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on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the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previous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chart</a:t>
            </a:r>
            <a:r>
              <a:rPr lang="hu-HU" sz="1600" i="1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05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4194E654-08B2-8D3F-5B3B-6C1CB550F5FD}"/>
              </a:ext>
            </a:extLst>
          </p:cNvPr>
          <p:cNvSpPr txBox="1"/>
          <p:nvPr/>
        </p:nvSpPr>
        <p:spPr>
          <a:xfrm>
            <a:off x="0" y="1014826"/>
            <a:ext cx="12191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hu-H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Thank you for your attention!</a:t>
            </a:r>
            <a:endParaRPr lang="hu-H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hu-H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1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47051D8E-61D5-35DC-DEB1-F6E8CC3A3984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0" y="1209600"/>
            <a:ext cx="6300000" cy="484560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E79D1B8F-5304-070A-497A-300E92B0DBD5}"/>
              </a:ext>
            </a:extLst>
          </p:cNvPr>
          <p:cNvSpPr txBox="1"/>
          <p:nvPr/>
        </p:nvSpPr>
        <p:spPr>
          <a:xfrm>
            <a:off x="6768000" y="1211193"/>
            <a:ext cx="5176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There are three main channels of inter-age resource reallocations: families, the government, and markets, such as capital/property markets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 government provides pure public goods; the rest of the government as an inter-age reallocator is the welfare state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 emphasis is put on the word channel: neither government nor markets are actors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They are intermediaries among people of different age (and, to a much smaller extent, among people of different social status)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EA510FB-9DBA-864D-09BF-7FDC5F537ECC}"/>
              </a:ext>
            </a:extLst>
          </p:cNvPr>
          <p:cNvSpPr txBox="1"/>
          <p:nvPr/>
        </p:nvSpPr>
        <p:spPr>
          <a:xfrm>
            <a:off x="468000" y="6057225"/>
            <a:ext cx="104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Source: own calculation based on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data</a:t>
            </a:r>
            <a:r>
              <a:rPr lang="hu-HU" sz="1600" i="1" dirty="0">
                <a:latin typeface="Arial Narrow" panose="020B0606020202030204" pitchFamily="34" charset="0"/>
              </a:rPr>
              <a:t> of </a:t>
            </a:r>
            <a:r>
              <a:rPr lang="hu-HU" sz="1600" i="1" dirty="0" err="1">
                <a:latin typeface="Arial Narrow" panose="020B0606020202030204" pitchFamily="34" charset="0"/>
              </a:rPr>
              <a:t>selected</a:t>
            </a:r>
            <a:r>
              <a:rPr lang="hu-HU" sz="1600" i="1" dirty="0">
                <a:latin typeface="Arial Narrow" panose="020B0606020202030204" pitchFamily="34" charset="0"/>
              </a:rPr>
              <a:t> European </a:t>
            </a:r>
            <a:r>
              <a:rPr lang="hu-HU" sz="1600" i="1" dirty="0" err="1">
                <a:latin typeface="Arial Narrow" panose="020B0606020202030204" pitchFamily="34" charset="0"/>
              </a:rPr>
              <a:t>countries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from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the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global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database</a:t>
            </a:r>
            <a:r>
              <a:rPr lang="hu-HU" sz="1600" i="1" dirty="0">
                <a:latin typeface="Arial Narrow" panose="020B0606020202030204" pitchFamily="34" charset="0"/>
              </a:rPr>
              <a:t>,</a:t>
            </a:r>
            <a:r>
              <a:rPr lang="en-US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>
                <a:latin typeface="Arial Narrow" panose="020B0606020202030204" pitchFamily="34" charset="0"/>
                <a:hlinkClick r:id="rId3"/>
              </a:rPr>
              <a:t>www.ntaccounts.org</a:t>
            </a:r>
            <a:r>
              <a:rPr lang="en-US" sz="1600" i="1" dirty="0">
                <a:latin typeface="Arial Narrow" panose="020B0606020202030204" pitchFamily="34" charset="0"/>
              </a:rPr>
              <a:t>.</a:t>
            </a:r>
          </a:p>
          <a:p>
            <a:r>
              <a:rPr lang="en-US" sz="1600" i="1" dirty="0">
                <a:latin typeface="Arial Narrow" panose="020B0606020202030204" pitchFamily="34" charset="0"/>
              </a:rPr>
              <a:t>Vertical axis: Per capita values </a:t>
            </a:r>
            <a:r>
              <a:rPr lang="hu-HU" sz="1600" i="1" dirty="0">
                <a:latin typeface="Arial Narrow" panose="020B0606020202030204" pitchFamily="34" charset="0"/>
              </a:rPr>
              <a:t>in percent </a:t>
            </a:r>
            <a:r>
              <a:rPr lang="en-US" sz="1600" i="1" dirty="0">
                <a:latin typeface="Arial Narrow" panose="020B0606020202030204" pitchFamily="34" charset="0"/>
              </a:rPr>
              <a:t>of the per capita labor income of the cohort age 30-49</a:t>
            </a:r>
            <a:r>
              <a:rPr lang="hu-HU" sz="1600" i="1" dirty="0">
                <a:latin typeface="Arial Narrow" panose="020B0606020202030204" pitchFamily="34" charset="0"/>
              </a:rPr>
              <a:t>. </a:t>
            </a:r>
            <a:r>
              <a:rPr lang="hu-HU" sz="1600" i="1" dirty="0" err="1">
                <a:latin typeface="Arial Narrow" panose="020B0606020202030204" pitchFamily="34" charset="0"/>
              </a:rPr>
              <a:t>Horizontal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axis</a:t>
            </a:r>
            <a:r>
              <a:rPr lang="hu-HU" sz="1600" i="1" dirty="0">
                <a:latin typeface="Arial Narrow" panose="020B0606020202030204" pitchFamily="34" charset="0"/>
              </a:rPr>
              <a:t>: </a:t>
            </a:r>
            <a:r>
              <a:rPr lang="hu-HU" sz="1600" i="1" dirty="0" err="1">
                <a:latin typeface="Arial Narrow" panose="020B0606020202030204" pitchFamily="34" charset="0"/>
              </a:rPr>
              <a:t>period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age</a:t>
            </a:r>
            <a:r>
              <a:rPr lang="hu-HU" sz="1600" i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5" name="Alcím 1">
            <a:extLst>
              <a:ext uri="{FF2B5EF4-FFF2-40B4-BE49-F238E27FC236}">
                <a16:creationId xmlns:a16="http://schemas.microsoft.com/office/drawing/2014/main" id="{DB2A98F4-E951-4136-4220-B3E2E472043D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Introduction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: The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three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main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channels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of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inter-age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reallocations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2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53761309-D5D9-F2DD-B5DA-144560B0AFBE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Governance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property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rights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eligibilities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AE2A4D8-8565-5827-9809-19DDE18CCFF2}"/>
              </a:ext>
            </a:extLst>
          </p:cNvPr>
          <p:cNvSpPr txBox="1"/>
          <p:nvPr/>
        </p:nvSpPr>
        <p:spPr>
          <a:xfrm>
            <a:off x="468000" y="857250"/>
            <a:ext cx="10847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The three primary forms of inter-age reallocations operate under very different institutional arrangements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Asset-based reallocations are legal claims and obligations governed by explicit contracts and protected (or not) by property rights and the legal system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Public transfers are </a:t>
            </a:r>
            <a:r>
              <a:rPr lang="hu-HU" sz="2000" dirty="0">
                <a:latin typeface="Arial Narrow" panose="020B0606020202030204" pitchFamily="34" charset="0"/>
              </a:rPr>
              <a:t>less </a:t>
            </a:r>
            <a:r>
              <a:rPr lang="hu-HU" sz="2000" dirty="0" err="1">
                <a:latin typeface="Arial Narrow" panose="020B0606020202030204" pitchFamily="34" charset="0"/>
              </a:rPr>
              <a:t>well-defined</a:t>
            </a:r>
            <a:r>
              <a:rPr lang="en-US" sz="2000" dirty="0">
                <a:latin typeface="Arial Narrow" panose="020B0606020202030204" pitchFamily="34" charset="0"/>
              </a:rPr>
              <a:t> eligibilities and obligations governed by implicit contracts and protected (or not) by political force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Protection by political force can be as strong or even stronger as protection by property rights and explicit contracts, but they are not specified so accurately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Familial transfers are loosely defined eligibilities and obligations governed by habits and social norms (implicit contracts)</a:t>
            </a:r>
          </a:p>
          <a:p>
            <a:endParaRPr lang="hu-H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4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A2240A2E-DAA3-4867-A2D0-342CF2104E64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Asymmetric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socialization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asymmetric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visibility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96F4CF2-9424-C327-F2C8-EAA68B2188CC}"/>
              </a:ext>
            </a:extLst>
          </p:cNvPr>
          <p:cNvSpPr txBox="1"/>
          <p:nvPr/>
        </p:nvSpPr>
        <p:spPr>
          <a:xfrm>
            <a:off x="468000" y="857250"/>
            <a:ext cx="108477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The levels of formality do not coincide with any quality levels; it is not that one is better because it is more formalized than the other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But it affects how much we see of the various forms of inter-age transfers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Asset-based reallocations and public transfers connect large groups of people who do not necessarily know each other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In contrast, familial transfers connect small groups whose members are related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Large-group arrangements imply administration and book-keeping; such arrangements leave an information trace and are (relatively) easy to collect data about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Familial transfers are not documented; the parties involved usually cannot tell the value of such transfers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Asset-based reallocations and public transfers are more visible for the statistical system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 curse of high-quality data: in dim light, we see the whole picture but only vaguely; once a part of the image is </a:t>
            </a:r>
            <a:r>
              <a:rPr lang="en-US" sz="2000" dirty="0" err="1">
                <a:latin typeface="Arial Narrow" panose="020B0606020202030204" pitchFamily="34" charset="0"/>
              </a:rPr>
              <a:t>enlighted</a:t>
            </a:r>
            <a:r>
              <a:rPr lang="en-US" sz="2000" dirty="0">
                <a:latin typeface="Arial Narrow" panose="020B0606020202030204" pitchFamily="34" charset="0"/>
              </a:rPr>
              <a:t> we see the details but lose sight beyond</a:t>
            </a:r>
          </a:p>
        </p:txBody>
      </p:sp>
    </p:spTree>
    <p:extLst>
      <p:ext uri="{BB962C8B-B14F-4D97-AF65-F5344CB8AC3E}">
        <p14:creationId xmlns:p14="http://schemas.microsoft.com/office/powerpoint/2010/main" val="41155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E56B9DC2-7981-DE41-B8E2-35D824C6401D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Shining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a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wider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light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some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pieces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of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received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wisdom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revisited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1A14E69-5D83-5E04-26F6-A0C87138B14E}"/>
              </a:ext>
            </a:extLst>
          </p:cNvPr>
          <p:cNvSpPr txBox="1"/>
          <p:nvPr/>
        </p:nvSpPr>
        <p:spPr>
          <a:xfrm>
            <a:off x="467999" y="857250"/>
            <a:ext cx="1156634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Arial Narrow" panose="020B0606020202030204" pitchFamily="34" charset="0"/>
              </a:rPr>
              <a:t>NTA </a:t>
            </a:r>
            <a:r>
              <a:rPr lang="hu-HU" sz="2000" dirty="0" err="1">
                <a:latin typeface="Arial Narrow" panose="020B0606020202030204" pitchFamily="34" charset="0"/>
              </a:rPr>
              <a:t>helps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shine</a:t>
            </a:r>
            <a:r>
              <a:rPr lang="hu-HU" sz="2000" dirty="0">
                <a:latin typeface="Arial Narrow" panose="020B0606020202030204" pitchFamily="34" charset="0"/>
              </a:rPr>
              <a:t> a </a:t>
            </a:r>
            <a:r>
              <a:rPr lang="hu-HU" sz="2000" dirty="0" err="1">
                <a:latin typeface="Arial Narrow" panose="020B0606020202030204" pitchFamily="34" charset="0"/>
              </a:rPr>
              <a:t>wider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light</a:t>
            </a:r>
            <a:r>
              <a:rPr lang="hu-HU" sz="2000" dirty="0">
                <a:latin typeface="Arial Narrow" panose="020B0606020202030204" pitchFamily="34" charset="0"/>
              </a:rPr>
              <a:t> and </a:t>
            </a:r>
            <a:r>
              <a:rPr lang="hu-HU" sz="2000" dirty="0" err="1">
                <a:latin typeface="Arial Narrow" panose="020B0606020202030204" pitchFamily="34" charset="0"/>
              </a:rPr>
              <a:t>incorporate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formerly</a:t>
            </a:r>
            <a:r>
              <a:rPr lang="hu-HU" sz="2000" dirty="0">
                <a:latin typeface="Arial Narrow" panose="020B0606020202030204" pitchFamily="34" charset="0"/>
              </a:rPr>
              <a:t> ”</a:t>
            </a:r>
            <a:r>
              <a:rPr lang="hu-HU" sz="2000" dirty="0" err="1">
                <a:latin typeface="Arial Narrow" panose="020B0606020202030204" pitchFamily="34" charset="0"/>
              </a:rPr>
              <a:t>invisible</a:t>
            </a:r>
            <a:r>
              <a:rPr lang="hu-HU" sz="2000" dirty="0">
                <a:latin typeface="Arial Narrow" panose="020B0606020202030204" pitchFamily="34" charset="0"/>
              </a:rPr>
              <a:t>” </a:t>
            </a:r>
            <a:r>
              <a:rPr lang="hu-HU" sz="2000" dirty="0" err="1">
                <a:latin typeface="Arial Narrow" panose="020B0606020202030204" pitchFamily="34" charset="0"/>
              </a:rPr>
              <a:t>segments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social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reality</a:t>
            </a:r>
            <a:endParaRPr lang="hu-HU" sz="2000" dirty="0">
              <a:latin typeface="Arial Narrow" panose="020B0606020202030204" pitchFamily="34" charset="0"/>
            </a:endParaRPr>
          </a:p>
          <a:p>
            <a:endParaRPr lang="hu-HU" sz="2000" dirty="0">
              <a:latin typeface="Arial Narrow" panose="020B0606020202030204" pitchFamily="34" charset="0"/>
            </a:endParaRPr>
          </a:p>
          <a:p>
            <a:r>
              <a:rPr lang="hu-HU" sz="2000" dirty="0">
                <a:latin typeface="Arial Narrow" panose="020B0606020202030204" pitchFamily="34" charset="0"/>
              </a:rPr>
              <a:t>In </a:t>
            </a:r>
            <a:r>
              <a:rPr lang="hu-HU" sz="2000" dirty="0" err="1">
                <a:latin typeface="Arial Narrow" panose="020B0606020202030204" pitchFamily="34" charset="0"/>
              </a:rPr>
              <a:t>this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wider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light</a:t>
            </a:r>
            <a:r>
              <a:rPr lang="hu-HU" sz="2000" dirty="0">
                <a:latin typeface="Arial Narrow" panose="020B0606020202030204" pitchFamily="34" charset="0"/>
              </a:rPr>
              <a:t>, </a:t>
            </a:r>
            <a:r>
              <a:rPr lang="hu-HU" sz="2000" dirty="0" err="1">
                <a:latin typeface="Arial Narrow" panose="020B0606020202030204" pitchFamily="34" charset="0"/>
              </a:rPr>
              <a:t>several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deeply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rooted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convictions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social</a:t>
            </a:r>
            <a:r>
              <a:rPr lang="hu-HU" sz="2000" dirty="0">
                <a:latin typeface="Arial Narrow" panose="020B0606020202030204" pitchFamily="34" charset="0"/>
              </a:rPr>
              <a:t> policy </a:t>
            </a:r>
            <a:r>
              <a:rPr lang="hu-HU" sz="2000" dirty="0" err="1">
                <a:latin typeface="Arial Narrow" panose="020B0606020202030204" pitchFamily="34" charset="0"/>
              </a:rPr>
              <a:t>analysis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appear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to</a:t>
            </a:r>
            <a:r>
              <a:rPr lang="hu-HU" sz="2000" dirty="0">
                <a:latin typeface="Arial Narrow" panose="020B0606020202030204" pitchFamily="34" charset="0"/>
              </a:rPr>
              <a:t> be </a:t>
            </a:r>
            <a:r>
              <a:rPr lang="hu-HU" sz="2000" dirty="0" err="1">
                <a:latin typeface="Arial Narrow" panose="020B0606020202030204" pitchFamily="34" charset="0"/>
              </a:rPr>
              <a:t>unfunded</a:t>
            </a:r>
            <a:endParaRPr lang="hu-HU" sz="2000" dirty="0">
              <a:latin typeface="Arial Narrow" panose="020B0606020202030204" pitchFamily="34" charset="0"/>
            </a:endParaRPr>
          </a:p>
          <a:p>
            <a:endParaRPr lang="hu-HU" sz="2000" dirty="0">
              <a:latin typeface="Arial Narrow" panose="020B0606020202030204" pitchFamily="34" charset="0"/>
            </a:endParaRPr>
          </a:p>
          <a:p>
            <a:r>
              <a:rPr lang="hu-HU" sz="2000" dirty="0">
                <a:latin typeface="Arial Narrow" panose="020B0606020202030204" pitchFamily="34" charset="0"/>
              </a:rPr>
              <a:t>(</a:t>
            </a:r>
            <a:r>
              <a:rPr lang="hu-HU" sz="2000" dirty="0" err="1">
                <a:latin typeface="Arial Narrow" panose="020B0606020202030204" pitchFamily="34" charset="0"/>
              </a:rPr>
              <a:t>Only</a:t>
            </a:r>
            <a:r>
              <a:rPr lang="hu-HU" sz="2000" dirty="0">
                <a:latin typeface="Arial Narrow" panose="020B0606020202030204" pitchFamily="34" charset="0"/>
              </a:rPr>
              <a:t>) </a:t>
            </a:r>
            <a:r>
              <a:rPr lang="hu-HU" sz="2000" dirty="0" err="1">
                <a:latin typeface="Arial Narrow" panose="020B0606020202030204" pitchFamily="34" charset="0"/>
              </a:rPr>
              <a:t>two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stories</a:t>
            </a:r>
            <a:r>
              <a:rPr lang="hu-HU" sz="2000" dirty="0">
                <a:latin typeface="Arial Narrow" panose="020B0606020202030204" pitchFamily="34" charset="0"/>
              </a:rPr>
              <a:t> (</a:t>
            </a:r>
            <a:r>
              <a:rPr lang="hu-HU" sz="2000" dirty="0" err="1">
                <a:latin typeface="Arial Narrow" panose="020B0606020202030204" pitchFamily="34" charset="0"/>
              </a:rPr>
              <a:t>because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the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time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limits</a:t>
            </a:r>
            <a:r>
              <a:rPr lang="hu-HU" sz="2000" dirty="0">
                <a:latin typeface="Arial Narrow" panose="020B0606020202030204" pitchFamily="34" charset="0"/>
              </a:rPr>
              <a:t>):</a:t>
            </a:r>
          </a:p>
          <a:p>
            <a:endParaRPr lang="hu-HU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welfare state is 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luxury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charges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taxes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undermines competitiveness</a:t>
            </a:r>
          </a:p>
          <a:p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Pro-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elderly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beneficiaries of social expenditures are older people: the „creeping gerontocracy,” „grey p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anthers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silver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5813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>
            <a:extLst>
              <a:ext uri="{FF2B5EF4-FFF2-40B4-BE49-F238E27FC236}">
                <a16:creationId xmlns:a16="http://schemas.microsoft.com/office/drawing/2014/main" id="{FE862532-17D3-4558-94F9-73A807DAE7C9}"/>
              </a:ext>
            </a:extLst>
          </p:cNvPr>
          <p:cNvSpPr txBox="1"/>
          <p:nvPr/>
        </p:nvSpPr>
        <p:spPr>
          <a:xfrm>
            <a:off x="468000" y="725337"/>
            <a:ext cx="1007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Narrow" panose="020B0606020202030204" pitchFamily="34" charset="0"/>
                <a:cs typeface="Times New Roman" pitchFamily="18" charset="0"/>
              </a:rPr>
              <a:t>Net public transfers paid by people in working age: Sweden (2010) and Taiwan (2015)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4FD7ADE2-9F1B-4DAB-802B-509C27747BC4}"/>
              </a:ext>
            </a:extLst>
          </p:cNvPr>
          <p:cNvSpPr txBox="1"/>
          <p:nvPr/>
        </p:nvSpPr>
        <p:spPr>
          <a:xfrm>
            <a:off x="468000" y="4885200"/>
            <a:ext cx="1148226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Source: </a:t>
            </a:r>
            <a:r>
              <a:rPr lang="en-US" sz="1600" i="1" dirty="0" err="1">
                <a:latin typeface="Arial Narrow" panose="020B0606020202030204" pitchFamily="34" charset="0"/>
              </a:rPr>
              <a:t>Vanhuysse</a:t>
            </a:r>
            <a:r>
              <a:rPr lang="en-US" sz="1600" i="1" dirty="0">
                <a:latin typeface="Arial Narrow" panose="020B0606020202030204" pitchFamily="34" charset="0"/>
              </a:rPr>
              <a:t> and Gál (forthcoming). Source of raw data: Sweden: </a:t>
            </a:r>
            <a:r>
              <a:rPr lang="en-US" sz="1600" i="1" dirty="0" err="1">
                <a:latin typeface="Arial Narrow" panose="020B0606020202030204" pitchFamily="34" charset="0"/>
              </a:rPr>
              <a:t>Istenic</a:t>
            </a:r>
            <a:r>
              <a:rPr lang="en-US" sz="1600" i="1" dirty="0">
                <a:latin typeface="Arial Narrow" panose="020B0606020202030204" pitchFamily="34" charset="0"/>
              </a:rPr>
              <a:t> et al. (2016), Taiwan: Tung and Lai.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The Swedish welfare state loads a heavy burden on net taxpayers; it makes labor expensive; and it undermines the economy.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Or so it seems …</a:t>
            </a:r>
          </a:p>
        </p:txBody>
      </p:sp>
      <p:pic>
        <p:nvPicPr>
          <p:cNvPr id="2" name="Ábra 1">
            <a:extLst>
              <a:ext uri="{FF2B5EF4-FFF2-40B4-BE49-F238E27FC236}">
                <a16:creationId xmlns:a16="http://schemas.microsoft.com/office/drawing/2014/main" id="{2016C48C-295E-444F-9C00-3A933D47D29E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000" y="1191600"/>
            <a:ext cx="8553600" cy="3693600"/>
          </a:xfrm>
          <a:prstGeom prst="rect">
            <a:avLst/>
          </a:prstGeom>
        </p:spPr>
      </p:pic>
      <p:sp>
        <p:nvSpPr>
          <p:cNvPr id="3" name="Alcím 1">
            <a:extLst>
              <a:ext uri="{FF2B5EF4-FFF2-40B4-BE49-F238E27FC236}">
                <a16:creationId xmlns:a16="http://schemas.microsoft.com/office/drawing/2014/main" id="{0E6A177F-9774-8ED2-2286-255F87B4FA3A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„The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welfare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state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is a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luxury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hu-HU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Vanhuysse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and </a:t>
            </a:r>
            <a:r>
              <a:rPr lang="hu-HU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Gal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forthcoming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1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2304BC45-57B0-44DB-A4CD-9795E6EC1DCB}"/>
              </a:ext>
            </a:extLst>
          </p:cNvPr>
          <p:cNvSpPr txBox="1"/>
          <p:nvPr/>
        </p:nvSpPr>
        <p:spPr>
          <a:xfrm>
            <a:off x="468000" y="4887335"/>
            <a:ext cx="1108773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Source: As on the previous slide.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Swedish </a:t>
            </a:r>
            <a:r>
              <a:rPr lang="en-US" sz="2000" dirty="0" err="1">
                <a:latin typeface="Arial Narrow" panose="020B0606020202030204" pitchFamily="34" charset="0"/>
              </a:rPr>
              <a:t>labo</a:t>
            </a:r>
            <a:r>
              <a:rPr lang="hu-HU" sz="2000" dirty="0">
                <a:latin typeface="Arial Narrow" panose="020B0606020202030204" pitchFamily="34" charset="0"/>
              </a:rPr>
              <a:t>u</a:t>
            </a:r>
            <a:r>
              <a:rPr lang="en-US" sz="2000" dirty="0">
                <a:latin typeface="Arial Narrow" panose="020B0606020202030204" pitchFamily="34" charset="0"/>
              </a:rPr>
              <a:t>r is made expensive by taxes; Taiwanese </a:t>
            </a:r>
            <a:r>
              <a:rPr lang="en-US" sz="2000" dirty="0" err="1">
                <a:latin typeface="Arial Narrow" panose="020B0606020202030204" pitchFamily="34" charset="0"/>
              </a:rPr>
              <a:t>labo</a:t>
            </a:r>
            <a:r>
              <a:rPr lang="hu-HU" sz="2000" dirty="0">
                <a:latin typeface="Arial Narrow" panose="020B0606020202030204" pitchFamily="34" charset="0"/>
              </a:rPr>
              <a:t>u</a:t>
            </a:r>
            <a:r>
              <a:rPr lang="en-US" sz="2000" dirty="0">
                <a:latin typeface="Arial Narrow" panose="020B0606020202030204" pitchFamily="34" charset="0"/>
              </a:rPr>
              <a:t>r is made expensive by the private transfers provided by working</a:t>
            </a:r>
            <a:r>
              <a:rPr lang="hu-HU" sz="2000" dirty="0">
                <a:latin typeface="Arial Narrow" panose="020B0606020202030204" pitchFamily="34" charset="0"/>
              </a:rPr>
              <a:t>-</a:t>
            </a:r>
            <a:r>
              <a:rPr lang="en-US" sz="2000" dirty="0">
                <a:latin typeface="Arial Narrow" panose="020B0606020202030204" pitchFamily="34" charset="0"/>
              </a:rPr>
              <a:t>age children to their old parents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If private transfers that remain unobserved in </a:t>
            </a:r>
            <a:r>
              <a:rPr lang="hu-HU" sz="2000" dirty="0" err="1">
                <a:latin typeface="Arial Narrow" panose="020B0606020202030204" pitchFamily="34" charset="0"/>
              </a:rPr>
              <a:t>national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accounts</a:t>
            </a:r>
            <a:r>
              <a:rPr lang="en-US" sz="2000" dirty="0">
                <a:latin typeface="Arial Narrow" panose="020B0606020202030204" pitchFamily="34" charset="0"/>
              </a:rPr>
              <a:t> are </a:t>
            </a:r>
            <a:r>
              <a:rPr lang="hu-HU" sz="2000" dirty="0" err="1">
                <a:latin typeface="Arial Narrow" panose="020B0606020202030204" pitchFamily="34" charset="0"/>
              </a:rPr>
              <a:t>included</a:t>
            </a:r>
            <a:r>
              <a:rPr lang="en-US" sz="2000" dirty="0">
                <a:latin typeface="Arial Narrow" panose="020B0606020202030204" pitchFamily="34" charset="0"/>
              </a:rPr>
              <a:t>, the Swedish welfare state is not expensive but visible</a:t>
            </a:r>
          </a:p>
        </p:txBody>
      </p:sp>
      <p:pic>
        <p:nvPicPr>
          <p:cNvPr id="2" name="Ábra 1">
            <a:extLst>
              <a:ext uri="{FF2B5EF4-FFF2-40B4-BE49-F238E27FC236}">
                <a16:creationId xmlns:a16="http://schemas.microsoft.com/office/drawing/2014/main" id="{09175F68-43F1-4D48-A48A-C49F6F71A044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000" y="1191600"/>
            <a:ext cx="8553600" cy="369360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207AA4CF-2EEB-612F-BC08-752C927E3AF2}"/>
              </a:ext>
            </a:extLst>
          </p:cNvPr>
          <p:cNvSpPr txBox="1"/>
          <p:nvPr/>
        </p:nvSpPr>
        <p:spPr>
          <a:xfrm>
            <a:off x="467999" y="725337"/>
            <a:ext cx="1083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Narrow" panose="020B0606020202030204" pitchFamily="34" charset="0"/>
                <a:cs typeface="Times New Roman" pitchFamily="18" charset="0"/>
              </a:rPr>
              <a:t>Net public </a:t>
            </a:r>
            <a:r>
              <a:rPr lang="hu-HU" sz="2000" b="1" dirty="0">
                <a:latin typeface="Arial Narrow" panose="020B0606020202030204" pitchFamily="34" charset="0"/>
                <a:cs typeface="Times New Roman" pitchFamily="18" charset="0"/>
              </a:rPr>
              <a:t>and </a:t>
            </a:r>
            <a:r>
              <a:rPr lang="hu-HU" sz="2000" b="1" dirty="0" err="1">
                <a:latin typeface="Arial Narrow" panose="020B0606020202030204" pitchFamily="34" charset="0"/>
                <a:cs typeface="Times New Roman" pitchFamily="18" charset="0"/>
              </a:rPr>
              <a:t>familial</a:t>
            </a:r>
            <a:r>
              <a:rPr lang="hu-HU" sz="2000" b="1" dirty="0">
                <a:latin typeface="Arial Narrow" panose="020B0606020202030204" pitchFamily="34" charset="0"/>
                <a:cs typeface="Times New Roman" pitchFamily="18" charset="0"/>
              </a:rPr>
              <a:t>/</a:t>
            </a:r>
            <a:r>
              <a:rPr lang="hu-HU" sz="2000" b="1" dirty="0" err="1">
                <a:latin typeface="Arial Narrow" panose="020B0606020202030204" pitchFamily="34" charset="0"/>
                <a:cs typeface="Times New Roman" pitchFamily="18" charset="0"/>
              </a:rPr>
              <a:t>private</a:t>
            </a:r>
            <a:r>
              <a:rPr lang="hu-HU" sz="2000" b="1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Arial Narrow" panose="020B0606020202030204" pitchFamily="34" charset="0"/>
                <a:cs typeface="Times New Roman" pitchFamily="18" charset="0"/>
              </a:rPr>
              <a:t>transfers paid by people in working age: Sweden (2010) and Taiwan (2015)</a:t>
            </a:r>
          </a:p>
        </p:txBody>
      </p:sp>
      <p:sp>
        <p:nvSpPr>
          <p:cNvPr id="4" name="Alcím 1">
            <a:extLst>
              <a:ext uri="{FF2B5EF4-FFF2-40B4-BE49-F238E27FC236}">
                <a16:creationId xmlns:a16="http://schemas.microsoft.com/office/drawing/2014/main" id="{1EB6E769-0FE2-986E-E643-BEB63E8DF7CD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Contd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26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46FDF0C4-647D-7E85-6727-85CA6992AABD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„Pro-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elderly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bias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hu-HU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hu-HU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Gal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Vanhuysse</a:t>
            </a:r>
            <a:r>
              <a:rPr lang="hu-H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 and Vargha, 2018)</a:t>
            </a:r>
            <a:endParaRPr lang="en-US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E3EFCC1-F86A-728E-1F7D-F8F47291850C}"/>
              </a:ext>
            </a:extLst>
          </p:cNvPr>
          <p:cNvSpPr txBox="1"/>
          <p:nvPr/>
        </p:nvSpPr>
        <p:spPr>
          <a:xfrm>
            <a:off x="7354956" y="2368611"/>
            <a:ext cx="43690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 Narrow" panose="020B0606020202030204" pitchFamily="34" charset="0"/>
              </a:rPr>
              <a:t>older persons receive more public transfers on average than children</a:t>
            </a:r>
            <a:endParaRPr lang="hu-HU" sz="2000" dirty="0">
              <a:latin typeface="Arial Narrow" panose="020B0606020202030204" pitchFamily="34" charset="0"/>
            </a:endParaRPr>
          </a:p>
          <a:p>
            <a:endParaRPr lang="hu-HU" sz="2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currently older generations receive more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en-GB" sz="2000" dirty="0">
                <a:latin typeface="Arial Narrow" panose="020B0606020202030204" pitchFamily="34" charset="0"/>
              </a:rPr>
              <a:t>than in past decades</a:t>
            </a:r>
            <a:endParaRPr lang="hu-HU" sz="2000" dirty="0">
              <a:latin typeface="Arial Narrow" panose="020B0606020202030204" pitchFamily="34" charset="0"/>
            </a:endParaRPr>
          </a:p>
          <a:p>
            <a:endParaRPr lang="en-GB" sz="2000" dirty="0"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dirty="0">
                <a:latin typeface="Arial Narrow" panose="020B0606020202030204" pitchFamily="34" charset="0"/>
              </a:rPr>
              <a:t>the elderly/children public transfer ratio has been increasing</a:t>
            </a:r>
            <a:endParaRPr lang="hu-HU" sz="2000" dirty="0">
              <a:latin typeface="Arial Narrow" panose="020B0606020202030204" pitchFamily="34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C93317C-D42B-73C3-CD97-3402C9097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0" y="2390523"/>
            <a:ext cx="6886956" cy="4011168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3C084BA7-EC10-1D4C-4559-C531B9B08730}"/>
              </a:ext>
            </a:extLst>
          </p:cNvPr>
          <p:cNvSpPr txBox="1"/>
          <p:nvPr/>
        </p:nvSpPr>
        <p:spPr>
          <a:xfrm>
            <a:off x="468000" y="6423603"/>
            <a:ext cx="10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</a:t>
            </a:r>
            <a:r>
              <a:rPr lang="hu-HU" sz="1600" i="1" dirty="0">
                <a:latin typeface="Arial Narrow" panose="020B0606020202030204" pitchFamily="34" charset="0"/>
              </a:rPr>
              <a:t>: </a:t>
            </a:r>
            <a:r>
              <a:rPr lang="hu-HU" sz="1600" i="1" dirty="0" err="1">
                <a:latin typeface="Arial Narrow" panose="020B0606020202030204" pitchFamily="34" charset="0"/>
              </a:rPr>
              <a:t>based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on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Gal</a:t>
            </a:r>
            <a:r>
              <a:rPr lang="hu-HU" sz="1600" i="1" dirty="0">
                <a:latin typeface="Arial Narrow" panose="020B0606020202030204" pitchFamily="34" charset="0"/>
              </a:rPr>
              <a:t>, </a:t>
            </a:r>
            <a:r>
              <a:rPr lang="hu-HU" sz="1600" i="1" dirty="0" err="1">
                <a:latin typeface="Arial Narrow" panose="020B0606020202030204" pitchFamily="34" charset="0"/>
              </a:rPr>
              <a:t>Vanhuysse</a:t>
            </a:r>
            <a:r>
              <a:rPr lang="hu-HU" sz="1600" i="1" dirty="0">
                <a:latin typeface="Arial Narrow" panose="020B0606020202030204" pitchFamily="34" charset="0"/>
              </a:rPr>
              <a:t> and Vargha, (2018); </a:t>
            </a:r>
            <a:r>
              <a:rPr lang="hu-HU" sz="1600" i="1" dirty="0" err="1">
                <a:latin typeface="Arial Narrow" panose="020B0606020202030204" pitchFamily="34" charset="0"/>
              </a:rPr>
              <a:t>raw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data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from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the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global</a:t>
            </a:r>
            <a:r>
              <a:rPr lang="hu-HU" sz="1600" i="1" dirty="0">
                <a:latin typeface="Arial Narrow" panose="020B0606020202030204" pitchFamily="34" charset="0"/>
              </a:rPr>
              <a:t> NTA </a:t>
            </a:r>
            <a:r>
              <a:rPr lang="hu-HU" sz="1600" i="1" dirty="0" err="1">
                <a:latin typeface="Arial Narrow" panose="020B0606020202030204" pitchFamily="34" charset="0"/>
              </a:rPr>
              <a:t>database</a:t>
            </a:r>
            <a:r>
              <a:rPr lang="hu-HU" sz="1600" i="1" dirty="0">
                <a:latin typeface="Arial Narrow" panose="020B0606020202030204" pitchFamily="34" charset="0"/>
              </a:rPr>
              <a:t>, www.ntaccounts.org. 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C6DC0E3-00DD-D2AD-AF87-5D783CDEBD7B}"/>
              </a:ext>
            </a:extLst>
          </p:cNvPr>
          <p:cNvSpPr txBox="1"/>
          <p:nvPr/>
        </p:nvSpPr>
        <p:spPr>
          <a:xfrm>
            <a:off x="468000" y="1894844"/>
            <a:ext cx="76354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b="1" dirty="0">
                <a:latin typeface="Arial Narrow" panose="020B0606020202030204" pitchFamily="34" charset="0"/>
              </a:rPr>
              <a:t>The </a:t>
            </a:r>
            <a:r>
              <a:rPr lang="hu-HU" sz="2000" b="1" dirty="0" err="1">
                <a:latin typeface="Arial Narrow" panose="020B0606020202030204" pitchFamily="34" charset="0"/>
              </a:rPr>
              <a:t>age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distribution</a:t>
            </a:r>
            <a:r>
              <a:rPr lang="hu-HU" sz="2000" b="1" dirty="0">
                <a:latin typeface="Arial Narrow" panose="020B0606020202030204" pitchFamily="34" charset="0"/>
              </a:rPr>
              <a:t> of net </a:t>
            </a:r>
            <a:r>
              <a:rPr lang="hu-HU" sz="2000" b="1" dirty="0" err="1">
                <a:latin typeface="Arial Narrow" panose="020B0606020202030204" pitchFamily="34" charset="0"/>
              </a:rPr>
              <a:t>public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transfers</a:t>
            </a:r>
            <a:r>
              <a:rPr lang="hu-HU" sz="2000" b="1" dirty="0">
                <a:latin typeface="Arial Narrow" panose="020B0606020202030204" pitchFamily="34" charset="0"/>
              </a:rPr>
              <a:t> in </a:t>
            </a:r>
            <a:r>
              <a:rPr lang="hu-HU" sz="2000" b="1" dirty="0" err="1">
                <a:latin typeface="Arial Narrow" panose="020B0606020202030204" pitchFamily="34" charset="0"/>
              </a:rPr>
              <a:t>selected</a:t>
            </a:r>
            <a:r>
              <a:rPr lang="hu-HU" sz="2000" b="1" dirty="0">
                <a:latin typeface="Arial Narrow" panose="020B0606020202030204" pitchFamily="34" charset="0"/>
              </a:rPr>
              <a:t> European </a:t>
            </a:r>
            <a:r>
              <a:rPr lang="hu-HU" sz="2000" b="1" dirty="0" err="1">
                <a:latin typeface="Arial Narrow" panose="020B0606020202030204" pitchFamily="34" charset="0"/>
              </a:rPr>
              <a:t>countries</a:t>
            </a:r>
            <a:endParaRPr lang="hu-H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9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B11BE2F8-25FE-B34F-60D8-F48C981F0A4A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0" y="2390400"/>
            <a:ext cx="6886800" cy="4010400"/>
          </a:xfrm>
          <a:prstGeom prst="rect">
            <a:avLst/>
          </a:prstGeom>
        </p:spPr>
      </p:pic>
      <p:sp>
        <p:nvSpPr>
          <p:cNvPr id="3" name="Alcím 1">
            <a:extLst>
              <a:ext uri="{FF2B5EF4-FFF2-40B4-BE49-F238E27FC236}">
                <a16:creationId xmlns:a16="http://schemas.microsoft.com/office/drawing/2014/main" id="{9FDD09EC-CE37-C1F8-53D1-539C85FA2F23}"/>
              </a:ext>
            </a:extLst>
          </p:cNvPr>
          <p:cNvSpPr txBox="1">
            <a:spLocks/>
          </p:cNvSpPr>
          <p:nvPr/>
        </p:nvSpPr>
        <p:spPr>
          <a:xfrm>
            <a:off x="468000" y="216000"/>
            <a:ext cx="10440000" cy="6412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5C832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Contd</a:t>
            </a:r>
            <a:r>
              <a:rPr lang="hu-HU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7A8FB2F1-243A-7060-010C-2FC9322505E3}"/>
              </a:ext>
            </a:extLst>
          </p:cNvPr>
          <p:cNvSpPr txBox="1"/>
          <p:nvPr/>
        </p:nvSpPr>
        <p:spPr>
          <a:xfrm>
            <a:off x="468000" y="1905838"/>
            <a:ext cx="1125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latin typeface="Arial Narrow" panose="020B0606020202030204" pitchFamily="34" charset="0"/>
              </a:rPr>
              <a:t>The </a:t>
            </a:r>
            <a:r>
              <a:rPr lang="hu-HU" sz="2000" b="1" dirty="0" err="1">
                <a:latin typeface="Arial Narrow" panose="020B0606020202030204" pitchFamily="34" charset="0"/>
              </a:rPr>
              <a:t>age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distribution</a:t>
            </a:r>
            <a:r>
              <a:rPr lang="hu-HU" sz="2000" b="1" dirty="0">
                <a:latin typeface="Arial Narrow" panose="020B0606020202030204" pitchFamily="34" charset="0"/>
              </a:rPr>
              <a:t> of net </a:t>
            </a:r>
            <a:r>
              <a:rPr lang="hu-HU" sz="2000" b="1" dirty="0" err="1">
                <a:latin typeface="Arial Narrow" panose="020B0606020202030204" pitchFamily="34" charset="0"/>
              </a:rPr>
              <a:t>public</a:t>
            </a:r>
            <a:r>
              <a:rPr lang="hu-HU" sz="2000" b="1" dirty="0">
                <a:latin typeface="Arial Narrow" panose="020B0606020202030204" pitchFamily="34" charset="0"/>
              </a:rPr>
              <a:t> and </a:t>
            </a:r>
            <a:r>
              <a:rPr lang="hu-HU" sz="2000" b="1" dirty="0" err="1">
                <a:latin typeface="Arial Narrow" panose="020B0606020202030204" pitchFamily="34" charset="0"/>
              </a:rPr>
              <a:t>familial</a:t>
            </a:r>
            <a:r>
              <a:rPr lang="hu-HU" sz="2000" b="1" dirty="0">
                <a:latin typeface="Arial Narrow" panose="020B0606020202030204" pitchFamily="34" charset="0"/>
              </a:rPr>
              <a:t>/</a:t>
            </a:r>
            <a:r>
              <a:rPr lang="hu-HU" sz="2000" b="1" dirty="0" err="1">
                <a:latin typeface="Arial Narrow" panose="020B0606020202030204" pitchFamily="34" charset="0"/>
              </a:rPr>
              <a:t>private</a:t>
            </a:r>
            <a:r>
              <a:rPr lang="hu-HU" sz="2000" b="1" dirty="0">
                <a:latin typeface="Arial Narrow" panose="020B0606020202030204" pitchFamily="34" charset="0"/>
              </a:rPr>
              <a:t> </a:t>
            </a:r>
            <a:r>
              <a:rPr lang="hu-HU" sz="2000" b="1" dirty="0" err="1">
                <a:latin typeface="Arial Narrow" panose="020B0606020202030204" pitchFamily="34" charset="0"/>
              </a:rPr>
              <a:t>transfers</a:t>
            </a:r>
            <a:r>
              <a:rPr lang="hu-HU" sz="2000" b="1" dirty="0">
                <a:latin typeface="Arial Narrow" panose="020B0606020202030204" pitchFamily="34" charset="0"/>
              </a:rPr>
              <a:t> in </a:t>
            </a:r>
            <a:r>
              <a:rPr lang="hu-HU" sz="2000" b="1" dirty="0" err="1">
                <a:latin typeface="Arial Narrow" panose="020B0606020202030204" pitchFamily="34" charset="0"/>
              </a:rPr>
              <a:t>selected</a:t>
            </a:r>
            <a:r>
              <a:rPr lang="hu-HU" sz="2000" b="1" dirty="0">
                <a:latin typeface="Arial Narrow" panose="020B0606020202030204" pitchFamily="34" charset="0"/>
              </a:rPr>
              <a:t> European </a:t>
            </a:r>
            <a:r>
              <a:rPr lang="hu-HU" sz="2000" b="1" dirty="0" err="1">
                <a:latin typeface="Arial Narrow" panose="020B0606020202030204" pitchFamily="34" charset="0"/>
              </a:rPr>
              <a:t>countries</a:t>
            </a:r>
            <a:r>
              <a:rPr lang="hu-HU" sz="2000" b="1" dirty="0">
                <a:latin typeface="Arial Narrow" panose="020B0606020202030204" pitchFamily="34" charset="0"/>
              </a:rPr>
              <a:t> (</a:t>
            </a:r>
            <a:r>
              <a:rPr lang="hu-HU" sz="2000" b="1" dirty="0" err="1">
                <a:latin typeface="Arial Narrow" panose="020B0606020202030204" pitchFamily="34" charset="0"/>
              </a:rPr>
              <a:t>around</a:t>
            </a:r>
            <a:r>
              <a:rPr lang="hu-HU" sz="2000" b="1" dirty="0">
                <a:latin typeface="Arial Narrow" panose="020B0606020202030204" pitchFamily="34" charset="0"/>
              </a:rPr>
              <a:t> 2010)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E839747-88DC-CF4C-EACF-52B8217592A1}"/>
              </a:ext>
            </a:extLst>
          </p:cNvPr>
          <p:cNvSpPr txBox="1"/>
          <p:nvPr/>
        </p:nvSpPr>
        <p:spPr>
          <a:xfrm>
            <a:off x="468000" y="6423603"/>
            <a:ext cx="10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Source</a:t>
            </a:r>
            <a:r>
              <a:rPr lang="hu-HU" sz="1600" i="1" dirty="0">
                <a:latin typeface="Arial Narrow" panose="020B0606020202030204" pitchFamily="34" charset="0"/>
              </a:rPr>
              <a:t>: </a:t>
            </a:r>
            <a:r>
              <a:rPr lang="hu-HU" sz="1600" i="1" dirty="0" err="1">
                <a:latin typeface="Arial Narrow" panose="020B0606020202030204" pitchFamily="34" charset="0"/>
              </a:rPr>
              <a:t>as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on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the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previous</a:t>
            </a:r>
            <a:r>
              <a:rPr lang="hu-HU" sz="1600" i="1" dirty="0">
                <a:latin typeface="Arial Narrow" panose="020B0606020202030204" pitchFamily="34" charset="0"/>
              </a:rPr>
              <a:t> </a:t>
            </a:r>
            <a:r>
              <a:rPr lang="hu-HU" sz="1600" i="1" dirty="0" err="1">
                <a:latin typeface="Arial Narrow" panose="020B0606020202030204" pitchFamily="34" charset="0"/>
              </a:rPr>
              <a:t>chart</a:t>
            </a:r>
            <a:r>
              <a:rPr lang="hu-HU" sz="1600" i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9F41659D-60A1-6A68-E194-5772EAA0BDFC}"/>
              </a:ext>
            </a:extLst>
          </p:cNvPr>
          <p:cNvSpPr txBox="1"/>
          <p:nvPr/>
        </p:nvSpPr>
        <p:spPr>
          <a:xfrm>
            <a:off x="7408055" y="2390400"/>
            <a:ext cx="43159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dirty="0">
                <a:latin typeface="Arial Narrow" panose="020B0606020202030204" pitchFamily="34" charset="0"/>
              </a:rPr>
              <a:t>The pro-</a:t>
            </a:r>
            <a:r>
              <a:rPr lang="hu-HU" sz="2000" dirty="0" err="1">
                <a:latin typeface="Arial Narrow" panose="020B0606020202030204" pitchFamily="34" charset="0"/>
              </a:rPr>
              <a:t>elderly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bias</a:t>
            </a:r>
            <a:r>
              <a:rPr lang="hu-HU" sz="2000" dirty="0">
                <a:latin typeface="Arial Narrow" panose="020B0606020202030204" pitchFamily="34" charset="0"/>
              </a:rPr>
              <a:t> of </a:t>
            </a:r>
            <a:r>
              <a:rPr lang="hu-HU" sz="2000" dirty="0" err="1">
                <a:latin typeface="Arial Narrow" panose="020B0606020202030204" pitchFamily="34" charset="0"/>
              </a:rPr>
              <a:t>public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transfers</a:t>
            </a:r>
            <a:r>
              <a:rPr lang="hu-HU" sz="2000" dirty="0">
                <a:latin typeface="Arial Narrow" panose="020B0606020202030204" pitchFamily="34" charset="0"/>
              </a:rPr>
              <a:t> is </a:t>
            </a:r>
            <a:r>
              <a:rPr lang="hu-HU" sz="2000" dirty="0" err="1">
                <a:latin typeface="Arial Narrow" panose="020B0606020202030204" pitchFamily="34" charset="0"/>
              </a:rPr>
              <a:t>mostly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compensated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for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if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familial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transfers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are</a:t>
            </a:r>
            <a:r>
              <a:rPr lang="hu-HU" sz="2000" dirty="0">
                <a:latin typeface="Arial Narrow" panose="020B0606020202030204" pitchFamily="34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</a:rPr>
              <a:t>added</a:t>
            </a:r>
            <a:r>
              <a:rPr lang="hu-HU" sz="2000" dirty="0">
                <a:latin typeface="Arial Narrow" panose="020B0606020202030204" pitchFamily="34" charset="0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9174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itle slide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eng" id="{7FE88C59-574B-44A4-B10C-A291E1A042CA}" vid="{D8EE96A8-42F9-4417-86C0-0E426C341AE1}"/>
    </a:ext>
  </a:extLst>
</a:theme>
</file>

<file path=ppt/theme/theme2.xml><?xml version="1.0" encoding="utf-8"?>
<a:theme xmlns:a="http://schemas.openxmlformats.org/drawingml/2006/main" name="Corvinus base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eng" id="{7FE88C59-574B-44A4-B10C-A291E1A042CA}" vid="{41FFBDF2-19AA-4D88-9C94-633483EA1837}"/>
    </a:ext>
  </a:extLst>
</a:theme>
</file>

<file path=ppt/theme/theme3.xml><?xml version="1.0" encoding="utf-8"?>
<a:theme xmlns:a="http://schemas.openxmlformats.org/drawingml/2006/main" name="1_Corvinus táblázat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eng" id="{7FE88C59-574B-44A4-B10C-A291E1A042CA}" vid="{121E4260-8522-439B-90E7-57B2C628AE46}"/>
    </a:ext>
  </a:extLst>
</a:theme>
</file>

<file path=ppt/theme/theme4.xml><?xml version="1.0" encoding="utf-8"?>
<a:theme xmlns:a="http://schemas.openxmlformats.org/drawingml/2006/main" name="Blank slide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rvinus_eng" id="{7FE88C59-574B-44A4-B10C-A291E1A042CA}" vid="{10AF5ECA-0CF5-499F-B225-C0F6DC811E1A}"/>
    </a:ext>
  </a:extLst>
</a:theme>
</file>

<file path=ppt/theme/theme5.xml><?xml version="1.0" encoding="utf-8"?>
<a:theme xmlns:a="http://schemas.openxmlformats.org/drawingml/2006/main" name="Thank you for your attention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eng" id="{7FE88C59-574B-44A4-B10C-A291E1A042CA}" vid="{940B5F81-70D3-4DE0-8999-14D2CA07D1C3}"/>
    </a:ext>
  </a:extLst>
</a:theme>
</file>

<file path=ppt/theme/theme6.xml><?xml version="1.0" encoding="utf-8"?>
<a:theme xmlns:a="http://schemas.openxmlformats.org/drawingml/2006/main" name="Excipients">
  <a:themeElements>
    <a:clrScheme name="Corvinus New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eng" id="{7FE88C59-574B-44A4-B10C-A291E1A042CA}" vid="{BCA5E3C8-49F6-42B9-976C-F32B80B63032}"/>
    </a:ext>
  </a:extLst>
</a:theme>
</file>

<file path=ppt/theme/theme7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Corvinus Presentation template_EN.7fb</Template>
  <TotalTime>6847</TotalTime>
  <Words>1031</Words>
  <Application>Microsoft Office PowerPoint</Application>
  <PresentationFormat>Szélesvásznú</PresentationFormat>
  <Paragraphs>96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6</vt:i4>
      </vt:variant>
      <vt:variant>
        <vt:lpstr>Diacímek</vt:lpstr>
      </vt:variant>
      <vt:variant>
        <vt:i4>12</vt:i4>
      </vt:variant>
    </vt:vector>
  </HeadingPairs>
  <TitlesOfParts>
    <vt:vector size="27" baseType="lpstr">
      <vt:lpstr>Arial</vt:lpstr>
      <vt:lpstr>Arial </vt:lpstr>
      <vt:lpstr>Arial Narrow</vt:lpstr>
      <vt:lpstr>Calibri</vt:lpstr>
      <vt:lpstr>Calibri Light</vt:lpstr>
      <vt:lpstr>Georgia</vt:lpstr>
      <vt:lpstr>Muli</vt:lpstr>
      <vt:lpstr>Times New Roman</vt:lpstr>
      <vt:lpstr>Wingdings</vt:lpstr>
      <vt:lpstr>Title slide</vt:lpstr>
      <vt:lpstr>Corvinus base dia</vt:lpstr>
      <vt:lpstr>1_Corvinus táblázat dia</vt:lpstr>
      <vt:lpstr>Blank slide</vt:lpstr>
      <vt:lpstr>Thank you for your attention</vt:lpstr>
      <vt:lpstr>Excipients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Policy</dc:title>
  <dc:creator>Róbert Gál</dc:creator>
  <cp:lastModifiedBy>Róbert Gál</cp:lastModifiedBy>
  <cp:revision>271</cp:revision>
  <dcterms:created xsi:type="dcterms:W3CDTF">2022-09-11T09:37:24Z</dcterms:created>
  <dcterms:modified xsi:type="dcterms:W3CDTF">2023-02-16T06:21:24Z</dcterms:modified>
</cp:coreProperties>
</file>