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95" r:id="rId5"/>
    <p:sldId id="398" r:id="rId6"/>
    <p:sldId id="747" r:id="rId7"/>
    <p:sldId id="424" r:id="rId8"/>
    <p:sldId id="720" r:id="rId9"/>
    <p:sldId id="430" r:id="rId10"/>
    <p:sldId id="717" r:id="rId11"/>
    <p:sldId id="693" r:id="rId12"/>
    <p:sldId id="718" r:id="rId13"/>
    <p:sldId id="291" r:id="rId14"/>
    <p:sldId id="258" r:id="rId15"/>
    <p:sldId id="722" r:id="rId16"/>
    <p:sldId id="401" r:id="rId17"/>
    <p:sldId id="709" r:id="rId18"/>
    <p:sldId id="746" r:id="rId19"/>
    <p:sldId id="733" r:id="rId20"/>
    <p:sldId id="734" r:id="rId21"/>
    <p:sldId id="735" r:id="rId22"/>
    <p:sldId id="736" r:id="rId23"/>
    <p:sldId id="738" r:id="rId24"/>
    <p:sldId id="737" r:id="rId25"/>
    <p:sldId id="744" r:id="rId26"/>
    <p:sldId id="745" r:id="rId27"/>
    <p:sldId id="714" r:id="rId28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orient="horz" pos="2614">
          <p15:clr>
            <a:srgbClr val="A4A3A4"/>
          </p15:clr>
        </p15:guide>
        <p15:guide id="3" pos="3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467" autoAdjust="0"/>
    <p:restoredTop sz="94600"/>
  </p:normalViewPr>
  <p:slideViewPr>
    <p:cSldViewPr showGuides="1">
      <p:cViewPr varScale="1">
        <p:scale>
          <a:sx n="82" d="100"/>
          <a:sy n="82" d="100"/>
        </p:scale>
        <p:origin x="898" y="53"/>
      </p:cViewPr>
      <p:guideLst>
        <p:guide orient="horz" pos="4020"/>
        <p:guide orient="horz" pos="2614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askentataulukko%20tiedostossa%20Honkatukia_Projections_20200727_rv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'Taul2 (3)'!$E$3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'Taul2 (3)'!$A$4:$A$10</c:f>
              <c:strCache>
                <c:ptCount val="1"/>
                <c:pt idx="0">
                  <c:v>Suomi*</c:v>
                </c:pt>
              </c:strCache>
              <c:extLst/>
            </c:strRef>
          </c:cat>
          <c:val>
            <c:numRef>
              <c:f>'Taul2 (3)'!$E$4:$E$10</c:f>
              <c:numCache>
                <c:formatCode>0</c:formatCode>
                <c:ptCount val="1"/>
                <c:pt idx="0">
                  <c:v>34.062309212020594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A65-44D0-8B7F-A7ADAC544B02}"/>
            </c:ext>
          </c:extLst>
        </c:ser>
        <c:ser>
          <c:idx val="4"/>
          <c:order val="4"/>
          <c:tx>
            <c:strRef>
              <c:f>'Taul2 (3)'!$F$3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8E5E5B-BDA3-48C7-8C1F-EA5B11FEC341}" type="VALUE">
                      <a:rPr lang="en-US" sz="1600" baseline="0"/>
                      <a:pPr>
                        <a:defRPr/>
                      </a:pPr>
                      <a:t>[VALUE]</a:t>
                    </a:fld>
                    <a:endParaRPr lang="en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314497042416166E-2"/>
                      <c:h val="5.68789584348863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65-44D0-8B7F-A7ADAC544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'Taul2 (3)'!$A$4:$A$10</c:f>
              <c:strCache>
                <c:ptCount val="1"/>
                <c:pt idx="0">
                  <c:v>Suomi*</c:v>
                </c:pt>
              </c:strCache>
              <c:extLst/>
            </c:strRef>
          </c:cat>
          <c:val>
            <c:numRef>
              <c:f>'Taul2 (3)'!$F$4:$F$10</c:f>
              <c:numCache>
                <c:formatCode>0</c:formatCode>
                <c:ptCount val="1"/>
                <c:pt idx="0">
                  <c:v>43.217847435781977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A65-44D0-8B7F-A7ADAC544B02}"/>
            </c:ext>
          </c:extLst>
        </c:ser>
        <c:ser>
          <c:idx val="5"/>
          <c:order val="5"/>
          <c:tx>
            <c:strRef>
              <c:f>'Taul2 (3)'!$G$3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65-44D0-8B7F-A7ADAC544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'Taul2 (3)'!$A$4:$A$10</c:f>
              <c:strCache>
                <c:ptCount val="1"/>
                <c:pt idx="0">
                  <c:v>Suomi*</c:v>
                </c:pt>
              </c:strCache>
              <c:extLst/>
            </c:strRef>
          </c:cat>
          <c:val>
            <c:numRef>
              <c:f>'Taul2 (3)'!$G$4:$G$10</c:f>
              <c:numCache>
                <c:formatCode>0</c:formatCode>
                <c:ptCount val="1"/>
                <c:pt idx="0">
                  <c:v>47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2A65-44D0-8B7F-A7ADAC544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7482384"/>
        <c:axId val="3228648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'Taul2 (3)'!$B$3</c15:sqref>
                        </c15:formulaRef>
                      </c:ext>
                    </c:extLst>
                    <c:strCache>
                      <c:ptCount val="1"/>
                      <c:pt idx="0">
                        <c:v>1990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'Taul2 (3)'!$A$4:$A$10</c15:sqref>
                        </c15:formulaRef>
                      </c:ext>
                    </c:extLst>
                    <c:strCache>
                      <c:ptCount val="1"/>
                      <c:pt idx="0">
                        <c:v>Suomi*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'Taul2 (3)'!$B$4:$B$10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19.975937087655542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A65-44D0-8B7F-A7ADAC544B0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(3)'!$C$3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(3)'!$A$4:$A$10</c15:sqref>
                        </c15:formulaRef>
                      </c:ext>
                    </c:extLst>
                    <c:strCache>
                      <c:ptCount val="1"/>
                      <c:pt idx="0">
                        <c:v>Suomi*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(3)'!$C$4:$C$10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22.422461029098717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A65-44D0-8B7F-A7ADAC544B0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(3)'!$D$3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(3)'!$A$4:$A$10</c15:sqref>
                        </c15:formulaRef>
                      </c:ext>
                    </c:extLst>
                    <c:strCache>
                      <c:ptCount val="1"/>
                      <c:pt idx="0">
                        <c:v>Suomi*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(3)'!$D$4:$D$10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26.007739017051996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A65-44D0-8B7F-A7ADAC544B0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(3)'!$H$3</c15:sqref>
                        </c15:formulaRef>
                      </c:ext>
                    </c:extLst>
                    <c:strCache>
                      <c:ptCount val="1"/>
                      <c:pt idx="0">
                        <c:v>2050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(3)'!$A$4:$A$10</c15:sqref>
                        </c15:formulaRef>
                      </c:ext>
                    </c:extLst>
                    <c:strCache>
                      <c:ptCount val="1"/>
                      <c:pt idx="0">
                        <c:v>Suomi*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'Taul2 (3)'!$H$4:$H$10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A65-44D0-8B7F-A7ADAC544B02}"/>
                  </c:ext>
                </c:extLst>
              </c15:ser>
            </c15:filteredBarSeries>
          </c:ext>
        </c:extLst>
      </c:barChart>
      <c:catAx>
        <c:axId val="1437482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2864896"/>
        <c:crosses val="autoZero"/>
        <c:auto val="1"/>
        <c:lblAlgn val="ctr"/>
        <c:lblOffset val="100"/>
        <c:noMultiLvlLbl val="0"/>
      </c:catAx>
      <c:valAx>
        <c:axId val="3228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baseline="0" dirty="0"/>
                  <a:t>Per </a:t>
                </a:r>
                <a:r>
                  <a:rPr lang="fi-FI" sz="1600" baseline="0" dirty="0" err="1"/>
                  <a:t>cent</a:t>
                </a:r>
                <a:endParaRPr lang="fi-FI" sz="1600" baseline="0" dirty="0"/>
              </a:p>
              <a:p>
                <a:pPr>
                  <a:defRPr/>
                </a:pPr>
                <a:endParaRPr lang="fi-FI" sz="16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43748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980617754031817"/>
          <c:y val="0.93799807237719945"/>
          <c:w val="0.28549647682244056"/>
          <c:h val="4.5739210903959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8343773209865"/>
          <c:y val="2.5305444687579969E-2"/>
          <c:w val="0.87173273234687454"/>
          <c:h val="0.76028590733713786"/>
        </c:manualLayout>
      </c:layout>
      <c:lineChart>
        <c:grouping val="standard"/>
        <c:varyColors val="0"/>
        <c:ser>
          <c:idx val="0"/>
          <c:order val="0"/>
          <c:tx>
            <c:strRef>
              <c:f>'[Laskentataulukko tiedostossa Honkatukia_Projections_20200727_rv]profile of unit costs '!$L$1</c:f>
              <c:strCache>
                <c:ptCount val="1"/>
                <c:pt idx="0">
                  <c:v>1 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'[Laskentataulukko tiedostossa Honkatukia_Projections_20200727_rv]profile of unit costs '!$K$2:$K$96</c:f>
              <c:strCache>
                <c:ptCount val="95"/>
                <c:pt idx="0">
                  <c:v>A0</c:v>
                </c:pt>
                <c:pt idx="1">
                  <c:v>A1</c:v>
                </c:pt>
                <c:pt idx="2">
                  <c:v>A2</c:v>
                </c:pt>
                <c:pt idx="3">
                  <c:v>A3</c:v>
                </c:pt>
                <c:pt idx="4">
                  <c:v>A4</c:v>
                </c:pt>
                <c:pt idx="5">
                  <c:v>A5</c:v>
                </c:pt>
                <c:pt idx="6">
                  <c:v>A6</c:v>
                </c:pt>
                <c:pt idx="7">
                  <c:v>A7</c:v>
                </c:pt>
                <c:pt idx="8">
                  <c:v>A8</c:v>
                </c:pt>
                <c:pt idx="9">
                  <c:v>A9</c:v>
                </c:pt>
                <c:pt idx="10">
                  <c:v>A10</c:v>
                </c:pt>
                <c:pt idx="11">
                  <c:v>A11</c:v>
                </c:pt>
                <c:pt idx="12">
                  <c:v>A12</c:v>
                </c:pt>
                <c:pt idx="13">
                  <c:v>A13</c:v>
                </c:pt>
                <c:pt idx="14">
                  <c:v>A14</c:v>
                </c:pt>
                <c:pt idx="15">
                  <c:v>A15</c:v>
                </c:pt>
                <c:pt idx="16">
                  <c:v>A16</c:v>
                </c:pt>
                <c:pt idx="17">
                  <c:v>A17</c:v>
                </c:pt>
                <c:pt idx="18">
                  <c:v>A18</c:v>
                </c:pt>
                <c:pt idx="19">
                  <c:v>A19</c:v>
                </c:pt>
                <c:pt idx="20">
                  <c:v>A20</c:v>
                </c:pt>
                <c:pt idx="21">
                  <c:v>A21</c:v>
                </c:pt>
                <c:pt idx="22">
                  <c:v>A22</c:v>
                </c:pt>
                <c:pt idx="23">
                  <c:v>A23</c:v>
                </c:pt>
                <c:pt idx="24">
                  <c:v>A24</c:v>
                </c:pt>
                <c:pt idx="25">
                  <c:v>A25</c:v>
                </c:pt>
                <c:pt idx="26">
                  <c:v>A26</c:v>
                </c:pt>
                <c:pt idx="27">
                  <c:v>A27</c:v>
                </c:pt>
                <c:pt idx="28">
                  <c:v>A28</c:v>
                </c:pt>
                <c:pt idx="29">
                  <c:v>A29</c:v>
                </c:pt>
                <c:pt idx="30">
                  <c:v>A30</c:v>
                </c:pt>
                <c:pt idx="31">
                  <c:v>A31</c:v>
                </c:pt>
                <c:pt idx="32">
                  <c:v>A32</c:v>
                </c:pt>
                <c:pt idx="33">
                  <c:v>A33</c:v>
                </c:pt>
                <c:pt idx="34">
                  <c:v>A34</c:v>
                </c:pt>
                <c:pt idx="35">
                  <c:v>A35</c:v>
                </c:pt>
                <c:pt idx="36">
                  <c:v>A36</c:v>
                </c:pt>
                <c:pt idx="37">
                  <c:v>A37</c:v>
                </c:pt>
                <c:pt idx="38">
                  <c:v>A38</c:v>
                </c:pt>
                <c:pt idx="39">
                  <c:v>A39</c:v>
                </c:pt>
                <c:pt idx="40">
                  <c:v>A40</c:v>
                </c:pt>
                <c:pt idx="41">
                  <c:v>A41</c:v>
                </c:pt>
                <c:pt idx="42">
                  <c:v>A42</c:v>
                </c:pt>
                <c:pt idx="43">
                  <c:v>A43</c:v>
                </c:pt>
                <c:pt idx="44">
                  <c:v>A44</c:v>
                </c:pt>
                <c:pt idx="45">
                  <c:v>A45</c:v>
                </c:pt>
                <c:pt idx="46">
                  <c:v>A46</c:v>
                </c:pt>
                <c:pt idx="47">
                  <c:v>A47</c:v>
                </c:pt>
                <c:pt idx="48">
                  <c:v>A48</c:v>
                </c:pt>
                <c:pt idx="49">
                  <c:v>A49</c:v>
                </c:pt>
                <c:pt idx="50">
                  <c:v>A50</c:v>
                </c:pt>
                <c:pt idx="51">
                  <c:v>A51</c:v>
                </c:pt>
                <c:pt idx="52">
                  <c:v>A52</c:v>
                </c:pt>
                <c:pt idx="53">
                  <c:v>A53</c:v>
                </c:pt>
                <c:pt idx="54">
                  <c:v>A54</c:v>
                </c:pt>
                <c:pt idx="55">
                  <c:v>A55</c:v>
                </c:pt>
                <c:pt idx="56">
                  <c:v>A56</c:v>
                </c:pt>
                <c:pt idx="57">
                  <c:v>A57</c:v>
                </c:pt>
                <c:pt idx="58">
                  <c:v>A58</c:v>
                </c:pt>
                <c:pt idx="59">
                  <c:v>A59</c:v>
                </c:pt>
                <c:pt idx="60">
                  <c:v>A60</c:v>
                </c:pt>
                <c:pt idx="61">
                  <c:v>A61</c:v>
                </c:pt>
                <c:pt idx="62">
                  <c:v>A62</c:v>
                </c:pt>
                <c:pt idx="63">
                  <c:v>A63</c:v>
                </c:pt>
                <c:pt idx="64">
                  <c:v>A64</c:v>
                </c:pt>
                <c:pt idx="65">
                  <c:v>A65</c:v>
                </c:pt>
                <c:pt idx="66">
                  <c:v>A66</c:v>
                </c:pt>
                <c:pt idx="67">
                  <c:v>A67</c:v>
                </c:pt>
                <c:pt idx="68">
                  <c:v>A68</c:v>
                </c:pt>
                <c:pt idx="69">
                  <c:v>A69</c:v>
                </c:pt>
                <c:pt idx="70">
                  <c:v>A70</c:v>
                </c:pt>
                <c:pt idx="71">
                  <c:v>A71</c:v>
                </c:pt>
                <c:pt idx="72">
                  <c:v>A72</c:v>
                </c:pt>
                <c:pt idx="73">
                  <c:v>A73</c:v>
                </c:pt>
                <c:pt idx="74">
                  <c:v>A74</c:v>
                </c:pt>
                <c:pt idx="75">
                  <c:v>A75</c:v>
                </c:pt>
                <c:pt idx="76">
                  <c:v>A76</c:v>
                </c:pt>
                <c:pt idx="77">
                  <c:v>A77</c:v>
                </c:pt>
                <c:pt idx="78">
                  <c:v>A78</c:v>
                </c:pt>
                <c:pt idx="79">
                  <c:v>A79</c:v>
                </c:pt>
                <c:pt idx="80">
                  <c:v>A80</c:v>
                </c:pt>
                <c:pt idx="81">
                  <c:v>A81</c:v>
                </c:pt>
                <c:pt idx="82">
                  <c:v>A82</c:v>
                </c:pt>
                <c:pt idx="83">
                  <c:v>A83</c:v>
                </c:pt>
                <c:pt idx="84">
                  <c:v>A84</c:v>
                </c:pt>
                <c:pt idx="85">
                  <c:v>A85</c:v>
                </c:pt>
                <c:pt idx="86">
                  <c:v>A86</c:v>
                </c:pt>
                <c:pt idx="87">
                  <c:v>A87</c:v>
                </c:pt>
                <c:pt idx="88">
                  <c:v>A88</c:v>
                </c:pt>
                <c:pt idx="89">
                  <c:v>A89</c:v>
                </c:pt>
                <c:pt idx="90">
                  <c:v>A90</c:v>
                </c:pt>
                <c:pt idx="91">
                  <c:v>A91</c:v>
                </c:pt>
                <c:pt idx="92">
                  <c:v>A92</c:v>
                </c:pt>
                <c:pt idx="93">
                  <c:v>A93</c:v>
                </c:pt>
                <c:pt idx="94">
                  <c:v>A94+</c:v>
                </c:pt>
              </c:strCache>
            </c:strRef>
          </c:cat>
          <c:val>
            <c:numRef>
              <c:f>'[Laskentataulukko tiedostossa Honkatukia_Projections_20200727_rv]profile of unit costs '!$L$2:$L$96</c:f>
              <c:numCache>
                <c:formatCode>General</c:formatCode>
                <c:ptCount val="95"/>
                <c:pt idx="0">
                  <c:v>1896.5791375484182</c:v>
                </c:pt>
                <c:pt idx="1">
                  <c:v>1169.0406374296404</c:v>
                </c:pt>
                <c:pt idx="2">
                  <c:v>939.0132686404595</c:v>
                </c:pt>
                <c:pt idx="3">
                  <c:v>1069.2944577831638</c:v>
                </c:pt>
                <c:pt idx="4">
                  <c:v>1038.2505734039139</c:v>
                </c:pt>
                <c:pt idx="5">
                  <c:v>971.73358428513438</c:v>
                </c:pt>
                <c:pt idx="6">
                  <c:v>979.97533118866556</c:v>
                </c:pt>
                <c:pt idx="7">
                  <c:v>998.42574287717514</c:v>
                </c:pt>
                <c:pt idx="8">
                  <c:v>931.29804651020936</c:v>
                </c:pt>
                <c:pt idx="9">
                  <c:v>993.45249167896327</c:v>
                </c:pt>
                <c:pt idx="10">
                  <c:v>1159.4557932520593</c:v>
                </c:pt>
                <c:pt idx="11">
                  <c:v>1091.2026447013614</c:v>
                </c:pt>
                <c:pt idx="12">
                  <c:v>955.52912242517675</c:v>
                </c:pt>
                <c:pt idx="13">
                  <c:v>1028.8248845417654</c:v>
                </c:pt>
                <c:pt idx="14">
                  <c:v>1130.3292424105334</c:v>
                </c:pt>
                <c:pt idx="15">
                  <c:v>1018.2367861921779</c:v>
                </c:pt>
                <c:pt idx="16">
                  <c:v>971.5402192888215</c:v>
                </c:pt>
                <c:pt idx="17">
                  <c:v>1105.5839578518173</c:v>
                </c:pt>
                <c:pt idx="18">
                  <c:v>921.26288999839198</c:v>
                </c:pt>
                <c:pt idx="19">
                  <c:v>941.60887679972711</c:v>
                </c:pt>
                <c:pt idx="20">
                  <c:v>969.70174742490553</c:v>
                </c:pt>
                <c:pt idx="21">
                  <c:v>978.93176676580367</c:v>
                </c:pt>
                <c:pt idx="22">
                  <c:v>1059.1270777117559</c:v>
                </c:pt>
                <c:pt idx="23">
                  <c:v>1001.6606423653153</c:v>
                </c:pt>
                <c:pt idx="24">
                  <c:v>1020.3424216962748</c:v>
                </c:pt>
                <c:pt idx="25">
                  <c:v>986.91736196053398</c:v>
                </c:pt>
                <c:pt idx="26">
                  <c:v>1015.8440763983087</c:v>
                </c:pt>
                <c:pt idx="27">
                  <c:v>926.36884592678064</c:v>
                </c:pt>
                <c:pt idx="28">
                  <c:v>1077.2891606197547</c:v>
                </c:pt>
                <c:pt idx="29">
                  <c:v>1025.3195775926192</c:v>
                </c:pt>
                <c:pt idx="30">
                  <c:v>1069.6558880441773</c:v>
                </c:pt>
                <c:pt idx="31">
                  <c:v>1030.4583345219721</c:v>
                </c:pt>
                <c:pt idx="32">
                  <c:v>1012.889653736994</c:v>
                </c:pt>
                <c:pt idx="33">
                  <c:v>988.90500872059067</c:v>
                </c:pt>
                <c:pt idx="34">
                  <c:v>1049.3582595279988</c:v>
                </c:pt>
                <c:pt idx="35">
                  <c:v>1041.6357360555089</c:v>
                </c:pt>
                <c:pt idx="36">
                  <c:v>1095.9160954598503</c:v>
                </c:pt>
                <c:pt idx="37">
                  <c:v>1101.4256178293917</c:v>
                </c:pt>
                <c:pt idx="38">
                  <c:v>1050.2013406637491</c:v>
                </c:pt>
                <c:pt idx="39">
                  <c:v>1087.6345301932568</c:v>
                </c:pt>
                <c:pt idx="40">
                  <c:v>1058.8268075784638</c:v>
                </c:pt>
                <c:pt idx="41">
                  <c:v>1128.8606312141333</c:v>
                </c:pt>
                <c:pt idx="42">
                  <c:v>1270.188388735294</c:v>
                </c:pt>
                <c:pt idx="43">
                  <c:v>1228.3317962522967</c:v>
                </c:pt>
                <c:pt idx="44">
                  <c:v>1290.288141097895</c:v>
                </c:pt>
                <c:pt idx="45">
                  <c:v>1295.7951422280576</c:v>
                </c:pt>
                <c:pt idx="46">
                  <c:v>1382.0408753157662</c:v>
                </c:pt>
                <c:pt idx="47">
                  <c:v>1338.3704512072072</c:v>
                </c:pt>
                <c:pt idx="48">
                  <c:v>1427.375300886175</c:v>
                </c:pt>
                <c:pt idx="49">
                  <c:v>1514.5662825147347</c:v>
                </c:pt>
                <c:pt idx="50">
                  <c:v>1603.4525421630347</c:v>
                </c:pt>
                <c:pt idx="51">
                  <c:v>1586.7956603313198</c:v>
                </c:pt>
                <c:pt idx="52">
                  <c:v>1632.4773999921379</c:v>
                </c:pt>
                <c:pt idx="53">
                  <c:v>1662.3253510691356</c:v>
                </c:pt>
                <c:pt idx="54">
                  <c:v>1777.4727323485092</c:v>
                </c:pt>
                <c:pt idx="55">
                  <c:v>1887.3071569086649</c:v>
                </c:pt>
                <c:pt idx="56">
                  <c:v>1847.0282005970639</c:v>
                </c:pt>
                <c:pt idx="57">
                  <c:v>2154.666105203858</c:v>
                </c:pt>
                <c:pt idx="58">
                  <c:v>2240.2935759690768</c:v>
                </c:pt>
                <c:pt idx="59">
                  <c:v>2341.3159665561939</c:v>
                </c:pt>
                <c:pt idx="60">
                  <c:v>2339.2958003966851</c:v>
                </c:pt>
                <c:pt idx="61">
                  <c:v>2421.7737942712652</c:v>
                </c:pt>
                <c:pt idx="62">
                  <c:v>2642.1468931972599</c:v>
                </c:pt>
                <c:pt idx="63">
                  <c:v>2555.6780114038165</c:v>
                </c:pt>
                <c:pt idx="64">
                  <c:v>2906.6818346617133</c:v>
                </c:pt>
                <c:pt idx="65">
                  <c:v>3161.5762017886445</c:v>
                </c:pt>
                <c:pt idx="66">
                  <c:v>3146.1164696971323</c:v>
                </c:pt>
                <c:pt idx="67">
                  <c:v>3187.1876423400108</c:v>
                </c:pt>
                <c:pt idx="68">
                  <c:v>3366.260780905603</c:v>
                </c:pt>
                <c:pt idx="69">
                  <c:v>3339.0140946284746</c:v>
                </c:pt>
                <c:pt idx="70">
                  <c:v>3114.4897132118449</c:v>
                </c:pt>
                <c:pt idx="71">
                  <c:v>3978.145986210166</c:v>
                </c:pt>
                <c:pt idx="72">
                  <c:v>3396.3831893560987</c:v>
                </c:pt>
                <c:pt idx="73">
                  <c:v>6822.568826874578</c:v>
                </c:pt>
                <c:pt idx="74">
                  <c:v>3387.2717804111053</c:v>
                </c:pt>
                <c:pt idx="75">
                  <c:v>5865.7977187133483</c:v>
                </c:pt>
                <c:pt idx="76">
                  <c:v>5498.1036463807532</c:v>
                </c:pt>
                <c:pt idx="77">
                  <c:v>5402.9232267743891</c:v>
                </c:pt>
                <c:pt idx="78">
                  <c:v>5944.147530706945</c:v>
                </c:pt>
                <c:pt idx="79">
                  <c:v>6600.7240624646965</c:v>
                </c:pt>
                <c:pt idx="80">
                  <c:v>6431.9664705511241</c:v>
                </c:pt>
                <c:pt idx="81">
                  <c:v>6888.595499801866</c:v>
                </c:pt>
                <c:pt idx="82">
                  <c:v>8175.5862839223773</c:v>
                </c:pt>
                <c:pt idx="83">
                  <c:v>8820.427535282497</c:v>
                </c:pt>
                <c:pt idx="84">
                  <c:v>8362.0139704712037</c:v>
                </c:pt>
                <c:pt idx="85">
                  <c:v>8883.3201165391056</c:v>
                </c:pt>
                <c:pt idx="86">
                  <c:v>9699.9201000141838</c:v>
                </c:pt>
                <c:pt idx="87">
                  <c:v>9574.8905162737392</c:v>
                </c:pt>
                <c:pt idx="88">
                  <c:v>10539.40031718263</c:v>
                </c:pt>
                <c:pt idx="89">
                  <c:v>10943.988230506748</c:v>
                </c:pt>
                <c:pt idx="90">
                  <c:v>11174.68933539596</c:v>
                </c:pt>
                <c:pt idx="91">
                  <c:v>12369.58860309191</c:v>
                </c:pt>
                <c:pt idx="92">
                  <c:v>11762.980912237552</c:v>
                </c:pt>
                <c:pt idx="93">
                  <c:v>14229.903647975882</c:v>
                </c:pt>
                <c:pt idx="94">
                  <c:v>12645.354139460154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C-4DE5-976D-490DD0B55544}"/>
            </c:ext>
          </c:extLst>
        </c:ser>
        <c:ser>
          <c:idx val="1"/>
          <c:order val="1"/>
          <c:tx>
            <c:strRef>
              <c:f>'[Laskentataulukko tiedostossa Honkatukia_Projections_20200727_rv]profile of unit costs '!$M$1</c:f>
              <c:strCache>
                <c:ptCount val="1"/>
                <c:pt idx="0">
                  <c:v>2 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'[Laskentataulukko tiedostossa Honkatukia_Projections_20200727_rv]profile of unit costs '!$K$2:$K$96</c:f>
              <c:strCache>
                <c:ptCount val="95"/>
                <c:pt idx="0">
                  <c:v>A0</c:v>
                </c:pt>
                <c:pt idx="1">
                  <c:v>A1</c:v>
                </c:pt>
                <c:pt idx="2">
                  <c:v>A2</c:v>
                </c:pt>
                <c:pt idx="3">
                  <c:v>A3</c:v>
                </c:pt>
                <c:pt idx="4">
                  <c:v>A4</c:v>
                </c:pt>
                <c:pt idx="5">
                  <c:v>A5</c:v>
                </c:pt>
                <c:pt idx="6">
                  <c:v>A6</c:v>
                </c:pt>
                <c:pt idx="7">
                  <c:v>A7</c:v>
                </c:pt>
                <c:pt idx="8">
                  <c:v>A8</c:v>
                </c:pt>
                <c:pt idx="9">
                  <c:v>A9</c:v>
                </c:pt>
                <c:pt idx="10">
                  <c:v>A10</c:v>
                </c:pt>
                <c:pt idx="11">
                  <c:v>A11</c:v>
                </c:pt>
                <c:pt idx="12">
                  <c:v>A12</c:v>
                </c:pt>
                <c:pt idx="13">
                  <c:v>A13</c:v>
                </c:pt>
                <c:pt idx="14">
                  <c:v>A14</c:v>
                </c:pt>
                <c:pt idx="15">
                  <c:v>A15</c:v>
                </c:pt>
                <c:pt idx="16">
                  <c:v>A16</c:v>
                </c:pt>
                <c:pt idx="17">
                  <c:v>A17</c:v>
                </c:pt>
                <c:pt idx="18">
                  <c:v>A18</c:v>
                </c:pt>
                <c:pt idx="19">
                  <c:v>A19</c:v>
                </c:pt>
                <c:pt idx="20">
                  <c:v>A20</c:v>
                </c:pt>
                <c:pt idx="21">
                  <c:v>A21</c:v>
                </c:pt>
                <c:pt idx="22">
                  <c:v>A22</c:v>
                </c:pt>
                <c:pt idx="23">
                  <c:v>A23</c:v>
                </c:pt>
                <c:pt idx="24">
                  <c:v>A24</c:v>
                </c:pt>
                <c:pt idx="25">
                  <c:v>A25</c:v>
                </c:pt>
                <c:pt idx="26">
                  <c:v>A26</c:v>
                </c:pt>
                <c:pt idx="27">
                  <c:v>A27</c:v>
                </c:pt>
                <c:pt idx="28">
                  <c:v>A28</c:v>
                </c:pt>
                <c:pt idx="29">
                  <c:v>A29</c:v>
                </c:pt>
                <c:pt idx="30">
                  <c:v>A30</c:v>
                </c:pt>
                <c:pt idx="31">
                  <c:v>A31</c:v>
                </c:pt>
                <c:pt idx="32">
                  <c:v>A32</c:v>
                </c:pt>
                <c:pt idx="33">
                  <c:v>A33</c:v>
                </c:pt>
                <c:pt idx="34">
                  <c:v>A34</c:v>
                </c:pt>
                <c:pt idx="35">
                  <c:v>A35</c:v>
                </c:pt>
                <c:pt idx="36">
                  <c:v>A36</c:v>
                </c:pt>
                <c:pt idx="37">
                  <c:v>A37</c:v>
                </c:pt>
                <c:pt idx="38">
                  <c:v>A38</c:v>
                </c:pt>
                <c:pt idx="39">
                  <c:v>A39</c:v>
                </c:pt>
                <c:pt idx="40">
                  <c:v>A40</c:v>
                </c:pt>
                <c:pt idx="41">
                  <c:v>A41</c:v>
                </c:pt>
                <c:pt idx="42">
                  <c:v>A42</c:v>
                </c:pt>
                <c:pt idx="43">
                  <c:v>A43</c:v>
                </c:pt>
                <c:pt idx="44">
                  <c:v>A44</c:v>
                </c:pt>
                <c:pt idx="45">
                  <c:v>A45</c:v>
                </c:pt>
                <c:pt idx="46">
                  <c:v>A46</c:v>
                </c:pt>
                <c:pt idx="47">
                  <c:v>A47</c:v>
                </c:pt>
                <c:pt idx="48">
                  <c:v>A48</c:v>
                </c:pt>
                <c:pt idx="49">
                  <c:v>A49</c:v>
                </c:pt>
                <c:pt idx="50">
                  <c:v>A50</c:v>
                </c:pt>
                <c:pt idx="51">
                  <c:v>A51</c:v>
                </c:pt>
                <c:pt idx="52">
                  <c:v>A52</c:v>
                </c:pt>
                <c:pt idx="53">
                  <c:v>A53</c:v>
                </c:pt>
                <c:pt idx="54">
                  <c:v>A54</c:v>
                </c:pt>
                <c:pt idx="55">
                  <c:v>A55</c:v>
                </c:pt>
                <c:pt idx="56">
                  <c:v>A56</c:v>
                </c:pt>
                <c:pt idx="57">
                  <c:v>A57</c:v>
                </c:pt>
                <c:pt idx="58">
                  <c:v>A58</c:v>
                </c:pt>
                <c:pt idx="59">
                  <c:v>A59</c:v>
                </c:pt>
                <c:pt idx="60">
                  <c:v>A60</c:v>
                </c:pt>
                <c:pt idx="61">
                  <c:v>A61</c:v>
                </c:pt>
                <c:pt idx="62">
                  <c:v>A62</c:v>
                </c:pt>
                <c:pt idx="63">
                  <c:v>A63</c:v>
                </c:pt>
                <c:pt idx="64">
                  <c:v>A64</c:v>
                </c:pt>
                <c:pt idx="65">
                  <c:v>A65</c:v>
                </c:pt>
                <c:pt idx="66">
                  <c:v>A66</c:v>
                </c:pt>
                <c:pt idx="67">
                  <c:v>A67</c:v>
                </c:pt>
                <c:pt idx="68">
                  <c:v>A68</c:v>
                </c:pt>
                <c:pt idx="69">
                  <c:v>A69</c:v>
                </c:pt>
                <c:pt idx="70">
                  <c:v>A70</c:v>
                </c:pt>
                <c:pt idx="71">
                  <c:v>A71</c:v>
                </c:pt>
                <c:pt idx="72">
                  <c:v>A72</c:v>
                </c:pt>
                <c:pt idx="73">
                  <c:v>A73</c:v>
                </c:pt>
                <c:pt idx="74">
                  <c:v>A74</c:v>
                </c:pt>
                <c:pt idx="75">
                  <c:v>A75</c:v>
                </c:pt>
                <c:pt idx="76">
                  <c:v>A76</c:v>
                </c:pt>
                <c:pt idx="77">
                  <c:v>A77</c:v>
                </c:pt>
                <c:pt idx="78">
                  <c:v>A78</c:v>
                </c:pt>
                <c:pt idx="79">
                  <c:v>A79</c:v>
                </c:pt>
                <c:pt idx="80">
                  <c:v>A80</c:v>
                </c:pt>
                <c:pt idx="81">
                  <c:v>A81</c:v>
                </c:pt>
                <c:pt idx="82">
                  <c:v>A82</c:v>
                </c:pt>
                <c:pt idx="83">
                  <c:v>A83</c:v>
                </c:pt>
                <c:pt idx="84">
                  <c:v>A84</c:v>
                </c:pt>
                <c:pt idx="85">
                  <c:v>A85</c:v>
                </c:pt>
                <c:pt idx="86">
                  <c:v>A86</c:v>
                </c:pt>
                <c:pt idx="87">
                  <c:v>A87</c:v>
                </c:pt>
                <c:pt idx="88">
                  <c:v>A88</c:v>
                </c:pt>
                <c:pt idx="89">
                  <c:v>A89</c:v>
                </c:pt>
                <c:pt idx="90">
                  <c:v>A90</c:v>
                </c:pt>
                <c:pt idx="91">
                  <c:v>A91</c:v>
                </c:pt>
                <c:pt idx="92">
                  <c:v>A92</c:v>
                </c:pt>
                <c:pt idx="93">
                  <c:v>A93</c:v>
                </c:pt>
                <c:pt idx="94">
                  <c:v>A94+</c:v>
                </c:pt>
              </c:strCache>
            </c:strRef>
          </c:cat>
          <c:val>
            <c:numRef>
              <c:f>'[Laskentataulukko tiedostossa Honkatukia_Projections_20200727_rv]profile of unit costs '!$M$2:$M$96</c:f>
              <c:numCache>
                <c:formatCode>General</c:formatCode>
                <c:ptCount val="95"/>
                <c:pt idx="0">
                  <c:v>1550.4482403702907</c:v>
                </c:pt>
                <c:pt idx="1">
                  <c:v>1007.3321890002824</c:v>
                </c:pt>
                <c:pt idx="2">
                  <c:v>779.84626430359504</c:v>
                </c:pt>
                <c:pt idx="3">
                  <c:v>833.34946241583623</c:v>
                </c:pt>
                <c:pt idx="4">
                  <c:v>742.82775957326226</c:v>
                </c:pt>
                <c:pt idx="5">
                  <c:v>770.48338569691384</c:v>
                </c:pt>
                <c:pt idx="6">
                  <c:v>711.16505837583486</c:v>
                </c:pt>
                <c:pt idx="7">
                  <c:v>737.11143429863353</c:v>
                </c:pt>
                <c:pt idx="8">
                  <c:v>674.59983752195058</c:v>
                </c:pt>
                <c:pt idx="9">
                  <c:v>687.61778063468694</c:v>
                </c:pt>
                <c:pt idx="10">
                  <c:v>836.04713429223898</c:v>
                </c:pt>
                <c:pt idx="11">
                  <c:v>916.09217256725231</c:v>
                </c:pt>
                <c:pt idx="12">
                  <c:v>962.6941606583506</c:v>
                </c:pt>
                <c:pt idx="13">
                  <c:v>1287.6611260310563</c:v>
                </c:pt>
                <c:pt idx="14">
                  <c:v>1653.2115850390378</c:v>
                </c:pt>
                <c:pt idx="15">
                  <c:v>1790.2997669796778</c:v>
                </c:pt>
                <c:pt idx="16">
                  <c:v>1699.3496719065613</c:v>
                </c:pt>
                <c:pt idx="17">
                  <c:v>1616.3287849991316</c:v>
                </c:pt>
                <c:pt idx="18">
                  <c:v>1401.6143674084162</c:v>
                </c:pt>
                <c:pt idx="19">
                  <c:v>1543.3599896515657</c:v>
                </c:pt>
                <c:pt idx="20">
                  <c:v>1490.2661190597244</c:v>
                </c:pt>
                <c:pt idx="21">
                  <c:v>1516.2420739584595</c:v>
                </c:pt>
                <c:pt idx="22">
                  <c:v>1585.6560329799158</c:v>
                </c:pt>
                <c:pt idx="23">
                  <c:v>1593.7533822408536</c:v>
                </c:pt>
                <c:pt idx="24">
                  <c:v>1632.9969252826522</c:v>
                </c:pt>
                <c:pt idx="25">
                  <c:v>1648.7690644186453</c:v>
                </c:pt>
                <c:pt idx="26">
                  <c:v>1721.191245633376</c:v>
                </c:pt>
                <c:pt idx="27">
                  <c:v>1714.8959373210394</c:v>
                </c:pt>
                <c:pt idx="28">
                  <c:v>1827.9776918583798</c:v>
                </c:pt>
                <c:pt idx="29">
                  <c:v>1924.4125170081529</c:v>
                </c:pt>
                <c:pt idx="30">
                  <c:v>1963.7374853660699</c:v>
                </c:pt>
                <c:pt idx="31">
                  <c:v>1907.7509232362052</c:v>
                </c:pt>
                <c:pt idx="32">
                  <c:v>1808.6445578749333</c:v>
                </c:pt>
                <c:pt idx="33">
                  <c:v>1711.1029496273025</c:v>
                </c:pt>
                <c:pt idx="34">
                  <c:v>1737.5744084058913</c:v>
                </c:pt>
                <c:pt idx="35">
                  <c:v>1735.0771023720497</c:v>
                </c:pt>
                <c:pt idx="36">
                  <c:v>1565.5651474509571</c:v>
                </c:pt>
                <c:pt idx="37">
                  <c:v>1524.4979974799749</c:v>
                </c:pt>
                <c:pt idx="38">
                  <c:v>1489.7917822545862</c:v>
                </c:pt>
                <c:pt idx="39">
                  <c:v>1396.8387918488361</c:v>
                </c:pt>
                <c:pt idx="40">
                  <c:v>1356.3860317788926</c:v>
                </c:pt>
                <c:pt idx="41">
                  <c:v>1245.3764830810135</c:v>
                </c:pt>
                <c:pt idx="42">
                  <c:v>1359.5285340285704</c:v>
                </c:pt>
                <c:pt idx="43">
                  <c:v>1439.1341087451074</c:v>
                </c:pt>
                <c:pt idx="44">
                  <c:v>1416.3204261206897</c:v>
                </c:pt>
                <c:pt idx="45">
                  <c:v>1422.7796708699689</c:v>
                </c:pt>
                <c:pt idx="46">
                  <c:v>1477.1946398342272</c:v>
                </c:pt>
                <c:pt idx="47">
                  <c:v>1510.237877864517</c:v>
                </c:pt>
                <c:pt idx="48">
                  <c:v>1538.1020105425844</c:v>
                </c:pt>
                <c:pt idx="49">
                  <c:v>1526.5722779182402</c:v>
                </c:pt>
                <c:pt idx="50">
                  <c:v>1564.2810129845382</c:v>
                </c:pt>
                <c:pt idx="51">
                  <c:v>1618.5447327882016</c:v>
                </c:pt>
                <c:pt idx="52">
                  <c:v>1621.1842177844883</c:v>
                </c:pt>
                <c:pt idx="53">
                  <c:v>1710.3976732482026</c:v>
                </c:pt>
                <c:pt idx="54">
                  <c:v>1776.8674951005094</c:v>
                </c:pt>
                <c:pt idx="55">
                  <c:v>1777.9441218037846</c:v>
                </c:pt>
                <c:pt idx="56">
                  <c:v>1738.6363291185148</c:v>
                </c:pt>
                <c:pt idx="57">
                  <c:v>1966.2756503236246</c:v>
                </c:pt>
                <c:pt idx="58">
                  <c:v>1980.597676438613</c:v>
                </c:pt>
                <c:pt idx="59">
                  <c:v>2031.0679871854443</c:v>
                </c:pt>
                <c:pt idx="60">
                  <c:v>2044.9291148517195</c:v>
                </c:pt>
                <c:pt idx="61">
                  <c:v>2073.7456292772804</c:v>
                </c:pt>
                <c:pt idx="62">
                  <c:v>2213.4054157552255</c:v>
                </c:pt>
                <c:pt idx="63">
                  <c:v>2170.6611431701463</c:v>
                </c:pt>
                <c:pt idx="64">
                  <c:v>2513.1914816235194</c:v>
                </c:pt>
                <c:pt idx="65">
                  <c:v>2557.9454367539047</c:v>
                </c:pt>
                <c:pt idx="66">
                  <c:v>2598.2062437835252</c:v>
                </c:pt>
                <c:pt idx="67">
                  <c:v>2723.5302392503954</c:v>
                </c:pt>
                <c:pt idx="68">
                  <c:v>2913.384567467961</c:v>
                </c:pt>
                <c:pt idx="69">
                  <c:v>2768.2641340892819</c:v>
                </c:pt>
                <c:pt idx="70">
                  <c:v>2822.0427488550063</c:v>
                </c:pt>
                <c:pt idx="71">
                  <c:v>3478.8775625883536</c:v>
                </c:pt>
                <c:pt idx="72">
                  <c:v>3010.4552345349457</c:v>
                </c:pt>
                <c:pt idx="73">
                  <c:v>6035.4250911140643</c:v>
                </c:pt>
                <c:pt idx="74">
                  <c:v>3330.7640729173527</c:v>
                </c:pt>
                <c:pt idx="75">
                  <c:v>5684.4064716475987</c:v>
                </c:pt>
                <c:pt idx="76">
                  <c:v>4965.7976741612074</c:v>
                </c:pt>
                <c:pt idx="77">
                  <c:v>5232.0700258868565</c:v>
                </c:pt>
                <c:pt idx="78">
                  <c:v>5973.2564383860508</c:v>
                </c:pt>
                <c:pt idx="79">
                  <c:v>6974.336912379872</c:v>
                </c:pt>
                <c:pt idx="80">
                  <c:v>6954.4490171367906</c:v>
                </c:pt>
                <c:pt idx="81">
                  <c:v>7536.4291897283756</c:v>
                </c:pt>
                <c:pt idx="82">
                  <c:v>9153.0454942586584</c:v>
                </c:pt>
                <c:pt idx="83">
                  <c:v>9272.4557326899303</c:v>
                </c:pt>
                <c:pt idx="84">
                  <c:v>10598.800763365296</c:v>
                </c:pt>
                <c:pt idx="85">
                  <c:v>10672.598425061347</c:v>
                </c:pt>
                <c:pt idx="86">
                  <c:v>11525.895918753027</c:v>
                </c:pt>
                <c:pt idx="87">
                  <c:v>12096.724877156847</c:v>
                </c:pt>
                <c:pt idx="88">
                  <c:v>13244.666661417179</c:v>
                </c:pt>
                <c:pt idx="89">
                  <c:v>13615.065563374052</c:v>
                </c:pt>
                <c:pt idx="90">
                  <c:v>13516.723021083473</c:v>
                </c:pt>
                <c:pt idx="91">
                  <c:v>15810.441574045453</c:v>
                </c:pt>
                <c:pt idx="92">
                  <c:v>14925.948628780314</c:v>
                </c:pt>
                <c:pt idx="93">
                  <c:v>16400.773697311321</c:v>
                </c:pt>
                <c:pt idx="94">
                  <c:v>15827.265658181634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C-4DE5-976D-490DD0B55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039816"/>
        <c:axId val="773040472"/>
      </c:lineChart>
      <c:catAx>
        <c:axId val="773039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i-FI" sz="1600" baseline="0" dirty="0" err="1"/>
                  <a:t>Age</a:t>
                </a:r>
                <a:endParaRPr lang="fi-FI" sz="1600" baseline="0" dirty="0"/>
              </a:p>
            </c:rich>
          </c:tx>
          <c:layout>
            <c:manualLayout>
              <c:xMode val="edge"/>
              <c:yMode val="edge"/>
              <c:x val="0.93393310302332988"/>
              <c:y val="0.901028135423752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FI"/>
          </a:p>
        </c:txPr>
        <c:crossAx val="773040472"/>
        <c:crosses val="autoZero"/>
        <c:auto val="1"/>
        <c:lblAlgn val="ctr"/>
        <c:lblOffset val="100"/>
        <c:noMultiLvlLbl val="0"/>
      </c:catAx>
      <c:valAx>
        <c:axId val="773040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i-FI" sz="1600" baseline="0" dirty="0"/>
                  <a:t>Euro per person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FI"/>
          </a:p>
        </c:txPr>
        <c:crossAx val="77303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0.92543</cdr:x>
      <cdr:y>0.31206</cdr:y>
    </cdr:from>
    <cdr:to>
      <cdr:x>1</cdr:x>
      <cdr:y>0.46385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05913" y="1879918"/>
          <a:ext cx="693495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Males</a:t>
          </a:r>
        </a:p>
      </cdr:txBody>
    </cdr:sp>
  </cdr:relSizeAnchor>
  <cdr:relSizeAnchor xmlns:cdr="http://schemas.openxmlformats.org/drawingml/2006/chartDrawing">
    <cdr:from>
      <cdr:x>0.83385</cdr:x>
      <cdr:y>0.13188</cdr:y>
    </cdr:from>
    <cdr:to>
      <cdr:x>0.93218</cdr:x>
      <cdr:y>0.28367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754357" y="794437"/>
          <a:ext cx="914411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Females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839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8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9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43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83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14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67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A566742-5CAA-4F40-8799-6CDDC0ADA7AB}" type="datetime1">
              <a:rPr lang="fi-FI" smtClean="0"/>
              <a:t>30.1.2023</a:t>
            </a:fld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Juha Honkatukia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FC969-E49D-4495-9CB2-23BCDF08E443}" type="datetime1">
              <a:rPr lang="fi-FI" smtClean="0"/>
              <a:t>30.1.2023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Juha Honkatukia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D944F-601F-4451-860C-7531822054B3}" type="datetime1">
              <a:rPr lang="fi-FI" smtClean="0"/>
              <a:t>30.1.2023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Juha Honkatukia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83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0D91-3DAD-418C-AC58-494C4A18F624}" type="datetime1">
              <a:rPr lang="fi-FI" smtClean="0"/>
              <a:t>30.1.2023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Juha Honkatukia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8E39-50DA-4795-A15A-662F7BD42B5D}" type="datetime1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Juha Honkatukia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8F315-1725-4A99-ABCB-23BDB1BFB0F7}" type="datetime1">
              <a:rPr lang="fi-FI" smtClean="0"/>
              <a:t>30.1.2023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Juha Honkatukia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F091B-510E-4C5A-8655-43A3CC39E4C5}" type="datetime1">
              <a:rPr lang="fi-FI" smtClean="0"/>
              <a:t>30.1.2023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Juha Honkatukia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1222C-80A1-418E-9301-F4A2B64A262A}" type="datetime1">
              <a:rPr lang="fi-FI" smtClean="0"/>
              <a:t>30.1.2023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Juha Honkatukia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24027-2C20-4DD2-8F2E-B131AFBA29F3}" type="datetime1">
              <a:rPr lang="fi-FI" smtClean="0"/>
              <a:t>30.1.2023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Juha Honkatukia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9CF4F-1CBC-4C47-88AE-E4DA03FF1FE0}" type="datetime1">
              <a:rPr lang="fi-FI" smtClean="0"/>
              <a:t>30.1.2023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Juha Honkatukia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DA65BA-2BF5-4B19-BC76-B629B9CFB29D}" type="datetime1">
              <a:rPr lang="fi-FI" smtClean="0"/>
              <a:t>30.1.2023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Juha Honkatukia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34BCD788-AFFD-4E6D-8664-4E4D608E4789}" type="datetime1">
              <a:rPr lang="fi-FI" smtClean="0"/>
              <a:t>30.1.2023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Juha Honkatukia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4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  <p:sldLayoutId id="2147483661" r:id="rId12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 bwMode="auto">
          <a:xfrm>
            <a:off x="494986" y="404664"/>
            <a:ext cx="7749422" cy="1395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the welfare costs of the COVID-19 -pandemic in Finland with an AGE model of with Intergenerational Accounting</a:t>
            </a:r>
            <a:br>
              <a:rPr lang="fi-FI" altLang="fi-FI" sz="2800" dirty="0"/>
            </a:br>
            <a:br>
              <a:rPr lang="fi-FI" altLang="fi-FI" sz="2800" dirty="0"/>
            </a:br>
            <a:br>
              <a:rPr lang="fi-FI" altLang="fi-FI" sz="2800" dirty="0"/>
            </a:br>
            <a:r>
              <a:rPr lang="fi-FI" altLang="fi-FI" sz="2400" dirty="0"/>
              <a:t>Juha Honkatukia</a:t>
            </a:r>
            <a:br>
              <a:rPr lang="fi-FI" altLang="fi-FI" sz="2400" dirty="0"/>
            </a:br>
            <a:r>
              <a:rPr lang="fi-FI" altLang="fi-FI" sz="1400" dirty="0" err="1"/>
              <a:t>Research</a:t>
            </a:r>
            <a:r>
              <a:rPr lang="fi-FI" altLang="fi-FI" sz="1400" dirty="0"/>
              <a:t> </a:t>
            </a:r>
            <a:r>
              <a:rPr lang="fi-FI" altLang="fi-FI" sz="1400" dirty="0" err="1"/>
              <a:t>manager</a:t>
            </a:r>
            <a:r>
              <a:rPr lang="fi-FI" altLang="fi-FI" sz="1400" dirty="0"/>
              <a:t>, </a:t>
            </a:r>
            <a:r>
              <a:rPr lang="fi-FI" altLang="fi-FI" sz="1400" dirty="0" err="1"/>
              <a:t>Adjunct</a:t>
            </a:r>
            <a:r>
              <a:rPr lang="fi-FI" altLang="fi-FI" sz="1400" dirty="0"/>
              <a:t> </a:t>
            </a:r>
            <a:r>
              <a:rPr lang="fi-FI" altLang="fi-FI" sz="1400" dirty="0" err="1"/>
              <a:t>Professor</a:t>
            </a:r>
            <a:br>
              <a:rPr lang="fi-FI" altLang="fi-FI" sz="1400" dirty="0"/>
            </a:br>
            <a:r>
              <a:rPr lang="fi-FI" altLang="fi-FI" sz="1400" dirty="0"/>
              <a:t>THL – National Institute for </a:t>
            </a:r>
            <a:r>
              <a:rPr lang="fi-FI" altLang="fi-FI" sz="1400" dirty="0" err="1"/>
              <a:t>Welfare</a:t>
            </a:r>
            <a:r>
              <a:rPr lang="fi-FI" altLang="fi-FI" sz="1400" dirty="0"/>
              <a:t> and Health</a:t>
            </a:r>
            <a:br>
              <a:rPr lang="fi-FI" altLang="fi-FI" sz="1400" dirty="0"/>
            </a:br>
            <a:r>
              <a:rPr lang="fi-FI" altLang="fi-FI" sz="2400" dirty="0"/>
              <a:t>Risto Vaittinen</a:t>
            </a:r>
            <a:br>
              <a:rPr lang="fi-FI" altLang="fi-FI" sz="2400" dirty="0"/>
            </a:br>
            <a:r>
              <a:rPr lang="fi-FI" altLang="fi-FI" sz="1400" dirty="0"/>
              <a:t>Senior </a:t>
            </a:r>
            <a:r>
              <a:rPr lang="fi-FI" altLang="fi-FI" sz="1400" dirty="0" err="1"/>
              <a:t>economist</a:t>
            </a:r>
            <a:r>
              <a:rPr lang="fi-FI" altLang="fi-FI" sz="1400" dirty="0"/>
              <a:t>, </a:t>
            </a:r>
            <a:r>
              <a:rPr lang="fi-FI" altLang="fi-FI" sz="1400" dirty="0" err="1"/>
              <a:t>The</a:t>
            </a:r>
            <a:r>
              <a:rPr lang="fi-FI" altLang="fi-FI" sz="1400" dirty="0"/>
              <a:t> </a:t>
            </a:r>
            <a:r>
              <a:rPr lang="fi-FI" altLang="fi-FI" sz="1400" dirty="0" err="1"/>
              <a:t>Finnish</a:t>
            </a:r>
            <a:r>
              <a:rPr lang="fi-FI" altLang="fi-FI" sz="1400" dirty="0"/>
              <a:t> Pension Alliance TELA</a:t>
            </a:r>
            <a:r>
              <a:rPr lang="fi-FI" altLang="fi-FI" sz="1400"/>
              <a:t>. </a:t>
            </a:r>
            <a:br>
              <a:rPr lang="fi-FI" altLang="fi-FI" sz="1400"/>
            </a:br>
            <a:r>
              <a:rPr lang="fi-FI" altLang="fi-FI" sz="1400"/>
              <a:t>Risto </a:t>
            </a:r>
            <a:r>
              <a:rPr lang="fi-FI" altLang="fi-FI" sz="1400" dirty="0" err="1"/>
              <a:t>passed</a:t>
            </a:r>
            <a:r>
              <a:rPr lang="fi-FI" altLang="fi-FI" sz="1400" dirty="0"/>
              <a:t> </a:t>
            </a:r>
            <a:r>
              <a:rPr lang="fi-FI" altLang="fi-FI" sz="1400" dirty="0" err="1"/>
              <a:t>away</a:t>
            </a:r>
            <a:r>
              <a:rPr lang="fi-FI" altLang="fi-FI" sz="1400" dirty="0"/>
              <a:t> in </a:t>
            </a:r>
            <a:r>
              <a:rPr lang="fi-FI" altLang="fi-FI" sz="1400" dirty="0" err="1"/>
              <a:t>September</a:t>
            </a:r>
            <a:r>
              <a:rPr lang="fi-FI" altLang="fi-FI" sz="1400" dirty="0"/>
              <a:t>, 2022</a:t>
            </a:r>
            <a:br>
              <a:rPr lang="fi-FI" altLang="fi-FI" sz="1400" dirty="0"/>
            </a:br>
            <a:br>
              <a:rPr lang="fi-FI" altLang="fi-FI" sz="1400" dirty="0"/>
            </a:br>
            <a:br>
              <a:rPr lang="fi-FI" altLang="fi-FI" sz="1400" dirty="0"/>
            </a:br>
            <a:r>
              <a:rPr lang="fi-FI" altLang="fi-FI" dirty="0"/>
              <a:t> </a:t>
            </a:r>
            <a:br>
              <a:rPr lang="fi-FI" altLang="fi-FI" dirty="0"/>
            </a:br>
            <a:endParaRPr lang="fi-FI" alt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31D1EB-0846-83C1-4245-6F247A7BF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Juha Honkatukia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86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dirty="0" err="1"/>
              <a:t>Earnings-related</a:t>
            </a:r>
            <a:r>
              <a:rPr lang="fi-FI" dirty="0"/>
              <a:t> </a:t>
            </a:r>
            <a:r>
              <a:rPr lang="fi-FI" dirty="0" err="1"/>
              <a:t>pensions</a:t>
            </a: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800"/>
            <a:ext cx="8229600" cy="45983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fi-FI" b="1" dirty="0" err="1"/>
              <a:t>Statutory</a:t>
            </a:r>
            <a:endParaRPr lang="fi-FI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Benefit determination (broadly) uniform in different sectors and occupations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Accrual</a:t>
            </a:r>
            <a:r>
              <a:rPr lang="fi-FI" dirty="0"/>
              <a:t> of </a:t>
            </a:r>
            <a:r>
              <a:rPr lang="fi-FI" dirty="0" err="1"/>
              <a:t>pension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1.5% of </a:t>
            </a:r>
            <a:r>
              <a:rPr lang="fi-FI" dirty="0" err="1"/>
              <a:t>annual</a:t>
            </a:r>
            <a:r>
              <a:rPr lang="fi-FI" dirty="0"/>
              <a:t> </a:t>
            </a:r>
            <a:r>
              <a:rPr lang="fi-FI" dirty="0" err="1"/>
              <a:t>wage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endParaRPr 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Entitlements fully transferable</a:t>
            </a:r>
            <a:endParaRPr lang="fi-FI" dirty="0"/>
          </a:p>
          <a:p>
            <a:pPr eaLnBrk="1" hangingPunct="1">
              <a:lnSpc>
                <a:spcPct val="90000"/>
              </a:lnSpc>
            </a:pPr>
            <a:r>
              <a:rPr lang="fi-FI" b="1" dirty="0" err="1"/>
              <a:t>Defined</a:t>
            </a:r>
            <a:r>
              <a:rPr lang="fi-FI" b="1" dirty="0"/>
              <a:t> </a:t>
            </a:r>
            <a:r>
              <a:rPr lang="fi-FI" b="1" dirty="0" err="1"/>
              <a:t>Benefit</a:t>
            </a:r>
            <a:r>
              <a:rPr lang="fi-FI" b="1" dirty="0"/>
              <a:t>, </a:t>
            </a:r>
            <a:r>
              <a:rPr lang="fi-FI" b="1" dirty="0" err="1"/>
              <a:t>but</a:t>
            </a:r>
            <a:endParaRPr lang="fi-FI" b="1" dirty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dirty="0"/>
              <a:t>Full-</a:t>
            </a:r>
            <a:r>
              <a:rPr lang="fi-FI" dirty="0" err="1"/>
              <a:t>career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accrual</a:t>
            </a:r>
            <a:r>
              <a:rPr lang="fi-FI" dirty="0"/>
              <a:t> (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salary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)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dirty="0" err="1"/>
              <a:t>Gradually</a:t>
            </a:r>
            <a:r>
              <a:rPr lang="fi-FI" dirty="0"/>
              <a:t> </a:t>
            </a:r>
            <a:r>
              <a:rPr lang="fi-FI" dirty="0" err="1"/>
              <a:t>moving</a:t>
            </a:r>
            <a:r>
              <a:rPr lang="fi-FI" dirty="0"/>
              <a:t> </a:t>
            </a:r>
            <a:r>
              <a:rPr lang="fi-FI" dirty="0" err="1"/>
              <a:t>eligibilliy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 for </a:t>
            </a:r>
            <a:r>
              <a:rPr lang="fi-FI" dirty="0" err="1"/>
              <a:t>old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 </a:t>
            </a:r>
            <a:r>
              <a:rPr lang="fi-FI" dirty="0" err="1"/>
              <a:t>pensions</a:t>
            </a:r>
            <a:endParaRPr lang="fi-FI" dirty="0"/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fi-FI" dirty="0"/>
              <a:t>2018- 2029 </a:t>
            </a:r>
            <a:r>
              <a:rPr lang="fi-FI" dirty="0" err="1"/>
              <a:t>increases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63 to 65 </a:t>
            </a:r>
            <a:r>
              <a:rPr lang="fi-FI" dirty="0" err="1"/>
              <a:t>by</a:t>
            </a:r>
            <a:r>
              <a:rPr lang="fi-FI" dirty="0"/>
              <a:t> 3 </a:t>
            </a:r>
            <a:r>
              <a:rPr lang="fi-FI" dirty="0" err="1"/>
              <a:t>months</a:t>
            </a:r>
            <a:r>
              <a:rPr lang="fi-FI" dirty="0"/>
              <a:t> in a </a:t>
            </a:r>
            <a:r>
              <a:rPr lang="fi-FI" dirty="0" err="1"/>
              <a:t>year</a:t>
            </a:r>
            <a:r>
              <a:rPr lang="fi-FI" dirty="0"/>
              <a:t> 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fi-FI" dirty="0" err="1"/>
              <a:t>From</a:t>
            </a:r>
            <a:r>
              <a:rPr lang="fi-FI" dirty="0"/>
              <a:t> 2030 on </a:t>
            </a:r>
            <a:r>
              <a:rPr lang="fi-FI" dirty="0" err="1"/>
              <a:t>tied</a:t>
            </a:r>
            <a:r>
              <a:rPr lang="fi-FI" dirty="0"/>
              <a:t> to life </a:t>
            </a:r>
            <a:r>
              <a:rPr lang="fi-FI" dirty="0" err="1"/>
              <a:t>expectancy</a:t>
            </a:r>
            <a:r>
              <a:rPr lang="fi-FI" dirty="0"/>
              <a:t> at </a:t>
            </a:r>
            <a:r>
              <a:rPr lang="fi-FI" dirty="0" err="1"/>
              <a:t>age</a:t>
            </a:r>
            <a:r>
              <a:rPr lang="fi-FI" dirty="0"/>
              <a:t> on 65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dirty="0" err="1"/>
              <a:t>Generation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life-</a:t>
            </a:r>
            <a:r>
              <a:rPr lang="fi-FI" dirty="0" err="1"/>
              <a:t>expectancy</a:t>
            </a:r>
            <a:r>
              <a:rPr lang="fi-FI" dirty="0"/>
              <a:t> </a:t>
            </a:r>
            <a:r>
              <a:rPr lang="fi-FI" dirty="0" err="1"/>
              <a:t>adjustment</a:t>
            </a:r>
            <a:r>
              <a:rPr lang="fi-FI" dirty="0"/>
              <a:t> of </a:t>
            </a:r>
            <a:r>
              <a:rPr lang="fi-FI" dirty="0" err="1"/>
              <a:t>benefit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b="1" dirty="0" err="1"/>
              <a:t>Included</a:t>
            </a:r>
            <a:r>
              <a:rPr lang="fi-FI" b="1" dirty="0"/>
              <a:t> in general </a:t>
            </a:r>
            <a:r>
              <a:rPr lang="fi-FI" b="1" dirty="0" err="1"/>
              <a:t>government</a:t>
            </a:r>
            <a:r>
              <a:rPr lang="fi-FI" b="1" dirty="0"/>
              <a:t> in </a:t>
            </a:r>
            <a:r>
              <a:rPr lang="fi-FI" b="1" dirty="0" err="1"/>
              <a:t>national</a:t>
            </a:r>
            <a:r>
              <a:rPr lang="fi-FI" b="1" dirty="0"/>
              <a:t> </a:t>
            </a:r>
            <a:r>
              <a:rPr lang="fi-FI" b="1" dirty="0" err="1"/>
              <a:t>accounts</a:t>
            </a:r>
            <a:endParaRPr lang="fi-FI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Expenditures</a:t>
            </a:r>
            <a:r>
              <a:rPr lang="fi-FI" dirty="0"/>
              <a:t> 12% </a:t>
            </a:r>
            <a:r>
              <a:rPr lang="fi-FI" dirty="0" err="1"/>
              <a:t>relative</a:t>
            </a:r>
            <a:r>
              <a:rPr lang="fi-FI" dirty="0"/>
              <a:t> to GDP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Contributions</a:t>
            </a:r>
            <a:r>
              <a:rPr lang="fi-FI" dirty="0"/>
              <a:t> 9 % </a:t>
            </a:r>
            <a:r>
              <a:rPr lang="fi-FI" dirty="0" err="1"/>
              <a:t>relative</a:t>
            </a:r>
            <a:r>
              <a:rPr lang="fi-FI" dirty="0"/>
              <a:t> to GDP</a:t>
            </a:r>
            <a:r>
              <a:rPr lang="fi-FI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i-FI" b="1" dirty="0" err="1"/>
              <a:t>Partly</a:t>
            </a:r>
            <a:r>
              <a:rPr lang="fi-FI" b="1" dirty="0"/>
              <a:t> </a:t>
            </a:r>
            <a:r>
              <a:rPr lang="fi-FI" b="1" dirty="0" err="1"/>
              <a:t>funded</a:t>
            </a:r>
            <a:r>
              <a:rPr lang="fi-FI" b="1" dirty="0"/>
              <a:t> (</a:t>
            </a:r>
            <a:r>
              <a:rPr lang="fi-FI" b="1" dirty="0" err="1"/>
              <a:t>providers</a:t>
            </a:r>
            <a:r>
              <a:rPr lang="fi-FI" b="1" dirty="0"/>
              <a:t> </a:t>
            </a:r>
            <a:r>
              <a:rPr lang="fi-FI" b="1" dirty="0" err="1"/>
              <a:t>run</a:t>
            </a:r>
            <a:r>
              <a:rPr lang="fi-FI" b="1" dirty="0"/>
              <a:t> the PAYG </a:t>
            </a:r>
            <a:r>
              <a:rPr lang="fi-FI" b="1" dirty="0" err="1"/>
              <a:t>part</a:t>
            </a:r>
            <a:r>
              <a:rPr lang="fi-FI" b="1" dirty="0"/>
              <a:t> </a:t>
            </a:r>
            <a:r>
              <a:rPr lang="fi-FI" b="1" dirty="0" err="1"/>
              <a:t>integrated</a:t>
            </a:r>
            <a:r>
              <a:rPr lang="fi-FI" b="1" dirty="0"/>
              <a:t>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i-FI" dirty="0"/>
              <a:t>Private </a:t>
            </a:r>
            <a:r>
              <a:rPr lang="fi-FI" dirty="0" err="1"/>
              <a:t>sector</a:t>
            </a:r>
            <a:r>
              <a:rPr lang="fi-FI" dirty="0"/>
              <a:t>: </a:t>
            </a:r>
            <a:r>
              <a:rPr lang="fi-FI" dirty="0" err="1"/>
              <a:t>insurance</a:t>
            </a:r>
            <a:r>
              <a:rPr lang="fi-FI" dirty="0"/>
              <a:t> </a:t>
            </a:r>
            <a:r>
              <a:rPr lang="fi-FI" dirty="0" err="1"/>
              <a:t>providers</a:t>
            </a:r>
            <a:r>
              <a:rPr lang="fi-FI" dirty="0"/>
              <a:t> </a:t>
            </a:r>
            <a:r>
              <a:rPr lang="fi-FI" dirty="0" err="1"/>
              <a:t>liable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funded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,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risk-based</a:t>
            </a:r>
            <a:r>
              <a:rPr lang="fi-FI" dirty="0"/>
              <a:t> </a:t>
            </a:r>
            <a:r>
              <a:rPr lang="fi-FI" dirty="0" err="1"/>
              <a:t>solvency</a:t>
            </a:r>
            <a:r>
              <a:rPr lang="fi-FI" dirty="0"/>
              <a:t> </a:t>
            </a:r>
            <a:r>
              <a:rPr lang="fi-FI" dirty="0" err="1"/>
              <a:t>regulation</a:t>
            </a:r>
            <a:endParaRPr lang="fi-FI" dirty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i-FI" dirty="0"/>
              <a:t>Public </a:t>
            </a:r>
            <a:r>
              <a:rPr lang="fi-FI" dirty="0" err="1"/>
              <a:t>sector</a:t>
            </a:r>
            <a:r>
              <a:rPr lang="fi-FI" dirty="0"/>
              <a:t>: </a:t>
            </a:r>
            <a:r>
              <a:rPr lang="fi-FI" dirty="0" err="1"/>
              <a:t>buffer</a:t>
            </a:r>
            <a:r>
              <a:rPr lang="fi-FI" dirty="0"/>
              <a:t> </a:t>
            </a:r>
            <a:r>
              <a:rPr lang="fi-FI" dirty="0" err="1"/>
              <a:t>funds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5130BA-3F7F-A3F0-0596-844072A1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371181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2B3E13A-0034-45E4-B1F3-D812CDCC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National </a:t>
            </a:r>
            <a:r>
              <a:rPr lang="fi-FI" dirty="0" err="1"/>
              <a:t>Transfers</a:t>
            </a:r>
            <a:r>
              <a:rPr lang="fi-FI" dirty="0"/>
              <a:t> </a:t>
            </a:r>
            <a:r>
              <a:rPr lang="fi-FI" dirty="0" err="1"/>
              <a:t>Accounts</a:t>
            </a:r>
            <a:r>
              <a:rPr lang="fi-FI" dirty="0"/>
              <a:t> (NTA): Finland 2017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A1AD184-0939-41AE-A628-F5EDA8A8A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Consumption</a:t>
            </a:r>
            <a:r>
              <a:rPr lang="fi-FI" dirty="0"/>
              <a:t> and </a:t>
            </a:r>
            <a:r>
              <a:rPr lang="fi-FI" dirty="0" err="1"/>
              <a:t>Wages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 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7B29529-D91D-4E5A-8CA3-D82E418E2E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5581"/>
          <a:stretch/>
        </p:blipFill>
        <p:spPr>
          <a:xfrm>
            <a:off x="433208" y="2492896"/>
            <a:ext cx="3850760" cy="3363494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FBD4DEB-1383-4065-A3A3-C80A1B4F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NTA </a:t>
            </a:r>
            <a:r>
              <a:rPr lang="fi-FI" dirty="0" err="1"/>
              <a:t>methodology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E4B488F-39EE-4C13-9E09-D8EE2C8494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NTA goes beyond national accounts in two important new ways. </a:t>
            </a:r>
          </a:p>
          <a:p>
            <a:pPr lvl="1"/>
            <a:r>
              <a:rPr lang="en-US" sz="2000" dirty="0"/>
              <a:t>breaks down national accounts by age. </a:t>
            </a:r>
          </a:p>
          <a:p>
            <a:pPr lvl="1"/>
            <a:r>
              <a:rPr lang="en-US" sz="2000" dirty="0"/>
              <a:t>estimates transfers within families and households, between households, and through the public sector. </a:t>
            </a:r>
          </a:p>
          <a:p>
            <a:r>
              <a:rPr lang="en-US" sz="2400" dirty="0"/>
              <a:t>Based on existing surveys on private consumption, wages and administrative data on public consumption</a:t>
            </a:r>
          </a:p>
          <a:p>
            <a:r>
              <a:rPr lang="fi-FI" sz="2500" b="0" i="0" u="none" strike="noStrike" dirty="0">
                <a:solidFill>
                  <a:srgbClr val="000000"/>
                </a:solidFill>
                <a:latin typeface="Trebuchet MS" panose="020B0603020202020204" pitchFamily="34" charset="0"/>
              </a:rPr>
              <a:t>National </a:t>
            </a:r>
            <a:r>
              <a:rPr lang="fi-FI" sz="2500" b="0" i="0" u="none" strike="noStrike" dirty="0" err="1">
                <a:solidFill>
                  <a:srgbClr val="000000"/>
                </a:solidFill>
                <a:latin typeface="Trebuchet MS" panose="020B0603020202020204" pitchFamily="34" charset="0"/>
              </a:rPr>
              <a:t>Transfer</a:t>
            </a:r>
            <a:r>
              <a:rPr lang="fi-FI" sz="2500" b="0" i="0" u="none" strike="noStrike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500" b="0" i="0" u="none" strike="noStrike" dirty="0" err="1">
                <a:solidFill>
                  <a:srgbClr val="000000"/>
                </a:solidFill>
                <a:latin typeface="Trebuchet MS" panose="020B0603020202020204" pitchFamily="34" charset="0"/>
              </a:rPr>
              <a:t>Accounts</a:t>
            </a:r>
            <a:r>
              <a:rPr lang="fi-FI" sz="2500" b="0" i="0" u="none" strike="noStrike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500" b="0" i="0" u="none" strike="noStrike" dirty="0" err="1">
                <a:solidFill>
                  <a:srgbClr val="000000"/>
                </a:solidFill>
                <a:latin typeface="Trebuchet MS" panose="020B0603020202020204" pitchFamily="34" charset="0"/>
              </a:rPr>
              <a:t>Manual</a:t>
            </a:r>
            <a:r>
              <a:rPr lang="fi-FI" sz="2500" b="0" i="0" u="none" strike="noStrike" dirty="0">
                <a:solidFill>
                  <a:srgbClr val="000000"/>
                </a:solidFill>
                <a:latin typeface="Trebuchet MS" panose="020B0603020202020204" pitchFamily="34" charset="0"/>
              </a:rPr>
              <a:t>: </a:t>
            </a:r>
            <a:r>
              <a:rPr lang="en-US" sz="2500" i="0" u="none" strike="noStrike" dirty="0">
                <a:solidFill>
                  <a:srgbClr val="000000"/>
                </a:solidFill>
                <a:latin typeface="Trebuchet MS" panose="020B0603020202020204" pitchFamily="34" charset="0"/>
              </a:rPr>
              <a:t>Measuring and </a:t>
            </a:r>
            <a:r>
              <a:rPr lang="en-US" sz="2500" i="0" u="none" strike="noStrike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Analysing</a:t>
            </a:r>
            <a:r>
              <a:rPr lang="en-US" sz="2500" i="0" u="none" strike="noStrike" dirty="0">
                <a:solidFill>
                  <a:srgbClr val="000000"/>
                </a:solidFill>
                <a:latin typeface="Trebuchet MS" panose="020B0603020202020204" pitchFamily="34" charset="0"/>
              </a:rPr>
              <a:t> the Generational Economy, UN Population Division, 2013 </a:t>
            </a:r>
            <a:r>
              <a:rPr lang="en-US" sz="2500" i="0" u="none" strike="noStrike" dirty="0">
                <a:solidFill>
                  <a:srgbClr val="000000"/>
                </a:solidFill>
                <a:latin typeface="Myriad Pro"/>
              </a:rPr>
              <a:t> </a:t>
            </a:r>
            <a:endParaRPr lang="fi-FI" sz="25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F2A070-B95D-9D27-66F5-8B17C47F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40132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C0200-682B-4D95-B743-FCD4035A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GDP-share of welfare services and transfers is projected to increase – is it sustainable?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CCE400-34EE-4FB7-B372-023281DF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645E0C-32B4-4E36-A111-8BB4978D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9"/>
            <a:ext cx="6476766" cy="47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7243" y="476672"/>
            <a:ext cx="7923189" cy="864096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Integrating expenditure projections for health in a computable general equilibrium model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0379" y="1700808"/>
            <a:ext cx="7745270" cy="4491871"/>
          </a:xfrm>
        </p:spPr>
        <p:txBody>
          <a:bodyPr/>
          <a:lstStyle/>
          <a:p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FINAGE/REFINAGE –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AGE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Finland</a:t>
            </a:r>
          </a:p>
          <a:p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Aggregation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CPA 12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comodities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11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municipalities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counties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Pension and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neoclassical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maximizer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AWG and NIHW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projections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macroeconomy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fiscal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intergenerational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welfare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7ABC9A-F5BF-DBAF-B0A4-D363192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34885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351"/>
            <a:ext cx="8064128" cy="576362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FINAGE-HEALTH extension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399" y="82314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1) Reallocation of free public services from govt final consumption to households</a:t>
            </a:r>
          </a:p>
          <a:p>
            <a:r>
              <a:rPr lang="en-AU" sz="2000" dirty="0"/>
              <a:t>2) households’ problem: in each region </a:t>
            </a:r>
            <a:r>
              <a:rPr lang="en-AU" sz="2000" dirty="0" err="1"/>
              <a:t>hhold</a:t>
            </a:r>
            <a:r>
              <a:rPr lang="en-AU" sz="2000" dirty="0"/>
              <a:t> chooses health &amp; non-health consumption to maximize utility subject to budget constraint.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2413" y="2079002"/>
          <a:ext cx="10296251" cy="405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63496" imgH="3510210" progId="Word.Document.12">
                  <p:embed/>
                </p:oleObj>
              </mc:Choice>
              <mc:Fallback>
                <p:oleObj name="Document" r:id="rId2" imgW="8863496" imgH="351021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13" y="2079002"/>
                        <a:ext cx="10296251" cy="4051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E9C32-3C9E-B2E4-5528-0E808ABB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162356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45270" cy="467778"/>
          </a:xfrm>
        </p:spPr>
        <p:txBody>
          <a:bodyPr/>
          <a:lstStyle/>
          <a:p>
            <a:r>
              <a:rPr lang="en-GB" dirty="0"/>
              <a:t>Modelling the pandemic and after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3222" y="836713"/>
            <a:ext cx="8237249" cy="4851912"/>
          </a:xfrm>
        </p:spPr>
        <p:txBody>
          <a:bodyPr/>
          <a:lstStyle/>
          <a:p>
            <a:r>
              <a:rPr lang="fi-FI" dirty="0" err="1"/>
              <a:t>Domestic</a:t>
            </a:r>
            <a:r>
              <a:rPr lang="fi-FI" dirty="0"/>
              <a:t> </a:t>
            </a:r>
            <a:r>
              <a:rPr lang="fi-FI" dirty="0" err="1"/>
              <a:t>restrictions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economy</a:t>
            </a:r>
            <a:r>
              <a:rPr lang="fi-FI" dirty="0"/>
              <a:t> </a:t>
            </a:r>
            <a:r>
              <a:rPr lang="fi-FI" dirty="0" err="1"/>
              <a:t>accounted</a:t>
            </a:r>
            <a:r>
              <a:rPr lang="fi-FI" dirty="0"/>
              <a:t> for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economy</a:t>
            </a:r>
            <a:r>
              <a:rPr lang="fi-FI" dirty="0"/>
              <a:t>, </a:t>
            </a:r>
            <a:r>
              <a:rPr lang="fi-FI" dirty="0" err="1"/>
              <a:t>affecting</a:t>
            </a:r>
            <a:r>
              <a:rPr lang="fi-FI" dirty="0"/>
              <a:t> </a:t>
            </a:r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sectors</a:t>
            </a:r>
            <a:r>
              <a:rPr lang="fi-FI" dirty="0"/>
              <a:t> and </a:t>
            </a:r>
            <a:r>
              <a:rPr lang="fi-FI" dirty="0" err="1"/>
              <a:t>trade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</a:t>
            </a:r>
            <a:r>
              <a:rPr lang="fi-FI" dirty="0" err="1"/>
              <a:t>stemmed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a </a:t>
            </a:r>
            <a:r>
              <a:rPr lang="fi-FI" dirty="0" err="1"/>
              <a:t>fall</a:t>
            </a:r>
            <a:r>
              <a:rPr lang="fi-FI" dirty="0"/>
              <a:t> in </a:t>
            </a:r>
            <a:r>
              <a:rPr lang="fi-FI" dirty="0" err="1"/>
              <a:t>exports</a:t>
            </a:r>
            <a:r>
              <a:rPr lang="fi-FI" dirty="0"/>
              <a:t>, </a:t>
            </a:r>
            <a:r>
              <a:rPr lang="fi-FI" dirty="0" err="1"/>
              <a:t>affecting</a:t>
            </a:r>
            <a:r>
              <a:rPr lang="fi-FI" dirty="0"/>
              <a:t> </a:t>
            </a:r>
            <a:r>
              <a:rPr lang="fi-FI" dirty="0" err="1"/>
              <a:t>mainly</a:t>
            </a:r>
            <a:r>
              <a:rPr lang="fi-FI" dirty="0"/>
              <a:t> </a:t>
            </a:r>
            <a:r>
              <a:rPr lang="fi-FI" dirty="0" err="1"/>
              <a:t>export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modelled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impacts</a:t>
            </a:r>
            <a:r>
              <a:rPr lang="fi-FI" dirty="0"/>
              <a:t> as </a:t>
            </a:r>
            <a:r>
              <a:rPr lang="fi-FI" dirty="0" err="1"/>
              <a:t>temporary</a:t>
            </a:r>
            <a:r>
              <a:rPr lang="fi-FI" dirty="0"/>
              <a:t> </a:t>
            </a:r>
            <a:r>
              <a:rPr lang="fi-FI" dirty="0" err="1"/>
              <a:t>shocks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did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immediately</a:t>
            </a:r>
            <a:r>
              <a:rPr lang="fi-FI" dirty="0"/>
              <a:t> </a:t>
            </a:r>
            <a:r>
              <a:rPr lang="fi-FI" dirty="0" err="1"/>
              <a:t>affect</a:t>
            </a:r>
            <a:r>
              <a:rPr lang="fi-FI" dirty="0"/>
              <a:t> </a:t>
            </a:r>
            <a:r>
              <a:rPr lang="fi-FI" dirty="0" err="1"/>
              <a:t>capacity</a:t>
            </a:r>
            <a:r>
              <a:rPr lang="fi-FI" dirty="0"/>
              <a:t> 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 </a:t>
            </a:r>
            <a:r>
              <a:rPr lang="fi-FI" dirty="0" err="1"/>
              <a:t>picks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recovery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rapid</a:t>
            </a:r>
            <a:r>
              <a:rPr lang="fi-FI" dirty="0"/>
              <a:t> (</a:t>
            </a:r>
            <a:r>
              <a:rPr lang="fi-FI" dirty="0" err="1"/>
              <a:t>until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war</a:t>
            </a:r>
            <a:r>
              <a:rPr lang="fi-FI" dirty="0"/>
              <a:t>),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govt</a:t>
            </a:r>
            <a:r>
              <a:rPr lang="fi-FI" dirty="0"/>
              <a:t> </a:t>
            </a:r>
            <a:r>
              <a:rPr lang="fi-FI" dirty="0" err="1"/>
              <a:t>debt</a:t>
            </a:r>
            <a:r>
              <a:rPr lang="fi-FI" dirty="0"/>
              <a:t> is </a:t>
            </a:r>
            <a:r>
              <a:rPr lang="fi-FI" dirty="0" err="1"/>
              <a:t>becoming</a:t>
            </a:r>
            <a:r>
              <a:rPr lang="fi-FI" dirty="0"/>
              <a:t> an </a:t>
            </a:r>
            <a:r>
              <a:rPr lang="fi-FI" dirty="0" err="1"/>
              <a:t>issue</a:t>
            </a:r>
            <a:endParaRPr lang="fi-FI" dirty="0"/>
          </a:p>
          <a:p>
            <a:r>
              <a:rPr lang="fi-FI" dirty="0"/>
              <a:t>Private </a:t>
            </a:r>
            <a:r>
              <a:rPr lang="fi-FI" dirty="0" err="1"/>
              <a:t>consumption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much</a:t>
            </a:r>
            <a:r>
              <a:rPr lang="fi-FI" dirty="0"/>
              <a:t>  </a:t>
            </a:r>
            <a:r>
              <a:rPr lang="fi-FI" dirty="0" err="1"/>
              <a:t>affected</a:t>
            </a:r>
            <a:r>
              <a:rPr lang="fi-FI" dirty="0"/>
              <a:t> </a:t>
            </a:r>
            <a:r>
              <a:rPr lang="fi-FI" dirty="0" err="1"/>
              <a:t>because</a:t>
            </a:r>
            <a:r>
              <a:rPr lang="fi-FI" dirty="0"/>
              <a:t> of </a:t>
            </a:r>
            <a:r>
              <a:rPr lang="fi-FI" dirty="0" err="1"/>
              <a:t>govt</a:t>
            </a:r>
            <a:r>
              <a:rPr lang="fi-FI" dirty="0"/>
              <a:t> </a:t>
            </a:r>
            <a:r>
              <a:rPr lang="fi-FI" dirty="0" err="1"/>
              <a:t>policies</a:t>
            </a:r>
            <a:r>
              <a:rPr lang="fi-FI" dirty="0"/>
              <a:t> -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distributional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to </a:t>
            </a:r>
            <a:r>
              <a:rPr lang="fi-FI" dirty="0" err="1"/>
              <a:t>impact</a:t>
            </a:r>
            <a:r>
              <a:rPr lang="fi-FI" dirty="0"/>
              <a:t> on labour </a:t>
            </a:r>
            <a:r>
              <a:rPr lang="fi-FI" dirty="0" err="1"/>
              <a:t>markets</a:t>
            </a:r>
            <a:endParaRPr lang="fi-FI" dirty="0"/>
          </a:p>
          <a:p>
            <a:r>
              <a:rPr lang="fi-FI" dirty="0"/>
              <a:t>If </a:t>
            </a:r>
            <a:r>
              <a:rPr lang="fi-FI" dirty="0" err="1"/>
              <a:t>spending</a:t>
            </a:r>
            <a:r>
              <a:rPr lang="fi-FI" dirty="0"/>
              <a:t> </a:t>
            </a:r>
            <a:r>
              <a:rPr lang="fi-FI" dirty="0" err="1"/>
              <a:t>cuts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2023,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distributional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–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accrue</a:t>
            </a:r>
            <a:r>
              <a:rPr lang="fi-FI" dirty="0"/>
              <a:t> (1 </a:t>
            </a:r>
            <a:r>
              <a:rPr lang="fi-FI" dirty="0" err="1"/>
              <a:t>billion</a:t>
            </a:r>
            <a:r>
              <a:rPr lang="fi-FI" dirty="0"/>
              <a:t> a </a:t>
            </a:r>
            <a:r>
              <a:rPr lang="fi-FI" dirty="0" err="1"/>
              <a:t>year</a:t>
            </a:r>
            <a:r>
              <a:rPr lang="fi-FI" dirty="0"/>
              <a:t>)?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E36EF4-906E-62B6-357A-A663E335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36038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0939-FBA8-D439-6C61-BF4C5C13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the pandemic</a:t>
            </a:r>
            <a:endParaRPr lang="en-FI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140C23-6DF8-6D2B-AF56-67DE3659B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29522"/>
            <a:ext cx="6192540" cy="448991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541A-AC6B-D8CE-13F1-D5F51AA7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401272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7970-BC9B-6555-9A68-CC88EBD1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7E220-040F-9446-03B2-BB31239F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52" y="1440180"/>
            <a:ext cx="6219448" cy="45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7970-BC9B-6555-9A68-CC88EBD1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78A3F-2EEA-236E-7491-85387D95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19" y="836712"/>
            <a:ext cx="6853960" cy="4968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63EC72-363E-8798-C66B-242B398E388C}"/>
              </a:ext>
            </a:extLst>
          </p:cNvPr>
          <p:cNvSpPr txBox="1"/>
          <p:nvPr/>
        </p:nvSpPr>
        <p:spPr>
          <a:xfrm>
            <a:off x="467544" y="2751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Effects of the pandemic by gender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1436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7970-BC9B-6555-9A68-CC88EBD1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5296B-299A-9BF0-94D0-D0EF205B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30" y="620688"/>
            <a:ext cx="715062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296926"/>
            <a:ext cx="7745270" cy="46777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2346" y="908720"/>
            <a:ext cx="7745270" cy="5184576"/>
          </a:xfrm>
        </p:spPr>
        <p:txBody>
          <a:bodyPr>
            <a:normAutofit/>
          </a:bodyPr>
          <a:lstStyle/>
          <a:p>
            <a:r>
              <a:rPr lang="fi-FI" dirty="0"/>
              <a:t>Finland </a:t>
            </a:r>
            <a:r>
              <a:rPr lang="fi-FI" dirty="0" err="1"/>
              <a:t>responded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pandemic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extensive</a:t>
            </a:r>
            <a:r>
              <a:rPr lang="fi-FI" dirty="0"/>
              <a:t> </a:t>
            </a:r>
            <a:r>
              <a:rPr lang="fi-FI" dirty="0" err="1"/>
              <a:t>restrictions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economy</a:t>
            </a:r>
            <a:endParaRPr lang="fi-FI" dirty="0"/>
          </a:p>
          <a:p>
            <a:r>
              <a:rPr lang="fi-FI" dirty="0" err="1"/>
              <a:t>Mortality</a:t>
            </a:r>
            <a:r>
              <a:rPr lang="fi-FI" dirty="0"/>
              <a:t> in 2020 – 2021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remarkably</a:t>
            </a:r>
            <a:r>
              <a:rPr lang="fi-FI" dirty="0"/>
              <a:t> </a:t>
            </a:r>
            <a:r>
              <a:rPr lang="fi-FI" dirty="0" err="1"/>
              <a:t>low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aggregate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of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economy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largely</a:t>
            </a:r>
            <a:r>
              <a:rPr lang="fi-FI" dirty="0"/>
              <a:t> </a:t>
            </a:r>
            <a:r>
              <a:rPr lang="fi-FI" dirty="0" err="1"/>
              <a:t>temporary</a:t>
            </a:r>
            <a:endParaRPr lang="fi-FI" dirty="0"/>
          </a:p>
          <a:p>
            <a:r>
              <a:rPr lang="fi-FI" dirty="0" err="1"/>
              <a:t>However</a:t>
            </a:r>
            <a:r>
              <a:rPr lang="fi-FI" dirty="0"/>
              <a:t>, </a:t>
            </a:r>
            <a:r>
              <a:rPr lang="fi-FI" dirty="0" err="1"/>
              <a:t>government</a:t>
            </a:r>
            <a:r>
              <a:rPr lang="fi-FI" dirty="0"/>
              <a:t> </a:t>
            </a:r>
            <a:r>
              <a:rPr lang="fi-FI" dirty="0" err="1"/>
              <a:t>debt</a:t>
            </a:r>
            <a:r>
              <a:rPr lang="fi-FI" dirty="0"/>
              <a:t> as </a:t>
            </a:r>
            <a:r>
              <a:rPr lang="fi-FI" dirty="0" err="1"/>
              <a:t>share</a:t>
            </a:r>
            <a:r>
              <a:rPr lang="fi-FI" dirty="0"/>
              <a:t> of GDP </a:t>
            </a:r>
            <a:r>
              <a:rPr lang="fi-FI" dirty="0" err="1"/>
              <a:t>rose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10+ </a:t>
            </a:r>
            <a:r>
              <a:rPr lang="fi-FI" dirty="0" err="1"/>
              <a:t>percentage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, </a:t>
            </a:r>
            <a:r>
              <a:rPr lang="fi-FI" dirty="0" err="1"/>
              <a:t>leading</a:t>
            </a:r>
            <a:r>
              <a:rPr lang="fi-FI" dirty="0"/>
              <a:t> to </a:t>
            </a:r>
            <a:r>
              <a:rPr lang="fi-FI" dirty="0" err="1"/>
              <a:t>debate</a:t>
            </a:r>
            <a:r>
              <a:rPr lang="fi-FI" dirty="0"/>
              <a:t> on </a:t>
            </a:r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cuts</a:t>
            </a:r>
            <a:endParaRPr lang="fi-FI" dirty="0"/>
          </a:p>
          <a:p>
            <a:r>
              <a:rPr lang="fi-FI" dirty="0"/>
              <a:t>Here,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focus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on inter-</a:t>
            </a:r>
            <a:r>
              <a:rPr lang="fi-FI" dirty="0" err="1"/>
              <a:t>generational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pandemic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modelled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an AGE </a:t>
            </a:r>
            <a:r>
              <a:rPr lang="fi-FI" dirty="0" err="1"/>
              <a:t>model</a:t>
            </a:r>
            <a:r>
              <a:rPr lang="fi-FI" dirty="0"/>
              <a:t> (</a:t>
            </a:r>
            <a:r>
              <a:rPr lang="fi-FI" dirty="0" err="1"/>
              <a:t>the</a:t>
            </a:r>
            <a:r>
              <a:rPr lang="fi-FI" dirty="0"/>
              <a:t> FINAGE </a:t>
            </a:r>
            <a:r>
              <a:rPr lang="fi-FI" dirty="0" err="1"/>
              <a:t>model</a:t>
            </a:r>
            <a:r>
              <a:rPr lang="fi-FI" dirty="0"/>
              <a:t>)</a:t>
            </a:r>
          </a:p>
          <a:p>
            <a:endParaRPr lang="fi-FI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3A6B69-E621-7B96-C4DC-B8932AE2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36349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7970-BC9B-6555-9A68-CC88EBD1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8DFAB4-194C-0720-7ACC-58A6C333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24092"/>
            <a:ext cx="6912768" cy="50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7970-BC9B-6555-9A68-CC88EBD1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88D6C-4B6D-E948-24A0-0A87B662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53" y="1350644"/>
            <a:ext cx="6343672" cy="45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4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EF68-E14A-8495-1277-37C0ED59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the pandemic on income distribution compared to baseline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FC17D-2693-DC63-D049-2E17A2DA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Juha Honkatukia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5AE343A-6AAA-EF0A-59E2-F52F79C38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937" y="1484312"/>
            <a:ext cx="6444005" cy="46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EF68-E14A-8495-1277-37C0ED59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the pandemic on income distribution compared to baseline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FC17D-2693-DC63-D049-2E17A2DA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Juha Honkatukia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791F06-9158-B479-657C-0B307BE5C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937" y="1484312"/>
            <a:ext cx="6485447" cy="47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45270" cy="467778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3222" y="836713"/>
            <a:ext cx="8237249" cy="4851912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pandemic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analysed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help of </a:t>
            </a:r>
            <a:r>
              <a:rPr lang="fi-FI" dirty="0" err="1"/>
              <a:t>micro</a:t>
            </a:r>
            <a:r>
              <a:rPr lang="fi-FI" dirty="0"/>
              <a:t> data and </a:t>
            </a:r>
            <a:r>
              <a:rPr lang="fi-FI" dirty="0" err="1"/>
              <a:t>also</a:t>
            </a:r>
            <a:r>
              <a:rPr lang="fi-FI" dirty="0"/>
              <a:t> NTA</a:t>
            </a:r>
          </a:p>
          <a:p>
            <a:r>
              <a:rPr lang="fi-FI" dirty="0"/>
              <a:t>Finland </a:t>
            </a:r>
            <a:r>
              <a:rPr lang="fi-FI" dirty="0" err="1"/>
              <a:t>weathered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pandemic</a:t>
            </a:r>
            <a:r>
              <a:rPr lang="fi-FI" dirty="0"/>
              <a:t> </a:t>
            </a:r>
            <a:r>
              <a:rPr lang="fi-FI" dirty="0" err="1"/>
              <a:t>quite</a:t>
            </a:r>
            <a:r>
              <a:rPr lang="fi-FI" dirty="0"/>
              <a:t> </a:t>
            </a:r>
            <a:r>
              <a:rPr lang="fi-FI" dirty="0" err="1"/>
              <a:t>well</a:t>
            </a:r>
            <a:r>
              <a:rPr lang="fi-FI" dirty="0"/>
              <a:t> </a:t>
            </a:r>
            <a:r>
              <a:rPr lang="fi-FI" dirty="0" err="1"/>
              <a:t>economically</a:t>
            </a:r>
            <a:endParaRPr lang="fi-FI" dirty="0"/>
          </a:p>
          <a:p>
            <a:r>
              <a:rPr lang="fi-FI" dirty="0" err="1"/>
              <a:t>Effects</a:t>
            </a:r>
            <a:r>
              <a:rPr lang="fi-FI" dirty="0"/>
              <a:t> on </a:t>
            </a:r>
            <a:r>
              <a:rPr lang="fi-FI" dirty="0" err="1"/>
              <a:t>households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rather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, </a:t>
            </a:r>
            <a:r>
              <a:rPr lang="fi-FI" dirty="0" err="1"/>
              <a:t>because</a:t>
            </a:r>
            <a:r>
              <a:rPr lang="fi-FI" dirty="0"/>
              <a:t> of </a:t>
            </a:r>
            <a:r>
              <a:rPr lang="fi-FI" dirty="0" err="1"/>
              <a:t>govt</a:t>
            </a:r>
            <a:r>
              <a:rPr lang="fi-FI" dirty="0"/>
              <a:t> intervention – </a:t>
            </a:r>
            <a:r>
              <a:rPr lang="fi-FI" dirty="0" err="1"/>
              <a:t>but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 of </a:t>
            </a:r>
            <a:r>
              <a:rPr lang="fi-FI" dirty="0" err="1"/>
              <a:t>increasing</a:t>
            </a:r>
            <a:r>
              <a:rPr lang="fi-FI" dirty="0"/>
              <a:t> </a:t>
            </a:r>
            <a:r>
              <a:rPr lang="fi-FI" dirty="0" err="1"/>
              <a:t>debt</a:t>
            </a:r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diffirences</a:t>
            </a:r>
            <a:r>
              <a:rPr lang="fi-FI" dirty="0"/>
              <a:t> </a:t>
            </a:r>
            <a:r>
              <a:rPr lang="fi-FI" dirty="0" err="1"/>
              <a:t>btw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on </a:t>
            </a:r>
            <a:r>
              <a:rPr lang="fi-FI" dirty="0" err="1"/>
              <a:t>men</a:t>
            </a:r>
            <a:r>
              <a:rPr lang="fi-FI" dirty="0"/>
              <a:t> and </a:t>
            </a:r>
            <a:r>
              <a:rPr lang="fi-FI" dirty="0" err="1"/>
              <a:t>women</a:t>
            </a:r>
            <a:r>
              <a:rPr lang="fi-FI" dirty="0"/>
              <a:t>, </a:t>
            </a:r>
            <a:r>
              <a:rPr lang="fi-FI" dirty="0" err="1"/>
              <a:t>stemming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structure</a:t>
            </a:r>
            <a:r>
              <a:rPr lang="fi-FI" dirty="0"/>
              <a:t> </a:t>
            </a:r>
            <a:r>
              <a:rPr lang="fi-FI" dirty="0" err="1"/>
              <a:t>btw</a:t>
            </a:r>
            <a:r>
              <a:rPr lang="fi-FI" dirty="0"/>
              <a:t> </a:t>
            </a:r>
            <a:r>
              <a:rPr lang="fi-FI" dirty="0" err="1"/>
              <a:t>sectors</a:t>
            </a:r>
            <a:r>
              <a:rPr lang="fi-FI" dirty="0"/>
              <a:t> </a:t>
            </a:r>
          </a:p>
          <a:p>
            <a:r>
              <a:rPr lang="fi-FI" dirty="0"/>
              <a:t>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of </a:t>
            </a:r>
            <a:r>
              <a:rPr lang="fi-FI" dirty="0" err="1"/>
              <a:t>writing</a:t>
            </a:r>
            <a:r>
              <a:rPr lang="fi-FI" dirty="0"/>
              <a:t> (2022), it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already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governments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tackle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debt</a:t>
            </a:r>
            <a:r>
              <a:rPr lang="fi-FI" dirty="0"/>
              <a:t> </a:t>
            </a:r>
            <a:r>
              <a:rPr lang="fi-FI" dirty="0" err="1"/>
              <a:t>problem</a:t>
            </a:r>
            <a:endParaRPr lang="fi-FI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addressed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distributional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of </a:t>
            </a:r>
            <a:r>
              <a:rPr lang="fi-FI" dirty="0" err="1"/>
              <a:t>spending</a:t>
            </a:r>
            <a:r>
              <a:rPr lang="fi-FI" dirty="0"/>
              <a:t> </a:t>
            </a:r>
            <a:r>
              <a:rPr lang="fi-FI" dirty="0" err="1"/>
              <a:t>cuts</a:t>
            </a:r>
            <a:r>
              <a:rPr lang="fi-FI" dirty="0"/>
              <a:t> in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youngest</a:t>
            </a:r>
            <a:r>
              <a:rPr lang="fi-FI" dirty="0"/>
              <a:t> and </a:t>
            </a:r>
            <a:r>
              <a:rPr lang="fi-FI" dirty="0" err="1"/>
              <a:t>oldest</a:t>
            </a:r>
            <a:r>
              <a:rPr lang="fi-FI" dirty="0"/>
              <a:t> </a:t>
            </a:r>
            <a:r>
              <a:rPr lang="fi-FI" dirty="0" err="1"/>
              <a:t>cohorts</a:t>
            </a:r>
            <a:r>
              <a:rPr lang="fi-FI" dirty="0"/>
              <a:t> </a:t>
            </a:r>
            <a:r>
              <a:rPr lang="fi-FI" dirty="0" err="1"/>
              <a:t>lose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working-age</a:t>
            </a:r>
            <a:r>
              <a:rPr lang="fi-FI" dirty="0"/>
              <a:t> </a:t>
            </a:r>
            <a:r>
              <a:rPr lang="fi-FI" dirty="0" err="1"/>
              <a:t>cohorts</a:t>
            </a:r>
            <a:r>
              <a:rPr lang="fi-FI" dirty="0"/>
              <a:t> </a:t>
            </a:r>
            <a:r>
              <a:rPr lang="fi-FI" dirty="0" err="1"/>
              <a:t>gain</a:t>
            </a:r>
            <a:r>
              <a:rPr lang="fi-FI" dirty="0"/>
              <a:t> on </a:t>
            </a:r>
            <a:r>
              <a:rPr lang="fi-FI" dirty="0" err="1"/>
              <a:t>impact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E36EF4-906E-62B6-357A-A663E335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33868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296926"/>
            <a:ext cx="7745270" cy="46777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2346" y="908720"/>
            <a:ext cx="7745270" cy="5184576"/>
          </a:xfrm>
        </p:spPr>
        <p:txBody>
          <a:bodyPr>
            <a:normAutofit/>
          </a:bodyPr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expenditures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</a:t>
            </a:r>
            <a:r>
              <a:rPr lang="fi-FI" dirty="0" err="1"/>
              <a:t>entirely</a:t>
            </a:r>
            <a:r>
              <a:rPr lang="fi-FI" dirty="0"/>
              <a:t> </a:t>
            </a:r>
            <a:r>
              <a:rPr lang="fi-FI" dirty="0" err="1"/>
              <a:t>publicly</a:t>
            </a:r>
            <a:r>
              <a:rPr lang="fi-FI" dirty="0"/>
              <a:t> </a:t>
            </a:r>
            <a:r>
              <a:rPr lang="fi-FI" dirty="0" err="1"/>
              <a:t>funded</a:t>
            </a:r>
            <a:r>
              <a:rPr lang="fi-FI" dirty="0"/>
              <a:t>. </a:t>
            </a:r>
          </a:p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transfers</a:t>
            </a:r>
            <a:r>
              <a:rPr lang="fi-FI" dirty="0"/>
              <a:t> and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pensions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covered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coffers</a:t>
            </a:r>
            <a:r>
              <a:rPr lang="fi-FI" dirty="0"/>
              <a:t> (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work-related</a:t>
            </a:r>
            <a:r>
              <a:rPr lang="fi-FI" dirty="0"/>
              <a:t> </a:t>
            </a:r>
            <a:r>
              <a:rPr lang="fi-FI" dirty="0" err="1"/>
              <a:t>pensions</a:t>
            </a:r>
            <a:r>
              <a:rPr lang="fi-FI" dirty="0"/>
              <a:t> </a:t>
            </a:r>
            <a:r>
              <a:rPr lang="fi-FI" dirty="0" err="1"/>
              <a:t>covered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pension</a:t>
            </a:r>
            <a:r>
              <a:rPr lang="fi-FI" dirty="0"/>
              <a:t> </a:t>
            </a:r>
            <a:r>
              <a:rPr lang="fi-FI" dirty="0" err="1"/>
              <a:t>funds</a:t>
            </a:r>
            <a:r>
              <a:rPr lang="fi-FI" dirty="0"/>
              <a:t>)</a:t>
            </a:r>
          </a:p>
          <a:p>
            <a:r>
              <a:rPr lang="fi-FI" altLang="fi-FI" dirty="0" err="1"/>
              <a:t>Assessing</a:t>
            </a:r>
            <a:r>
              <a:rPr lang="fi-FI" altLang="fi-FI" dirty="0"/>
              <a:t>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welfare</a:t>
            </a:r>
            <a:r>
              <a:rPr lang="fi-FI" altLang="fi-FI" dirty="0"/>
              <a:t> </a:t>
            </a:r>
            <a:r>
              <a:rPr lang="fi-FI" altLang="fi-FI" dirty="0" err="1"/>
              <a:t>effects</a:t>
            </a:r>
            <a:r>
              <a:rPr lang="fi-FI" altLang="fi-FI" dirty="0"/>
              <a:t> of </a:t>
            </a:r>
            <a:r>
              <a:rPr lang="fi-FI" altLang="fi-FI" dirty="0" err="1"/>
              <a:t>publicly</a:t>
            </a:r>
            <a:r>
              <a:rPr lang="fi-FI" altLang="fi-FI" dirty="0"/>
              <a:t> </a:t>
            </a:r>
            <a:r>
              <a:rPr lang="fi-FI" altLang="fi-FI" dirty="0" err="1"/>
              <a:t>provided</a:t>
            </a:r>
            <a:r>
              <a:rPr lang="fi-FI" altLang="fi-FI" dirty="0"/>
              <a:t> </a:t>
            </a:r>
            <a:r>
              <a:rPr lang="fi-FI" altLang="fi-FI" dirty="0" err="1"/>
              <a:t>health</a:t>
            </a:r>
            <a:r>
              <a:rPr lang="fi-FI" altLang="fi-FI" dirty="0"/>
              <a:t> and </a:t>
            </a:r>
            <a:r>
              <a:rPr lang="fi-FI" altLang="fi-FI" dirty="0" err="1"/>
              <a:t>social</a:t>
            </a:r>
            <a:r>
              <a:rPr lang="fi-FI" altLang="fi-FI" dirty="0"/>
              <a:t> </a:t>
            </a:r>
            <a:r>
              <a:rPr lang="fi-FI" altLang="fi-FI" dirty="0" err="1"/>
              <a:t>care</a:t>
            </a:r>
            <a:r>
              <a:rPr lang="fi-FI" altLang="fi-FI" dirty="0"/>
              <a:t> </a:t>
            </a:r>
            <a:r>
              <a:rPr lang="fi-FI" altLang="fi-FI" dirty="0" err="1"/>
              <a:t>services</a:t>
            </a:r>
            <a:r>
              <a:rPr lang="fi-FI" altLang="fi-FI" dirty="0"/>
              <a:t> and </a:t>
            </a:r>
            <a:r>
              <a:rPr lang="fi-FI" altLang="fi-FI" dirty="0" err="1"/>
              <a:t>income</a:t>
            </a:r>
            <a:r>
              <a:rPr lang="fi-FI" altLang="fi-FI" dirty="0"/>
              <a:t> </a:t>
            </a:r>
            <a:r>
              <a:rPr lang="fi-FI" altLang="fi-FI" dirty="0" err="1"/>
              <a:t>transfers</a:t>
            </a:r>
            <a:r>
              <a:rPr lang="fi-FI" altLang="fi-FI" dirty="0"/>
              <a:t> </a:t>
            </a:r>
            <a:r>
              <a:rPr lang="fi-FI" altLang="fi-FI" dirty="0" err="1"/>
              <a:t>necessitates</a:t>
            </a:r>
            <a:r>
              <a:rPr lang="fi-FI" altLang="fi-FI" dirty="0"/>
              <a:t>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use</a:t>
            </a:r>
            <a:r>
              <a:rPr lang="fi-FI" altLang="fi-FI" dirty="0"/>
              <a:t> of </a:t>
            </a:r>
            <a:r>
              <a:rPr lang="fi-FI" altLang="fi-FI" dirty="0" err="1"/>
              <a:t>register</a:t>
            </a:r>
            <a:r>
              <a:rPr lang="fi-FI" altLang="fi-FI" dirty="0"/>
              <a:t> data</a:t>
            </a:r>
          </a:p>
          <a:p>
            <a:r>
              <a:rPr lang="fi-FI" altLang="fi-FI" dirty="0"/>
              <a:t>Data for </a:t>
            </a:r>
            <a:r>
              <a:rPr lang="fi-FI" altLang="fi-FI" dirty="0" err="1"/>
              <a:t>care</a:t>
            </a:r>
            <a:r>
              <a:rPr lang="fi-FI" altLang="fi-FI" dirty="0"/>
              <a:t> </a:t>
            </a:r>
            <a:r>
              <a:rPr lang="fi-FI" altLang="fi-FI" dirty="0" err="1"/>
              <a:t>sector</a:t>
            </a:r>
            <a:r>
              <a:rPr lang="fi-FI" altLang="fi-FI" dirty="0"/>
              <a:t> </a:t>
            </a:r>
            <a:r>
              <a:rPr lang="fi-FI" altLang="fi-FI" dirty="0" err="1"/>
              <a:t>cost</a:t>
            </a:r>
            <a:r>
              <a:rPr lang="fi-FI" altLang="fi-FI" dirty="0"/>
              <a:t> and </a:t>
            </a:r>
            <a:r>
              <a:rPr lang="fi-FI" altLang="fi-FI" dirty="0" err="1"/>
              <a:t>employment</a:t>
            </a:r>
            <a:r>
              <a:rPr lang="fi-FI" altLang="fi-FI" dirty="0"/>
              <a:t> </a:t>
            </a:r>
            <a:r>
              <a:rPr lang="fi-FI" altLang="fi-FI" dirty="0" err="1"/>
              <a:t>forecast</a:t>
            </a:r>
            <a:r>
              <a:rPr lang="fi-FI" altLang="fi-FI" dirty="0"/>
              <a:t> </a:t>
            </a:r>
            <a:r>
              <a:rPr lang="fi-FI" altLang="fi-FI" dirty="0" err="1"/>
              <a:t>bases</a:t>
            </a:r>
            <a:r>
              <a:rPr lang="fi-FI" altLang="fi-FI" dirty="0"/>
              <a:t> on </a:t>
            </a:r>
            <a:r>
              <a:rPr lang="fi-FI" altLang="fi-FI" dirty="0" err="1"/>
              <a:t>registers</a:t>
            </a:r>
            <a:r>
              <a:rPr lang="fi-FI" altLang="fi-FI" dirty="0"/>
              <a:t> </a:t>
            </a:r>
            <a:r>
              <a:rPr lang="fi-FI" altLang="fi-FI" dirty="0" err="1"/>
              <a:t>kept</a:t>
            </a:r>
            <a:r>
              <a:rPr lang="fi-FI" altLang="fi-FI" dirty="0"/>
              <a:t> </a:t>
            </a:r>
            <a:r>
              <a:rPr lang="fi-FI" altLang="fi-FI" dirty="0" err="1"/>
              <a:t>by</a:t>
            </a:r>
            <a:r>
              <a:rPr lang="fi-FI" altLang="fi-FI" dirty="0"/>
              <a:t> National Institute for Health and </a:t>
            </a:r>
            <a:r>
              <a:rPr lang="fi-FI" altLang="fi-FI" dirty="0" err="1"/>
              <a:t>Welfare</a:t>
            </a:r>
            <a:endParaRPr lang="fi-FI" altLang="fi-FI" dirty="0"/>
          </a:p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transfers</a:t>
            </a:r>
            <a:r>
              <a:rPr lang="fi-FI" dirty="0"/>
              <a:t> </a:t>
            </a:r>
            <a:r>
              <a:rPr lang="fi-FI" dirty="0" err="1"/>
              <a:t>covered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National </a:t>
            </a:r>
            <a:r>
              <a:rPr lang="fi-FI" dirty="0" err="1"/>
              <a:t>Transfer</a:t>
            </a:r>
            <a:r>
              <a:rPr lang="fi-FI" dirty="0"/>
              <a:t> </a:t>
            </a:r>
            <a:r>
              <a:rPr lang="fi-FI" dirty="0" err="1"/>
              <a:t>Accounts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3A6B69-E621-7B96-C4DC-B8932AE2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329865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77200" cy="990600"/>
          </a:xfrm>
        </p:spPr>
        <p:txBody>
          <a:bodyPr/>
          <a:lstStyle/>
          <a:p>
            <a:r>
              <a:rPr lang="en-AU" dirty="0">
                <a:solidFill>
                  <a:srgbClr val="0000FF"/>
                </a:solidFill>
              </a:rPr>
              <a:t>What is driving increasing public health expenditure in Finland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2492896"/>
            <a:ext cx="6244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/>
              <a:t>High unit costs per person for older people</a:t>
            </a:r>
          </a:p>
          <a:p>
            <a:pPr marL="457200" indent="-457200">
              <a:buAutoNum type="arabicPeriod"/>
            </a:pPr>
            <a:endParaRPr lang="en-AU" sz="2400" dirty="0"/>
          </a:p>
          <a:p>
            <a:pPr marL="457200" indent="-457200">
              <a:buAutoNum type="arabicPeriod"/>
            </a:pPr>
            <a:r>
              <a:rPr lang="en-AU" sz="2400" dirty="0"/>
              <a:t>The ageing of the population</a:t>
            </a:r>
          </a:p>
          <a:p>
            <a:pPr marL="457200" indent="-457200">
              <a:buAutoNum type="arabicPeriod"/>
            </a:pPr>
            <a:endParaRPr lang="en-AU" sz="2400" dirty="0"/>
          </a:p>
          <a:p>
            <a:pPr marL="457200" indent="-457200">
              <a:buAutoNum type="arabicPeriod"/>
            </a:pPr>
            <a:endParaRPr lang="en-AU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00C87-E3B9-3C2B-1C35-0AD1F63E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39190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FC3D5E-D427-46B4-A769-24F64D8C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Old </a:t>
            </a:r>
            <a:r>
              <a:rPr lang="fi-FI" dirty="0" err="1"/>
              <a:t>Age</a:t>
            </a:r>
            <a:r>
              <a:rPr lang="fi-FI" dirty="0"/>
              <a:t> </a:t>
            </a:r>
            <a:r>
              <a:rPr lang="fi-FI" dirty="0" err="1"/>
              <a:t>Dependency</a:t>
            </a:r>
            <a:r>
              <a:rPr lang="fi-FI" dirty="0"/>
              <a:t> </a:t>
            </a:r>
            <a:r>
              <a:rPr lang="fi-FI" dirty="0" err="1"/>
              <a:t>Ratio</a:t>
            </a:r>
            <a:r>
              <a:rPr lang="fi-FI" dirty="0"/>
              <a:t> (65+/15-64)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B36832-6228-4438-B2CD-A8E2F896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AD9F9DD-FA38-4C23-99EF-D37F3C330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063633"/>
              </p:ext>
            </p:extLst>
          </p:nvPr>
        </p:nvGraphicFramePr>
        <p:xfrm>
          <a:off x="457200" y="1484313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66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077200" cy="990600"/>
          </a:xfrm>
        </p:spPr>
        <p:txBody>
          <a:bodyPr/>
          <a:lstStyle/>
          <a:p>
            <a:r>
              <a:rPr lang="en-AU" dirty="0">
                <a:solidFill>
                  <a:srgbClr val="0000FF"/>
                </a:solidFill>
              </a:rPr>
              <a:t>Total public health expenditures in Finland</a:t>
            </a:r>
            <a:br>
              <a:rPr lang="en-AU" dirty="0">
                <a:solidFill>
                  <a:srgbClr val="0000FF"/>
                </a:solidFill>
              </a:rPr>
            </a:br>
            <a:r>
              <a:rPr lang="en-AU" dirty="0">
                <a:solidFill>
                  <a:srgbClr val="0000FF"/>
                </a:solidFill>
              </a:rPr>
              <a:t>(based on NIHW HILMO register data)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65428"/>
              </p:ext>
            </p:extLst>
          </p:nvPr>
        </p:nvGraphicFramePr>
        <p:xfrm>
          <a:off x="776288" y="1992313"/>
          <a:ext cx="9640887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63496" imgH="3636234" progId="Word.Document.12">
                  <p:embed/>
                </p:oleObj>
              </mc:Choice>
              <mc:Fallback>
                <p:oleObj name="Document" r:id="rId2" imgW="8863496" imgH="3636234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6288" y="1992313"/>
                        <a:ext cx="9640887" cy="392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EB511-38A8-B415-7B06-B9EABEEC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221169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F8283-0A17-467E-A20A-8969862B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Unit</a:t>
            </a:r>
            <a:r>
              <a:rPr lang="fi-FI" dirty="0"/>
              <a:t> </a:t>
            </a:r>
            <a:r>
              <a:rPr lang="fi-FI" dirty="0" err="1"/>
              <a:t>Costs</a:t>
            </a:r>
            <a:r>
              <a:rPr lang="fi-FI" dirty="0"/>
              <a:t> of Health Care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Age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4447C8-35BF-45FF-AEFC-FE7B8C2A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856332"/>
              </p:ext>
            </p:extLst>
          </p:nvPr>
        </p:nvGraphicFramePr>
        <p:xfrm>
          <a:off x="457200" y="1484313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34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92D050"/>
                </a:solidFill>
              </a:rPr>
              <a:t>Ageing of the Finnish population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1556792"/>
          <a:ext cx="7722647" cy="499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286900" imgH="6010200" progId="Excel.Sheet.12">
                  <p:embed/>
                </p:oleObj>
              </mc:Choice>
              <mc:Fallback>
                <p:oleObj name="Worksheet" r:id="rId2" imgW="9286900" imgH="601020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1556792"/>
                        <a:ext cx="7722647" cy="4997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E4364-41D6-E91E-D218-CF257E1B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Juha Honkatukia</a:t>
            </a:r>
          </a:p>
        </p:txBody>
      </p:sp>
    </p:spTree>
    <p:extLst>
      <p:ext uri="{BB962C8B-B14F-4D97-AF65-F5344CB8AC3E}">
        <p14:creationId xmlns:p14="http://schemas.microsoft.com/office/powerpoint/2010/main" val="279677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C0200-682B-4D95-B743-FCD4035A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Decomposition of Growth in Health Expenditure Between 2015 and 2040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CCE400-34EE-4FB7-B372-023281DF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Juha Honkatukia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FE67691-C518-4504-AA60-21DE12D5DD8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69900" y="1530350"/>
          <a:ext cx="81915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96648" imgH="6191119" progId="Excel.Sheet.12">
                  <p:embed/>
                </p:oleObj>
              </mc:Choice>
              <mc:Fallback>
                <p:oleObj name="Worksheet" r:id="rId2" imgW="11796648" imgH="6191119" progId="Excel.Sheet.12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4FE67691-C518-4504-AA60-21DE12D5D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900" y="1530350"/>
                        <a:ext cx="8191500" cy="429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42801"/>
      </p:ext>
    </p:extLst>
  </p:cSld>
  <p:clrMapOvr>
    <a:masterClrMapping/>
  </p:clrMapOvr>
</p:sld>
</file>

<file path=ppt/theme/theme1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06B1799D6D9734C90C632BFDC4DE03F" ma:contentTypeVersion="13" ma:contentTypeDescription="Luo uusi asiakirja." ma:contentTypeScope="" ma:versionID="33a2e28f92c8cc5f28a5ddb6b8f7ba1a">
  <xsd:schema xmlns:xsd="http://www.w3.org/2001/XMLSchema" xmlns:xs="http://www.w3.org/2001/XMLSchema" xmlns:p="http://schemas.microsoft.com/office/2006/metadata/properties" xmlns:ns3="aeae1537-11bb-4a45-99d0-2464b2d65b25" xmlns:ns4="93693c42-94dd-4c06-aa7a-2750e071f91d" targetNamespace="http://schemas.microsoft.com/office/2006/metadata/properties" ma:root="true" ma:fieldsID="653120787853ff23cc3dabb58810ddaf" ns3:_="" ns4:_="">
    <xsd:import namespace="aeae1537-11bb-4a45-99d0-2464b2d65b25"/>
    <xsd:import namespace="93693c42-94dd-4c06-aa7a-2750e071f9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e1537-11bb-4a45-99d0-2464b2d65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93c42-94dd-4c06-aa7a-2750e071f9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219A15-7E08-4292-8D82-9A2406D9076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aeae1537-11bb-4a45-99d0-2464b2d65b25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93693c42-94dd-4c06-aa7a-2750e071f91d"/>
  </ds:schemaRefs>
</ds:datastoreItem>
</file>

<file path=customXml/itemProps2.xml><?xml version="1.0" encoding="utf-8"?>
<ds:datastoreItem xmlns:ds="http://schemas.openxmlformats.org/officeDocument/2006/customXml" ds:itemID="{B0D2AF8D-E750-427E-B7C0-73CCDDAE0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e1537-11bb-4a45-99d0-2464b2d65b25"/>
    <ds:schemaRef ds:uri="93693c42-94dd-4c06-aa7a-2750e071f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7CCFEF-88D2-4BA6-AA43-D950216E5E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thl_fi_2014_4-3</Template>
  <TotalTime>126374</TotalTime>
  <Words>967</Words>
  <Application>Microsoft Office PowerPoint</Application>
  <PresentationFormat>On-screen Show (4:3)</PresentationFormat>
  <Paragraphs>116</Paragraphs>
  <Slides>24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Myriad Pro</vt:lpstr>
      <vt:lpstr>Times New Roman</vt:lpstr>
      <vt:lpstr>Trebuchet MS</vt:lpstr>
      <vt:lpstr>thl_fi_2014_4-3</vt:lpstr>
      <vt:lpstr>Document</vt:lpstr>
      <vt:lpstr>Worksheet</vt:lpstr>
      <vt:lpstr>Evaluating the welfare costs of the COVID-19 -pandemic in Finland with an AGE model of with Intergenerational Accounting   Juha Honkatukia Research manager, Adjunct Professor THL – National Institute for Welfare and Health Risto Vaittinen Senior economist, The Finnish Pension Alliance TELA.  Risto passed away in September, 2022     </vt:lpstr>
      <vt:lpstr>Background</vt:lpstr>
      <vt:lpstr>Background</vt:lpstr>
      <vt:lpstr>What is driving increasing public health expenditure in Finland</vt:lpstr>
      <vt:lpstr>Old Age Dependency Ratio (65+/15-64) </vt:lpstr>
      <vt:lpstr>Total public health expenditures in Finland (based on NIHW HILMO register data)</vt:lpstr>
      <vt:lpstr>Unit Costs of Health Care by Age</vt:lpstr>
      <vt:lpstr>Ageing of the Finnish population</vt:lpstr>
      <vt:lpstr>Decomposition of Growth in Health Expenditure Between 2015 and 2040</vt:lpstr>
      <vt:lpstr>Earnings-related pensions</vt:lpstr>
      <vt:lpstr>National Transfers Accounts (NTA): Finland 2017</vt:lpstr>
      <vt:lpstr>GDP-share of welfare services and transfers is projected to increase – is it sustainable?</vt:lpstr>
      <vt:lpstr>Integrating expenditure projections for health in a computable general equilibrium model</vt:lpstr>
      <vt:lpstr>FINAGE-HEALTH extension</vt:lpstr>
      <vt:lpstr>Modelling the pandemic and after</vt:lpstr>
      <vt:lpstr>Effects of the pandemic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the pandemic on income distribution compared to baseline</vt:lpstr>
      <vt:lpstr>Effects of the pandemic on income distribution compared to baseline</vt:lpstr>
      <vt:lpstr>Conclusions</vt:lpstr>
    </vt:vector>
  </TitlesOfParts>
  <Manager>Recommended Finland</Manager>
  <Company>THL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hankkeet / Juha Honkatukia</dc:title>
  <dc:subject>suomi</dc:subject>
  <dc:creator>Honkatukia Juha</dc:creator>
  <cp:lastModifiedBy>Juha Honkatukia</cp:lastModifiedBy>
  <cp:revision>118</cp:revision>
  <dcterms:created xsi:type="dcterms:W3CDTF">2017-11-09T08:42:30Z</dcterms:created>
  <dcterms:modified xsi:type="dcterms:W3CDTF">2023-01-30T11:02:45Z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0x010100106B1799D6D9734C90C632BFDC4DE03F</vt:lpwstr>
  </property>
</Properties>
</file>