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8" r:id="rId2"/>
    <p:sldId id="274" r:id="rId3"/>
    <p:sldId id="272" r:id="rId4"/>
    <p:sldId id="284" r:id="rId5"/>
    <p:sldId id="295" r:id="rId6"/>
    <p:sldId id="289" r:id="rId7"/>
    <p:sldId id="290" r:id="rId8"/>
    <p:sldId id="270" r:id="rId9"/>
    <p:sldId id="296" r:id="rId10"/>
    <p:sldId id="261" r:id="rId11"/>
    <p:sldId id="288" r:id="rId12"/>
    <p:sldId id="287" r:id="rId13"/>
    <p:sldId id="286" r:id="rId14"/>
    <p:sldId id="262" r:id="rId15"/>
    <p:sldId id="278" r:id="rId16"/>
    <p:sldId id="271" r:id="rId17"/>
    <p:sldId id="292" r:id="rId18"/>
    <p:sldId id="280" r:id="rId19"/>
    <p:sldId id="297" r:id="rId20"/>
    <p:sldId id="294" r:id="rId21"/>
  </p:sldIdLst>
  <p:sldSz cx="12192000" cy="6858000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451" autoAdjust="0"/>
  </p:normalViewPr>
  <p:slideViewPr>
    <p:cSldViewPr snapToGrid="0" snapToObjects="1">
      <p:cViewPr varScale="1">
        <p:scale>
          <a:sx n="107" d="100"/>
          <a:sy n="107" d="100"/>
        </p:scale>
        <p:origin x="71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149E7-E303-4780-8779-51ECB5696FD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97266A2-16B2-4158-AFB1-CC87312D5B9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Accumulating child debt</a:t>
          </a:r>
        </a:p>
      </dgm:t>
    </dgm:pt>
    <dgm:pt modelId="{FE7A58AF-13FA-4F51-94A3-266766E5EC25}" type="parTrans" cxnId="{9186995B-E6CF-47B2-80FB-32E75D0363A7}">
      <dgm:prSet/>
      <dgm:spPr/>
      <dgm:t>
        <a:bodyPr/>
        <a:lstStyle/>
        <a:p>
          <a:endParaRPr lang="en-US"/>
        </a:p>
      </dgm:t>
    </dgm:pt>
    <dgm:pt modelId="{F56FA5EB-566B-4A10-8F92-7BF0413108DB}" type="sibTrans" cxnId="{9186995B-E6CF-47B2-80FB-32E75D0363A7}">
      <dgm:prSet/>
      <dgm:spPr/>
      <dgm:t>
        <a:bodyPr/>
        <a:lstStyle/>
        <a:p>
          <a:endParaRPr lang="en-US"/>
        </a:p>
      </dgm:t>
    </dgm:pt>
    <dgm:pt modelId="{712D858C-6ADB-4996-8A05-BB34D67B86C7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Paying off child debt</a:t>
          </a:r>
        </a:p>
      </dgm:t>
    </dgm:pt>
    <dgm:pt modelId="{ACECED06-BEC8-480B-B3E3-5C4E4F432FEC}" type="parTrans" cxnId="{DFA86312-02FD-478B-A626-ED6643E583B6}">
      <dgm:prSet/>
      <dgm:spPr/>
      <dgm:t>
        <a:bodyPr/>
        <a:lstStyle/>
        <a:p>
          <a:endParaRPr lang="en-US"/>
        </a:p>
      </dgm:t>
    </dgm:pt>
    <dgm:pt modelId="{1E10DA1E-5736-48B4-BF55-1256C77A7E1F}" type="sibTrans" cxnId="{DFA86312-02FD-478B-A626-ED6643E583B6}">
      <dgm:prSet/>
      <dgm:spPr/>
      <dgm:t>
        <a:bodyPr/>
        <a:lstStyle/>
        <a:p>
          <a:endParaRPr lang="en-US"/>
        </a:p>
      </dgm:t>
    </dgm:pt>
    <dgm:pt modelId="{0A033C9D-63CF-4670-80E2-C14002DD6B79}" type="pres">
      <dgm:prSet presAssocID="{359149E7-E303-4780-8779-51ECB5696FD4}" presName="Name0" presStyleCnt="0">
        <dgm:presLayoutVars>
          <dgm:dir/>
          <dgm:animLvl val="lvl"/>
          <dgm:resizeHandles val="exact"/>
        </dgm:presLayoutVars>
      </dgm:prSet>
      <dgm:spPr/>
    </dgm:pt>
    <dgm:pt modelId="{E575CD17-7BB0-4DBD-A6EE-8EADA1809494}" type="pres">
      <dgm:prSet presAssocID="{897266A2-16B2-4158-AFB1-CC87312D5B9A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753A759-F703-4E23-845E-2F439446271F}" type="pres">
      <dgm:prSet presAssocID="{F56FA5EB-566B-4A10-8F92-7BF0413108DB}" presName="parTxOnlySpace" presStyleCnt="0"/>
      <dgm:spPr/>
    </dgm:pt>
    <dgm:pt modelId="{F5E009DA-5B61-4996-AFE4-D250EE75DE91}" type="pres">
      <dgm:prSet presAssocID="{712D858C-6ADB-4996-8A05-BB34D67B86C7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FA86312-02FD-478B-A626-ED6643E583B6}" srcId="{359149E7-E303-4780-8779-51ECB5696FD4}" destId="{712D858C-6ADB-4996-8A05-BB34D67B86C7}" srcOrd="1" destOrd="0" parTransId="{ACECED06-BEC8-480B-B3E3-5C4E4F432FEC}" sibTransId="{1E10DA1E-5736-48B4-BF55-1256C77A7E1F}"/>
    <dgm:cxn modelId="{9186995B-E6CF-47B2-80FB-32E75D0363A7}" srcId="{359149E7-E303-4780-8779-51ECB5696FD4}" destId="{897266A2-16B2-4158-AFB1-CC87312D5B9A}" srcOrd="0" destOrd="0" parTransId="{FE7A58AF-13FA-4F51-94A3-266766E5EC25}" sibTransId="{F56FA5EB-566B-4A10-8F92-7BF0413108DB}"/>
    <dgm:cxn modelId="{C961EC6C-0DF3-4BAD-B205-261A700E02B1}" type="presOf" srcId="{897266A2-16B2-4158-AFB1-CC87312D5B9A}" destId="{E575CD17-7BB0-4DBD-A6EE-8EADA1809494}" srcOrd="0" destOrd="0" presId="urn:microsoft.com/office/officeart/2005/8/layout/chevron1"/>
    <dgm:cxn modelId="{8287DDBC-43D8-4EA0-85C6-0C0AA51E715A}" type="presOf" srcId="{359149E7-E303-4780-8779-51ECB5696FD4}" destId="{0A033C9D-63CF-4670-80E2-C14002DD6B79}" srcOrd="0" destOrd="0" presId="urn:microsoft.com/office/officeart/2005/8/layout/chevron1"/>
    <dgm:cxn modelId="{C4EF4FD3-9061-485D-A6A6-436B6B566BF6}" type="presOf" srcId="{712D858C-6ADB-4996-8A05-BB34D67B86C7}" destId="{F5E009DA-5B61-4996-AFE4-D250EE75DE91}" srcOrd="0" destOrd="0" presId="urn:microsoft.com/office/officeart/2005/8/layout/chevron1"/>
    <dgm:cxn modelId="{74866165-A071-424E-BA9F-981389E08B79}" type="presParOf" srcId="{0A033C9D-63CF-4670-80E2-C14002DD6B79}" destId="{E575CD17-7BB0-4DBD-A6EE-8EADA1809494}" srcOrd="0" destOrd="0" presId="urn:microsoft.com/office/officeart/2005/8/layout/chevron1"/>
    <dgm:cxn modelId="{FD5C26D6-DB13-4276-BDBF-217D08F02B68}" type="presParOf" srcId="{0A033C9D-63CF-4670-80E2-C14002DD6B79}" destId="{9753A759-F703-4E23-845E-2F439446271F}" srcOrd="1" destOrd="0" presId="urn:microsoft.com/office/officeart/2005/8/layout/chevron1"/>
    <dgm:cxn modelId="{708FB2C3-9609-413B-857C-3997643A3E2D}" type="presParOf" srcId="{0A033C9D-63CF-4670-80E2-C14002DD6B79}" destId="{F5E009DA-5B61-4996-AFE4-D250EE75DE9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9149E7-E303-4780-8779-51ECB5696FD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C6260A96-0F98-487E-96A4-165250D15E62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Drawing down wealth</a:t>
          </a:r>
        </a:p>
      </dgm:t>
    </dgm:pt>
    <dgm:pt modelId="{F61EFDCE-2C9A-4581-968C-D5842EB000A1}" type="parTrans" cxnId="{DA050E61-964D-43E3-A6CD-F9A25CF0C1F4}">
      <dgm:prSet/>
      <dgm:spPr/>
      <dgm:t>
        <a:bodyPr/>
        <a:lstStyle/>
        <a:p>
          <a:endParaRPr lang="en-US"/>
        </a:p>
      </dgm:t>
    </dgm:pt>
    <dgm:pt modelId="{80963313-E99F-4848-9D86-7BE154493A09}" type="sibTrans" cxnId="{DA050E61-964D-43E3-A6CD-F9A25CF0C1F4}">
      <dgm:prSet/>
      <dgm:spPr/>
      <dgm:t>
        <a:bodyPr/>
        <a:lstStyle/>
        <a:p>
          <a:endParaRPr lang="en-US"/>
        </a:p>
      </dgm:t>
    </dgm:pt>
    <dgm:pt modelId="{FB81EBAB-5DDC-4F92-A0A7-FA0F0AC34787}">
      <dgm:prSet phldrT="[Text]"/>
      <dgm:spPr>
        <a:solidFill>
          <a:schemeClr val="accent6"/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Accumulating pension wealth </a:t>
          </a:r>
        </a:p>
      </dgm:t>
    </dgm:pt>
    <dgm:pt modelId="{232D2D0E-5C57-48DA-BEE1-094033658825}" type="sibTrans" cxnId="{04B56B41-07A2-490D-AB8C-0486FA8342C6}">
      <dgm:prSet/>
      <dgm:spPr/>
      <dgm:t>
        <a:bodyPr/>
        <a:lstStyle/>
        <a:p>
          <a:endParaRPr lang="en-US"/>
        </a:p>
      </dgm:t>
    </dgm:pt>
    <dgm:pt modelId="{30B5B9BD-7476-4C43-A332-C3247489D35A}" type="parTrans" cxnId="{04B56B41-07A2-490D-AB8C-0486FA8342C6}">
      <dgm:prSet/>
      <dgm:spPr/>
      <dgm:t>
        <a:bodyPr/>
        <a:lstStyle/>
        <a:p>
          <a:endParaRPr lang="en-US"/>
        </a:p>
      </dgm:t>
    </dgm:pt>
    <dgm:pt modelId="{0A033C9D-63CF-4670-80E2-C14002DD6B79}" type="pres">
      <dgm:prSet presAssocID="{359149E7-E303-4780-8779-51ECB5696FD4}" presName="Name0" presStyleCnt="0">
        <dgm:presLayoutVars>
          <dgm:dir/>
          <dgm:animLvl val="lvl"/>
          <dgm:resizeHandles val="exact"/>
        </dgm:presLayoutVars>
      </dgm:prSet>
      <dgm:spPr/>
    </dgm:pt>
    <dgm:pt modelId="{17C34587-B770-4E03-9EA3-F2AEA31C5FF9}" type="pres">
      <dgm:prSet presAssocID="{FB81EBAB-5DDC-4F92-A0A7-FA0F0AC34787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E08296F9-497D-4F37-9199-E8D3524E5D0C}" type="pres">
      <dgm:prSet presAssocID="{232D2D0E-5C57-48DA-BEE1-094033658825}" presName="parTxOnlySpace" presStyleCnt="0"/>
      <dgm:spPr/>
    </dgm:pt>
    <dgm:pt modelId="{9AE38B25-CB49-45C5-893B-4D9CBD3F472D}" type="pres">
      <dgm:prSet presAssocID="{C6260A96-0F98-487E-96A4-165250D15E6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7B8750B-CD57-4BB2-8F72-AB6BBA512BD4}" type="presOf" srcId="{C6260A96-0F98-487E-96A4-165250D15E62}" destId="{9AE38B25-CB49-45C5-893B-4D9CBD3F472D}" srcOrd="0" destOrd="0" presId="urn:microsoft.com/office/officeart/2005/8/layout/chevron1"/>
    <dgm:cxn modelId="{DA050E61-964D-43E3-A6CD-F9A25CF0C1F4}" srcId="{359149E7-E303-4780-8779-51ECB5696FD4}" destId="{C6260A96-0F98-487E-96A4-165250D15E62}" srcOrd="1" destOrd="0" parTransId="{F61EFDCE-2C9A-4581-968C-D5842EB000A1}" sibTransId="{80963313-E99F-4848-9D86-7BE154493A09}"/>
    <dgm:cxn modelId="{04B56B41-07A2-490D-AB8C-0486FA8342C6}" srcId="{359149E7-E303-4780-8779-51ECB5696FD4}" destId="{FB81EBAB-5DDC-4F92-A0A7-FA0F0AC34787}" srcOrd="0" destOrd="0" parTransId="{30B5B9BD-7476-4C43-A332-C3247489D35A}" sibTransId="{232D2D0E-5C57-48DA-BEE1-094033658825}"/>
    <dgm:cxn modelId="{8287DDBC-43D8-4EA0-85C6-0C0AA51E715A}" type="presOf" srcId="{359149E7-E303-4780-8779-51ECB5696FD4}" destId="{0A033C9D-63CF-4670-80E2-C14002DD6B79}" srcOrd="0" destOrd="0" presId="urn:microsoft.com/office/officeart/2005/8/layout/chevron1"/>
    <dgm:cxn modelId="{30725EE6-3EC2-438C-AD86-CC1F70917920}" type="presOf" srcId="{FB81EBAB-5DDC-4F92-A0A7-FA0F0AC34787}" destId="{17C34587-B770-4E03-9EA3-F2AEA31C5FF9}" srcOrd="0" destOrd="0" presId="urn:microsoft.com/office/officeart/2005/8/layout/chevron1"/>
    <dgm:cxn modelId="{F9FA4335-272A-4B4E-888D-FB585F8EB1DE}" type="presParOf" srcId="{0A033C9D-63CF-4670-80E2-C14002DD6B79}" destId="{17C34587-B770-4E03-9EA3-F2AEA31C5FF9}" srcOrd="0" destOrd="0" presId="urn:microsoft.com/office/officeart/2005/8/layout/chevron1"/>
    <dgm:cxn modelId="{DD5E2C29-C7D0-499D-BAED-112AD96DE478}" type="presParOf" srcId="{0A033C9D-63CF-4670-80E2-C14002DD6B79}" destId="{E08296F9-497D-4F37-9199-E8D3524E5D0C}" srcOrd="1" destOrd="0" presId="urn:microsoft.com/office/officeart/2005/8/layout/chevron1"/>
    <dgm:cxn modelId="{DDCF168D-AF3A-4D30-80F7-5A590285840B}" type="presParOf" srcId="{0A033C9D-63CF-4670-80E2-C14002DD6B79}" destId="{9AE38B25-CB49-45C5-893B-4D9CBD3F472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5CD17-7BB0-4DBD-A6EE-8EADA1809494}">
      <dsp:nvSpPr>
        <dsp:cNvPr id="0" name=""/>
        <dsp:cNvSpPr/>
      </dsp:nvSpPr>
      <dsp:spPr>
        <a:xfrm>
          <a:off x="2455" y="124082"/>
          <a:ext cx="1467785" cy="5871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Accumulating child debt</a:t>
          </a:r>
        </a:p>
      </dsp:txBody>
      <dsp:txXfrm>
        <a:off x="296012" y="124082"/>
        <a:ext cx="880671" cy="587114"/>
      </dsp:txXfrm>
    </dsp:sp>
    <dsp:sp modelId="{F5E009DA-5B61-4996-AFE4-D250EE75DE91}">
      <dsp:nvSpPr>
        <dsp:cNvPr id="0" name=""/>
        <dsp:cNvSpPr/>
      </dsp:nvSpPr>
      <dsp:spPr>
        <a:xfrm>
          <a:off x="1323462" y="124082"/>
          <a:ext cx="1467785" cy="5871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Paying off child debt</a:t>
          </a:r>
        </a:p>
      </dsp:txBody>
      <dsp:txXfrm>
        <a:off x="1617019" y="124082"/>
        <a:ext cx="880671" cy="587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34587-B770-4E03-9EA3-F2AEA31C5FF9}">
      <dsp:nvSpPr>
        <dsp:cNvPr id="0" name=""/>
        <dsp:cNvSpPr/>
      </dsp:nvSpPr>
      <dsp:spPr>
        <a:xfrm>
          <a:off x="2413" y="38022"/>
          <a:ext cx="1442765" cy="57710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 dirty="0"/>
            <a:t>Accumulating pension wealth </a:t>
          </a:r>
        </a:p>
      </dsp:txBody>
      <dsp:txXfrm>
        <a:off x="290966" y="38022"/>
        <a:ext cx="865659" cy="577106"/>
      </dsp:txXfrm>
    </dsp:sp>
    <dsp:sp modelId="{9AE38B25-CB49-45C5-893B-4D9CBD3F472D}">
      <dsp:nvSpPr>
        <dsp:cNvPr id="0" name=""/>
        <dsp:cNvSpPr/>
      </dsp:nvSpPr>
      <dsp:spPr>
        <a:xfrm>
          <a:off x="1300902" y="38022"/>
          <a:ext cx="1442765" cy="577106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14669" rIns="14669" bIns="14669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Drawing down wealth</a:t>
          </a:r>
        </a:p>
      </dsp:txBody>
      <dsp:txXfrm>
        <a:off x="1589455" y="38022"/>
        <a:ext cx="865659" cy="577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38E92BA-9816-4BA8-BD72-CDB3FB25FF58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25A1F8C-E45E-4433-9BD9-A981FDB2E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56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73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8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5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19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99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14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13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1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9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6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34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85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129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04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A1F8C-E45E-4433-9BD9-A981FDB2EA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2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6FD90-918A-4E18-8EE1-54C361EBE6CD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990DC-F4EA-45B2-A863-FB8B42731D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D1D641-B0F0-44DE-A35A-BFE6022734FD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12B8C-F9F3-408C-95C4-0DCBC766EC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3CB18B-5D11-4E32-B72C-8A11DB821E02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84DD3-BF09-4AD4-B705-60D603815E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90D1B5-6790-4F46-9345-E5FF8B4D2EEC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4233A-4C8C-4772-8654-B34712BA0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B7AF94-1869-409B-A6AD-B5C699A4C5BF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E355D-57ED-4A55-8D4E-8D3A87A1FD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C18A9F-E168-46B5-BEBC-C9E605EB59CA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5D037-2CBC-4387-8275-64E649B84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2F4162-F0D3-496D-B1D7-448A5B111534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184D1-8C72-4F57-B7D3-A95232C22A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F4D67-FD25-41A9-9550-5417676B11F7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668DC-49A6-4CB1-B526-A449686A2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4759CF-1CD7-4FE6-B1F8-90DCBA766DF3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5E4F-FCDE-4766-A2C3-7CD491C94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F73DE8-DB43-4875-9A4E-62EB844E299D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C3AAC-7716-409E-BF8F-A24070E7EE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80AD2A-A3BA-49C2-9976-BCFD4D84AFB8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4BABD-6917-4952-8BF0-77CC287CE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5_PPT-templat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75D6C7D-0841-4EC9-887C-1E7FE37CFB56}" type="datetime1">
              <a:rPr lang="en-US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F39E1125-9B46-4E39-9C0F-60D1120126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04930-C495-566D-94DD-CD953AC91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Sustainable Consumption in an Aging World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18B55-778F-0C90-D35A-8100D1ED63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Mason</a:t>
            </a:r>
          </a:p>
          <a:p>
            <a:endParaRPr lang="en-US" dirty="0"/>
          </a:p>
          <a:p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Building Sustainable Generational Economies: The 14th Global Meeting of the NTA Network, University of Paris - Dauphine, February 14-17, 2023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8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24EAB-4DEE-FCA0-E694-1372F9D79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to Japan </a:t>
            </a:r>
            <a:br>
              <a:rPr lang="en-US" dirty="0"/>
            </a:br>
            <a:r>
              <a:rPr lang="en-US" dirty="0"/>
              <a:t>Assumptions for baseline calculations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4195A42-E930-CC31-D773-FFA1E4B3A3BA}"/>
              </a:ext>
            </a:extLst>
          </p:cNvPr>
          <p:cNvGraphicFramePr>
            <a:graphicFrameLocks noGrp="1"/>
          </p:cNvGraphicFramePr>
          <p:nvPr/>
        </p:nvGraphicFramePr>
        <p:xfrm>
          <a:off x="2152651" y="2226468"/>
          <a:ext cx="7886701" cy="2919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268370983"/>
                    </a:ext>
                  </a:extLst>
                </a:gridCol>
                <a:gridCol w="2067272">
                  <a:extLst>
                    <a:ext uri="{9D8B030D-6E8A-4147-A177-3AD203B41FA5}">
                      <a16:colId xmlns:a16="http://schemas.microsoft.com/office/drawing/2014/main" val="1228264671"/>
                    </a:ext>
                  </a:extLst>
                </a:gridCol>
                <a:gridCol w="3190529">
                  <a:extLst>
                    <a:ext uri="{9D8B030D-6E8A-4147-A177-3AD203B41FA5}">
                      <a16:colId xmlns:a16="http://schemas.microsoft.com/office/drawing/2014/main" val="2933336402"/>
                    </a:ext>
                  </a:extLst>
                </a:gridCol>
              </a:tblGrid>
              <a:tr h="286810">
                <a:tc>
                  <a:txBody>
                    <a:bodyPr/>
                    <a:lstStyle/>
                    <a:p>
                      <a:r>
                        <a:rPr lang="en-US" sz="1400" dirty="0"/>
                        <a:t>Exogenous factors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Japan Baseline value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Source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231361748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r>
                        <a:rPr lang="en-US" sz="1400" dirty="0"/>
                        <a:t>Constant TFR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1.29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WPP estimate for 2019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03336998"/>
                  </a:ext>
                </a:extLst>
              </a:tr>
              <a:tr h="495042">
                <a:tc>
                  <a:txBody>
                    <a:bodyPr/>
                    <a:lstStyle/>
                    <a:p>
                      <a:r>
                        <a:rPr lang="en-US" sz="1400" dirty="0"/>
                        <a:t>Constant population growth rate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-1.6%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Calculated from TFR with generation length of 30 years.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5101642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r>
                        <a:rPr lang="en-US" sz="1400" dirty="0"/>
                        <a:t>Constant mortality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e0 = 85.6; e60 = 27.6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WPP Projections for 2025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95558372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r>
                        <a:rPr lang="en-US" sz="1400" dirty="0"/>
                        <a:t>Child transfer share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for all countries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05921428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r>
                        <a:rPr lang="en-US" sz="1400" dirty="0"/>
                        <a:t>Old-age transfer share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49.8%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Japan estimates from Lee and Mason 2018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3853714"/>
                  </a:ext>
                </a:extLst>
              </a:tr>
              <a:tr h="495042">
                <a:tc>
                  <a:txBody>
                    <a:bodyPr/>
                    <a:lstStyle/>
                    <a:p>
                      <a:r>
                        <a:rPr lang="en-US" sz="1400" dirty="0"/>
                        <a:t>Consumption and labor income profiles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See figures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Japan NTA 2014 estimates from Ogawa and </a:t>
                      </a:r>
                      <a:r>
                        <a:rPr lang="en-US" sz="1400" dirty="0" err="1"/>
                        <a:t>Matsukura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94976245"/>
                  </a:ext>
                </a:extLst>
              </a:tr>
              <a:tr h="286810">
                <a:tc>
                  <a:txBody>
                    <a:bodyPr/>
                    <a:lstStyle/>
                    <a:p>
                      <a:r>
                        <a:rPr lang="en-US" sz="1400" dirty="0"/>
                        <a:t>Productivity growth rates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Used for all countries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39320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972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09AF6B-06B0-0773-1E3C-37D72A35D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90" y="1930402"/>
            <a:ext cx="5968997" cy="35877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3EEED-B071-C96D-D5BA-480F30D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Observed vs sustainable consumption, Japan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DF872-DC3D-37E4-DBC7-C86535A7CB12}"/>
              </a:ext>
            </a:extLst>
          </p:cNvPr>
          <p:cNvSpPr txBox="1"/>
          <p:nvPr/>
        </p:nvSpPr>
        <p:spPr>
          <a:xfrm>
            <a:off x="3304837" y="1685042"/>
            <a:ext cx="1511297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Survival weighted, per capita labor income for the cohort (based on 2014 NTA)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16C19-A9E6-AD59-2ABA-A5C3B3E056F4}"/>
              </a:ext>
            </a:extLst>
          </p:cNvPr>
          <p:cNvSpPr txBox="1"/>
          <p:nvPr/>
        </p:nvSpPr>
        <p:spPr>
          <a:xfrm>
            <a:off x="8131515" y="1416122"/>
            <a:ext cx="1878532" cy="17543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Survival weighted, per capita consumption for a cohort (based on 2014 values)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5B0D0-0431-64ED-334B-D733DE1F5C20}"/>
              </a:ext>
            </a:extLst>
          </p:cNvPr>
          <p:cNvSpPr txBox="1"/>
          <p:nvPr/>
        </p:nvSpPr>
        <p:spPr>
          <a:xfrm>
            <a:off x="8734833" y="3426830"/>
            <a:ext cx="1592600" cy="230832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Sustainble</a:t>
            </a:r>
            <a:r>
              <a:rPr lang="en-US" dirty="0"/>
              <a:t> survival weighted, per capita consumption is 79% of observed values.</a:t>
            </a:r>
          </a:p>
        </p:txBody>
      </p:sp>
    </p:spTree>
    <p:extLst>
      <p:ext uri="{BB962C8B-B14F-4D97-AF65-F5344CB8AC3E}">
        <p14:creationId xmlns:p14="http://schemas.microsoft.com/office/powerpoint/2010/main" val="3684220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28F850-0A0B-D7F1-D526-F21531AA5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54" y="1648313"/>
            <a:ext cx="7093492" cy="4178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3EEED-B071-C96D-D5BA-480F30D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 vs sustainable consumption, Japan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7DF872-DC3D-37E4-DBC7-C86535A7CB12}"/>
              </a:ext>
            </a:extLst>
          </p:cNvPr>
          <p:cNvSpPr txBox="1"/>
          <p:nvPr/>
        </p:nvSpPr>
        <p:spPr>
          <a:xfrm>
            <a:off x="921358" y="1791804"/>
            <a:ext cx="1511297" cy="2031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Survival weighted, per capita labor income for the cohort (based on 2014 NTA)</a:t>
            </a:r>
          </a:p>
        </p:txBody>
      </p:sp>
    </p:spTree>
    <p:extLst>
      <p:ext uri="{BB962C8B-B14F-4D97-AF65-F5344CB8AC3E}">
        <p14:creationId xmlns:p14="http://schemas.microsoft.com/office/powerpoint/2010/main" val="1612832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03731-A6CC-AED0-4EFF-46869B982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54" y="1648313"/>
            <a:ext cx="7093492" cy="4178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3EEED-B071-C96D-D5BA-480F30D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 vs sustainable consumption, Japan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16C19-A9E6-AD59-2ABA-A5C3B3E056F4}"/>
              </a:ext>
            </a:extLst>
          </p:cNvPr>
          <p:cNvSpPr txBox="1"/>
          <p:nvPr/>
        </p:nvSpPr>
        <p:spPr>
          <a:xfrm>
            <a:off x="8818773" y="1226354"/>
            <a:ext cx="1878532" cy="175432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Survival weighted, per capita consumption for cohort (based on 2014 NTA)</a:t>
            </a:r>
          </a:p>
        </p:txBody>
      </p:sp>
    </p:spTree>
    <p:extLst>
      <p:ext uri="{BB962C8B-B14F-4D97-AF65-F5344CB8AC3E}">
        <p14:creationId xmlns:p14="http://schemas.microsoft.com/office/powerpoint/2010/main" val="1686906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A88F8-3977-87BE-90A0-20D68546A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579" y="1556408"/>
            <a:ext cx="7093492" cy="4178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63EEED-B071-C96D-D5BA-480F30D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Baseline vs sustainable consumption, Japan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5B0D0-0431-64ED-334B-D733DE1F5C20}"/>
              </a:ext>
            </a:extLst>
          </p:cNvPr>
          <p:cNvSpPr txBox="1"/>
          <p:nvPr/>
        </p:nvSpPr>
        <p:spPr>
          <a:xfrm>
            <a:off x="9048598" y="3413383"/>
            <a:ext cx="1592600" cy="23083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u="sng" dirty="0" err="1"/>
              <a:t>Sustainble</a:t>
            </a:r>
            <a:r>
              <a:rPr lang="en-US" dirty="0"/>
              <a:t> survival weighted, per capita consumption is 79% of baseline values.</a:t>
            </a:r>
          </a:p>
        </p:txBody>
      </p:sp>
    </p:spTree>
    <p:extLst>
      <p:ext uri="{BB962C8B-B14F-4D97-AF65-F5344CB8AC3E}">
        <p14:creationId xmlns:p14="http://schemas.microsoft.com/office/powerpoint/2010/main" val="58926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2DE12FE-DDBF-6638-4679-6801E9EA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Affect on Sustainable Consumption of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C6D7BE-7930-A807-F161-7482316D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Longer life expectancy</a:t>
            </a:r>
          </a:p>
          <a:p>
            <a:r>
              <a:rPr lang="en-US" dirty="0"/>
              <a:t>Higher fertility</a:t>
            </a:r>
          </a:p>
          <a:p>
            <a:r>
              <a:rPr lang="en-US" dirty="0"/>
              <a:t>Greater reliance on funded old-age reallocations? </a:t>
            </a:r>
          </a:p>
        </p:txBody>
      </p:sp>
    </p:spTree>
    <p:extLst>
      <p:ext uri="{BB962C8B-B14F-4D97-AF65-F5344CB8AC3E}">
        <p14:creationId xmlns:p14="http://schemas.microsoft.com/office/powerpoint/2010/main" val="156848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014231-7678-7747-3E40-2E24E8CB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6069" y="1546167"/>
            <a:ext cx="6483710" cy="394023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482E2E-51D6-6484-823B-9A8D2F10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Effects of higher life expectancy</a:t>
            </a:r>
            <a:br>
              <a:rPr lang="en-US" dirty="0"/>
            </a:br>
            <a:r>
              <a:rPr lang="en-US" dirty="0"/>
              <a:t> </a:t>
            </a:r>
            <a:r>
              <a:rPr lang="en-US" sz="2700" dirty="0"/>
              <a:t>2025 (e0 = 85.6; e60 = 27.6) vs 2065 (e0 = 90.4; e60 = 31.5) 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30DF5-B5B4-BA82-CD60-08C6D9B412E0}"/>
              </a:ext>
            </a:extLst>
          </p:cNvPr>
          <p:cNvSpPr/>
          <p:nvPr/>
        </p:nvSpPr>
        <p:spPr>
          <a:xfrm>
            <a:off x="7820019" y="5311833"/>
            <a:ext cx="2180191" cy="13882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 older ages survival weighted consumption rises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407DE0-658D-88CC-607E-7CB7DBA120AB}"/>
              </a:ext>
            </a:extLst>
          </p:cNvPr>
          <p:cNvSpPr/>
          <p:nvPr/>
        </p:nvSpPr>
        <p:spPr>
          <a:xfrm>
            <a:off x="2701636" y="5306312"/>
            <a:ext cx="3057401" cy="13882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At most ages survival weighted consumption declines from 79% to 76% of baseline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7A516B5-C65E-8296-1068-2DA015F7A486}"/>
              </a:ext>
            </a:extLst>
          </p:cNvPr>
          <p:cNvCxnSpPr>
            <a:cxnSpLocks/>
            <a:stCxn id="14" idx="0"/>
          </p:cNvCxnSpPr>
          <p:nvPr/>
        </p:nvCxnSpPr>
        <p:spPr>
          <a:xfrm flipH="1" flipV="1">
            <a:off x="8326537" y="2891719"/>
            <a:ext cx="583578" cy="242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B102758-1283-F496-B0E8-91646B6777D7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4230337" y="3782291"/>
            <a:ext cx="1613510" cy="1524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ACCFF5D-C341-55DC-F305-C46CA2C27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864" y="1395863"/>
            <a:ext cx="8188272" cy="498700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482E2E-51D6-6484-823B-9A8D2F10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consumption and sustainable consumption given TFRs of 1.29 or 1.75 </a:t>
            </a:r>
            <a:br>
              <a:rPr lang="en-US" dirty="0"/>
            </a:b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30DF5-B5B4-BA82-CD60-08C6D9B412E0}"/>
              </a:ext>
            </a:extLst>
          </p:cNvPr>
          <p:cNvSpPr/>
          <p:nvPr/>
        </p:nvSpPr>
        <p:spPr>
          <a:xfrm>
            <a:off x="7145021" y="3821058"/>
            <a:ext cx="1546644" cy="157569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Lower fertility: consumption 79% of baseline.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407DE0-658D-88CC-607E-7CB7DBA120AB}"/>
              </a:ext>
            </a:extLst>
          </p:cNvPr>
          <p:cNvSpPr/>
          <p:nvPr/>
        </p:nvSpPr>
        <p:spPr>
          <a:xfrm>
            <a:off x="9339624" y="1802475"/>
            <a:ext cx="1546644" cy="144274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fertility: consumption 84% of baseline.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80FAF45-10A8-68C5-87E9-8E5C683844E6}"/>
              </a:ext>
            </a:extLst>
          </p:cNvPr>
          <p:cNvCxnSpPr/>
          <p:nvPr/>
        </p:nvCxnSpPr>
        <p:spPr>
          <a:xfrm flipH="1">
            <a:off x="8691665" y="2393576"/>
            <a:ext cx="647959" cy="7799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C2CF41E-E11C-16EA-F04A-E39C715BB6AF}"/>
              </a:ext>
            </a:extLst>
          </p:cNvPr>
          <p:cNvCxnSpPr>
            <a:cxnSpLocks/>
            <a:stCxn id="14" idx="0"/>
          </p:cNvCxnSpPr>
          <p:nvPr/>
        </p:nvCxnSpPr>
        <p:spPr>
          <a:xfrm flipV="1">
            <a:off x="7918343" y="3334871"/>
            <a:ext cx="490551" cy="4861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5818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16484D-9695-6AF4-D396-78F46952E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036" y="1994599"/>
            <a:ext cx="7509928" cy="451394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482E2E-51D6-6484-823B-9A8D2F10C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Baseline consumption and sustainable consumption given funded old-age reallocations: 49.8% or 66.7% share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F30DF5-B5B4-BA82-CD60-08C6D9B412E0}"/>
              </a:ext>
            </a:extLst>
          </p:cNvPr>
          <p:cNvSpPr/>
          <p:nvPr/>
        </p:nvSpPr>
        <p:spPr>
          <a:xfrm>
            <a:off x="4123113" y="5484155"/>
            <a:ext cx="4330931" cy="13738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With increased emphasis on funded old-age reallocations, consumption would rise to 83% as compared with 79% of baseline.</a:t>
            </a:r>
          </a:p>
        </p:txBody>
      </p:sp>
      <p:sp>
        <p:nvSpPr>
          <p:cNvPr id="7" name="Callout: Line 6">
            <a:extLst>
              <a:ext uri="{FF2B5EF4-FFF2-40B4-BE49-F238E27FC236}">
                <a16:creationId xmlns:a16="http://schemas.microsoft.com/office/drawing/2014/main" id="{3DAFD2C9-2A60-E6DC-087E-6B4DC22D3B51}"/>
              </a:ext>
            </a:extLst>
          </p:cNvPr>
          <p:cNvSpPr/>
          <p:nvPr/>
        </p:nvSpPr>
        <p:spPr>
          <a:xfrm>
            <a:off x="9040282" y="3034553"/>
            <a:ext cx="2859741" cy="394447"/>
          </a:xfrm>
          <a:prstGeom prst="borderCallout1">
            <a:avLst>
              <a:gd name="adj1" fmla="val 18750"/>
              <a:gd name="adj2" fmla="val -8333"/>
              <a:gd name="adj3" fmla="val 123864"/>
              <a:gd name="adj4" fmla="val -2171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Higher share funded</a:t>
            </a:r>
          </a:p>
        </p:txBody>
      </p:sp>
    </p:spTree>
    <p:extLst>
      <p:ext uri="{BB962C8B-B14F-4D97-AF65-F5344CB8AC3E}">
        <p14:creationId xmlns:p14="http://schemas.microsoft.com/office/powerpoint/2010/main" val="232197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13F2C94-BCD6-6B83-080E-15811D9FF1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32794"/>
              </p:ext>
            </p:extLst>
          </p:nvPr>
        </p:nvGraphicFramePr>
        <p:xfrm>
          <a:off x="1066800" y="920096"/>
          <a:ext cx="10085294" cy="4400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2647">
                  <a:extLst>
                    <a:ext uri="{9D8B030D-6E8A-4147-A177-3AD203B41FA5}">
                      <a16:colId xmlns:a16="http://schemas.microsoft.com/office/drawing/2014/main" val="2558025386"/>
                    </a:ext>
                  </a:extLst>
                </a:gridCol>
                <a:gridCol w="5042647">
                  <a:extLst>
                    <a:ext uri="{9D8B030D-6E8A-4147-A177-3AD203B41FA5}">
                      <a16:colId xmlns:a16="http://schemas.microsoft.com/office/drawing/2014/main" val="2450742518"/>
                    </a:ext>
                  </a:extLst>
                </a:gridCol>
              </a:tblGrid>
              <a:tr h="413699">
                <a:tc gridSpan="2">
                  <a:txBody>
                    <a:bodyPr/>
                    <a:lstStyle/>
                    <a:p>
                      <a:r>
                        <a:rPr lang="en-US" sz="2800" dirty="0"/>
                        <a:t>Summary of application to Japan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760566"/>
                  </a:ext>
                </a:extLst>
              </a:tr>
              <a:tr h="7140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 current level of consumption sustainable?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 Sustainable consumption is only 79% of current consumption.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267624"/>
                  </a:ext>
                </a:extLst>
              </a:tr>
              <a:tr h="413699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How will sustainable consumption be affected by: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328726"/>
                  </a:ext>
                </a:extLst>
              </a:tr>
              <a:tr h="10200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Increases in life expectancy?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Projected increase over the next 40 years.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Small effect on those below age 70.  Survival-weighted consumption will be much higher for the very old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88544"/>
                  </a:ext>
                </a:extLst>
              </a:tr>
              <a:tr h="71405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Increase in fertility? 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Rise in TFR from 1.29 to 1.75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in sustainable consumption by 5 percentage points.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261982"/>
                  </a:ext>
                </a:extLst>
              </a:tr>
              <a:tr h="102007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Greater reliance on funded program rather than transfers to support old-age needs? Increase in funded share from about ½ to 2/3.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Increase in sustainable consumption </a:t>
                      </a:r>
                      <a:r>
                        <a:rPr lang="en-US" dirty="0" err="1"/>
                        <a:t>fy</a:t>
                      </a:r>
                      <a:r>
                        <a:rPr lang="en-US" dirty="0"/>
                        <a:t> 4 percentage points.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1267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3765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89FF-0EFF-604C-D4A6-37800DC96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Reform pensions?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9A5D-2574-2190-048F-9AE7079800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“More than ever, we need to remind our Members of Congress that Americans 50+ voted them into the very seats they occupy today. </a:t>
            </a:r>
            <a:r>
              <a:rPr lang="en-US" sz="2000" dirty="0">
                <a:highlight>
                  <a:srgbClr val="FFFF00"/>
                </a:highlight>
              </a:rPr>
              <a:t>The AARP community is nearly 38 million strong, our voices are powerful, and we don’t back down from a fight — especially when it comes to saving Social Security</a:t>
            </a:r>
            <a:r>
              <a:rPr lang="en-US" sz="2000" dirty="0"/>
              <a:t>.” - AARP (American Association for Retired People)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A64346-C011-561F-A0B1-AAC16B81B4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4947" y="2226469"/>
            <a:ext cx="2802609" cy="3263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C7DB54-9A01-B147-7DFA-1230DDD81AF1}"/>
              </a:ext>
            </a:extLst>
          </p:cNvPr>
          <p:cNvSpPr txBox="1"/>
          <p:nvPr/>
        </p:nvSpPr>
        <p:spPr>
          <a:xfrm>
            <a:off x="2279073" y="5489972"/>
            <a:ext cx="721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 message from AARP advocacy on Jan 21, 2023. </a:t>
            </a:r>
          </a:p>
        </p:txBody>
      </p:sp>
    </p:spTree>
    <p:extLst>
      <p:ext uri="{BB962C8B-B14F-4D97-AF65-F5344CB8AC3E}">
        <p14:creationId xmlns:p14="http://schemas.microsoft.com/office/powerpoint/2010/main" val="3707484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640F6-5371-8BB3-0D12-A3996D24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F3F8-3ADE-0A7E-78F8-E3A5E1A09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is to Japan but the methods are general and can be readily applied to countries with NTA.</a:t>
            </a:r>
          </a:p>
          <a:p>
            <a:r>
              <a:rPr lang="en-US" dirty="0"/>
              <a:t>Demographic change that leads to aging has favorable effects not addressed in this presentation</a:t>
            </a:r>
          </a:p>
          <a:p>
            <a:pPr lvl="1"/>
            <a:r>
              <a:rPr lang="en-US" dirty="0"/>
              <a:t>Value of a longer life </a:t>
            </a:r>
          </a:p>
          <a:p>
            <a:pPr lvl="1"/>
            <a:r>
              <a:rPr lang="en-US" dirty="0"/>
              <a:t>Improved reproductive health </a:t>
            </a:r>
          </a:p>
          <a:p>
            <a:pPr lvl="1"/>
            <a:r>
              <a:rPr lang="en-US" dirty="0"/>
              <a:t>Second dividend effects (increases in human and physical capital)</a:t>
            </a:r>
          </a:p>
          <a:p>
            <a:r>
              <a:rPr lang="en-US" dirty="0"/>
              <a:t>Reform often meets considerable resistance</a:t>
            </a:r>
          </a:p>
        </p:txBody>
      </p:sp>
    </p:spTree>
    <p:extLst>
      <p:ext uri="{BB962C8B-B14F-4D97-AF65-F5344CB8AC3E}">
        <p14:creationId xmlns:p14="http://schemas.microsoft.com/office/powerpoint/2010/main" val="405664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0AB2-BC41-8470-40EC-77F101761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longer?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294D-48B0-EBBD-99A4-81709C51D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22763" y="1968756"/>
            <a:ext cx="2970068" cy="32512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 January 19, 2023 over 1 million French protest against raising the retirement age from 62 to 64.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500" dirty="0"/>
              <a:t>Place de la Republique, Paris (AP photo/Lewis Joly)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BCF0AA-7F2C-3BA5-E87A-F0E2F3E840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19255" y="1965614"/>
            <a:ext cx="5446910" cy="37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8DD85-D580-39E9-B48A-956DBD3F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26ABC-51DE-159D-AF18-291285B24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issues </a:t>
            </a:r>
          </a:p>
          <a:p>
            <a:pPr lvl="1"/>
            <a:r>
              <a:rPr lang="en-US" dirty="0"/>
              <a:t>Are current levels of consumption sustainable in light of population aging around the world? </a:t>
            </a:r>
          </a:p>
          <a:p>
            <a:pPr lvl="1"/>
            <a:r>
              <a:rPr lang="en-US" dirty="0"/>
              <a:t>What policies might be pursued to increase sustainable consumption?  </a:t>
            </a:r>
          </a:p>
          <a:p>
            <a:r>
              <a:rPr lang="en-US" dirty="0"/>
              <a:t>Method for addressing the issues</a:t>
            </a:r>
          </a:p>
          <a:p>
            <a:pPr lvl="1"/>
            <a:r>
              <a:rPr lang="en-US" dirty="0"/>
              <a:t>NTA data on consumption and labor income</a:t>
            </a:r>
          </a:p>
          <a:p>
            <a:pPr lvl="1"/>
            <a:r>
              <a:rPr lang="en-US" dirty="0"/>
              <a:t>Demographic data from UN World Population Prospects</a:t>
            </a:r>
          </a:p>
          <a:p>
            <a:pPr lvl="1"/>
            <a:r>
              <a:rPr lang="en-US" dirty="0"/>
              <a:t>Simulation model </a:t>
            </a:r>
          </a:p>
        </p:txBody>
      </p:sp>
    </p:spTree>
    <p:extLst>
      <p:ext uri="{BB962C8B-B14F-4D97-AF65-F5344CB8AC3E}">
        <p14:creationId xmlns:p14="http://schemas.microsoft.com/office/powerpoint/2010/main" val="248881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67C84-2A7C-AFCF-8CE5-5E86CB1DD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F4EF4-65C5-6CCD-CD3D-C02CFD952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Steady state analysis that emphasizes the long-run and deemphasizes dynamics</a:t>
            </a:r>
          </a:p>
          <a:p>
            <a:r>
              <a:rPr lang="en-US" dirty="0"/>
              <a:t>Fertility and mortality are exogenous; no immigration</a:t>
            </a:r>
          </a:p>
          <a:p>
            <a:r>
              <a:rPr lang="en-US" dirty="0"/>
              <a:t>Reallocations systems are different for children and seniors</a:t>
            </a:r>
          </a:p>
          <a:p>
            <a:r>
              <a:rPr lang="en-US" dirty="0"/>
              <a:t>Interest rates respond to changes in population growth </a:t>
            </a:r>
          </a:p>
          <a:p>
            <a:r>
              <a:rPr lang="en-US" dirty="0"/>
              <a:t>Consumption profile shifts to achieve sustainability</a:t>
            </a:r>
          </a:p>
          <a:p>
            <a:r>
              <a:rPr lang="en-US" dirty="0"/>
              <a:t>Sustainability is assessed using the lifecycle profile of wealth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32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4BA195-34E9-CB2B-F0C1-0771DE16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276" y="1706904"/>
            <a:ext cx="5333206" cy="3205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9541-34F2-0134-BF4B-AD3B6CBD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97495"/>
            <a:ext cx="7886700" cy="653152"/>
          </a:xfrm>
        </p:spPr>
        <p:txBody>
          <a:bodyPr/>
          <a:lstStyle/>
          <a:p>
            <a:r>
              <a:rPr lang="en-US" sz="3600" dirty="0"/>
              <a:t>Sustainable wealth profile for Japan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EC6BD5-E702-1EA5-BF58-F04AB82EA08B}"/>
              </a:ext>
            </a:extLst>
          </p:cNvPr>
          <p:cNvCxnSpPr>
            <a:cxnSpLocks/>
          </p:cNvCxnSpPr>
          <p:nvPr/>
        </p:nvCxnSpPr>
        <p:spPr>
          <a:xfrm flipV="1">
            <a:off x="3780001" y="3943352"/>
            <a:ext cx="449101" cy="1231319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A4867E-EE71-9722-10DD-3EA0D8AB518A}"/>
              </a:ext>
            </a:extLst>
          </p:cNvPr>
          <p:cNvCxnSpPr>
            <a:cxnSpLocks/>
          </p:cNvCxnSpPr>
          <p:nvPr/>
        </p:nvCxnSpPr>
        <p:spPr>
          <a:xfrm flipH="1" flipV="1">
            <a:off x="5130633" y="4152900"/>
            <a:ext cx="153144" cy="129561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68D3CEA-188F-DC84-438F-CFAAB2E44FB6}"/>
              </a:ext>
            </a:extLst>
          </p:cNvPr>
          <p:cNvGraphicFramePr/>
          <p:nvPr/>
        </p:nvGraphicFramePr>
        <p:xfrm>
          <a:off x="2955925" y="5025228"/>
          <a:ext cx="2793704" cy="835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19019F-6C48-5CA1-2D62-472BAD3EF081}"/>
              </a:ext>
            </a:extLst>
          </p:cNvPr>
          <p:cNvSpPr txBox="1"/>
          <p:nvPr/>
        </p:nvSpPr>
        <p:spPr>
          <a:xfrm>
            <a:off x="1770612" y="2043990"/>
            <a:ext cx="1440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Survival weighted per capita longitudinal values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08F64-CAAD-D004-B258-31D31B0F4676}"/>
              </a:ext>
            </a:extLst>
          </p:cNvPr>
          <p:cNvSpPr txBox="1"/>
          <p:nvPr/>
        </p:nvSpPr>
        <p:spPr>
          <a:xfrm>
            <a:off x="2223247" y="6275294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Based on work by Lee and by Willis.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5C9EF9-6F1D-0A53-176A-A33EDF76C0D3}"/>
              </a:ext>
            </a:extLst>
          </p:cNvPr>
          <p:cNvSpPr txBox="1"/>
          <p:nvPr/>
        </p:nvSpPr>
        <p:spPr>
          <a:xfrm>
            <a:off x="9108141" y="1792941"/>
            <a:ext cx="2581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Wealth consists of assets plus transfer wealth.  Lee and Mason, Population Aging and the Generational Economy;  UN NTA Manual.</a:t>
            </a:r>
          </a:p>
        </p:txBody>
      </p:sp>
    </p:spTree>
    <p:extLst>
      <p:ext uri="{BB962C8B-B14F-4D97-AF65-F5344CB8AC3E}">
        <p14:creationId xmlns:p14="http://schemas.microsoft.com/office/powerpoint/2010/main" val="27819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4BA195-34E9-CB2B-F0C1-0771DE164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276" y="1706904"/>
            <a:ext cx="5333206" cy="3205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9541-34F2-0134-BF4B-AD3B6CBD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997495"/>
            <a:ext cx="7886700" cy="653152"/>
          </a:xfrm>
        </p:spPr>
        <p:txBody>
          <a:bodyPr/>
          <a:lstStyle/>
          <a:p>
            <a:r>
              <a:rPr lang="en-US" sz="4000" dirty="0"/>
              <a:t>Sustainable wealth profile for Japan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D6D1EB-6CE0-8CC0-1D44-81E97AF57B91}"/>
              </a:ext>
            </a:extLst>
          </p:cNvPr>
          <p:cNvCxnSpPr>
            <a:cxnSpLocks/>
          </p:cNvCxnSpPr>
          <p:nvPr/>
        </p:nvCxnSpPr>
        <p:spPr>
          <a:xfrm flipH="1" flipV="1">
            <a:off x="6248400" y="3105150"/>
            <a:ext cx="222250" cy="2000250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68D3CEA-188F-DC84-438F-CFAAB2E44FB6}"/>
              </a:ext>
            </a:extLst>
          </p:cNvPr>
          <p:cNvGraphicFramePr/>
          <p:nvPr/>
        </p:nvGraphicFramePr>
        <p:xfrm>
          <a:off x="5740402" y="5025227"/>
          <a:ext cx="2746081" cy="653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18F0EB16-7CE7-3890-BCE3-A114327FD05A}"/>
              </a:ext>
            </a:extLst>
          </p:cNvPr>
          <p:cNvCxnSpPr>
            <a:cxnSpLocks/>
          </p:cNvCxnSpPr>
          <p:nvPr/>
        </p:nvCxnSpPr>
        <p:spPr>
          <a:xfrm rot="16200000" flipV="1">
            <a:off x="6513789" y="3842813"/>
            <a:ext cx="2040981" cy="323849"/>
          </a:xfrm>
          <a:prstGeom prst="bentConnector3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19019F-6C48-5CA1-2D62-472BAD3EF081}"/>
              </a:ext>
            </a:extLst>
          </p:cNvPr>
          <p:cNvSpPr txBox="1"/>
          <p:nvPr/>
        </p:nvSpPr>
        <p:spPr>
          <a:xfrm>
            <a:off x="1787236" y="2043990"/>
            <a:ext cx="1423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Survival weighted per capita longitudinal values</a:t>
            </a:r>
          </a:p>
        </p:txBody>
      </p:sp>
    </p:spTree>
    <p:extLst>
      <p:ext uri="{BB962C8B-B14F-4D97-AF65-F5344CB8AC3E}">
        <p14:creationId xmlns:p14="http://schemas.microsoft.com/office/powerpoint/2010/main" val="46003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31AE28-7C53-B760-95D4-A62F17B09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596" y="1831804"/>
            <a:ext cx="5333206" cy="3205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539541-34F2-0134-BF4B-AD3B6CBD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31095"/>
            <a:ext cx="7886700" cy="432342"/>
          </a:xfrm>
        </p:spPr>
        <p:txBody>
          <a:bodyPr>
            <a:noAutofit/>
          </a:bodyPr>
          <a:lstStyle/>
          <a:p>
            <a:r>
              <a:rPr lang="en-US" sz="3200" dirty="0"/>
              <a:t>Solving for consumption level to achieve sustainable lifecycle wealth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410F0491-A21F-12D0-D676-E156FB0ADDB2}"/>
              </a:ext>
            </a:extLst>
          </p:cNvPr>
          <p:cNvSpPr/>
          <p:nvPr/>
        </p:nvSpPr>
        <p:spPr>
          <a:xfrm>
            <a:off x="8712316" y="3879654"/>
            <a:ext cx="1327034" cy="828768"/>
          </a:xfrm>
          <a:prstGeom prst="borderCallout1">
            <a:avLst>
              <a:gd name="adj1" fmla="val 18750"/>
              <a:gd name="adj2" fmla="val -8333"/>
              <a:gd name="adj3" fmla="val 1058"/>
              <a:gd name="adj4" fmla="val -27449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Final wealth is zero</a:t>
            </a:r>
          </a:p>
        </p:txBody>
      </p:sp>
      <p:sp>
        <p:nvSpPr>
          <p:cNvPr id="4" name="Callout: Line 3">
            <a:extLst>
              <a:ext uri="{FF2B5EF4-FFF2-40B4-BE49-F238E27FC236}">
                <a16:creationId xmlns:a16="http://schemas.microsoft.com/office/drawing/2014/main" id="{812D7000-A2D7-7C9F-8BA8-324AC6918C71}"/>
              </a:ext>
            </a:extLst>
          </p:cNvPr>
          <p:cNvSpPr/>
          <p:nvPr/>
        </p:nvSpPr>
        <p:spPr>
          <a:xfrm>
            <a:off x="1646843" y="3990191"/>
            <a:ext cx="1189644" cy="990111"/>
          </a:xfrm>
          <a:prstGeom prst="borderCallout1">
            <a:avLst>
              <a:gd name="adj1" fmla="val 40098"/>
              <a:gd name="adj2" fmla="val 106518"/>
              <a:gd name="adj3" fmla="val -9043"/>
              <a:gd name="adj4" fmla="val 174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Initial wealth is zero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6D8995-A958-A416-15A3-B09EB3868A7B}"/>
              </a:ext>
            </a:extLst>
          </p:cNvPr>
          <p:cNvSpPr txBox="1"/>
          <p:nvPr/>
        </p:nvSpPr>
        <p:spPr>
          <a:xfrm>
            <a:off x="3682422" y="5077042"/>
            <a:ext cx="2057978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Discount rate is biological rate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9CD39-15AA-B99B-BA4B-731CEBB8275F}"/>
              </a:ext>
            </a:extLst>
          </p:cNvPr>
          <p:cNvSpPr txBox="1"/>
          <p:nvPr/>
        </p:nvSpPr>
        <p:spPr>
          <a:xfrm>
            <a:off x="5740400" y="5077040"/>
            <a:ext cx="27984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Discount rate is weighted average of biological rate and market rate</a:t>
            </a:r>
          </a:p>
        </p:txBody>
      </p:sp>
      <p:sp>
        <p:nvSpPr>
          <p:cNvPr id="9" name="Callout: Line 8">
            <a:extLst>
              <a:ext uri="{FF2B5EF4-FFF2-40B4-BE49-F238E27FC236}">
                <a16:creationId xmlns:a16="http://schemas.microsoft.com/office/drawing/2014/main" id="{20EA3A38-33C3-2AC3-9438-43152BF73CCB}"/>
              </a:ext>
            </a:extLst>
          </p:cNvPr>
          <p:cNvSpPr/>
          <p:nvPr/>
        </p:nvSpPr>
        <p:spPr>
          <a:xfrm>
            <a:off x="3205597" y="1820600"/>
            <a:ext cx="3543301" cy="513805"/>
          </a:xfrm>
          <a:prstGeom prst="borderCallout1">
            <a:avLst>
              <a:gd name="adj1" fmla="val 101554"/>
              <a:gd name="adj2" fmla="val 51061"/>
              <a:gd name="adj3" fmla="val 399249"/>
              <a:gd name="adj4" fmla="val 703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Age of shift in lifecycle phases is endogenous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C5619F-83E2-5C6E-8AA5-43695BAF0D9B}"/>
              </a:ext>
            </a:extLst>
          </p:cNvPr>
          <p:cNvCxnSpPr/>
          <p:nvPr/>
        </p:nvCxnSpPr>
        <p:spPr>
          <a:xfrm>
            <a:off x="5740400" y="3879654"/>
            <a:ext cx="0" cy="1981397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3B67DB8-D1F8-806E-2D21-EF2FC6E12070}"/>
              </a:ext>
            </a:extLst>
          </p:cNvPr>
          <p:cNvSpPr txBox="1"/>
          <p:nvPr/>
        </p:nvSpPr>
        <p:spPr>
          <a:xfrm>
            <a:off x="1075765" y="6069106"/>
            <a:ext cx="9260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Biological rate is rate of population growth plus rate of productivity growth (Samuelson 1958.)</a:t>
            </a:r>
          </a:p>
        </p:txBody>
      </p:sp>
    </p:spTree>
    <p:extLst>
      <p:ext uri="{BB962C8B-B14F-4D97-AF65-F5344CB8AC3E}">
        <p14:creationId xmlns:p14="http://schemas.microsoft.com/office/powerpoint/2010/main" val="1522847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D62E54-11C5-A5FB-BF26-502C38B08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Illustration of Model:  Application to Japan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2CB877-66B7-D6B3-454B-1841F22CC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questions are addressed: </a:t>
            </a:r>
          </a:p>
          <a:p>
            <a:pPr lvl="1"/>
            <a:r>
              <a:rPr lang="en-US" dirty="0"/>
              <a:t>Is current level of consumption sustainable?</a:t>
            </a:r>
          </a:p>
          <a:p>
            <a:pPr lvl="1"/>
            <a:r>
              <a:rPr lang="en-US" dirty="0"/>
              <a:t>How will sustainable consumption be affected by</a:t>
            </a:r>
          </a:p>
          <a:p>
            <a:pPr lvl="2"/>
            <a:r>
              <a:rPr lang="en-US" dirty="0"/>
              <a:t>Increase in life expectancy?</a:t>
            </a:r>
          </a:p>
          <a:p>
            <a:pPr lvl="2"/>
            <a:r>
              <a:rPr lang="en-US" dirty="0"/>
              <a:t>Increase in fertility?</a:t>
            </a:r>
          </a:p>
          <a:p>
            <a:pPr lvl="2"/>
            <a:r>
              <a:rPr lang="en-US" dirty="0"/>
              <a:t>Greater reliance on funded program rather than transfers to support old-age needs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46070"/>
      </p:ext>
    </p:extLst>
  </p:cSld>
  <p:clrMapOvr>
    <a:masterClrMapping/>
  </p:clrMapOvr>
</p:sld>
</file>

<file path=ppt/theme/theme1.xml><?xml version="1.0" encoding="utf-8"?>
<a:theme xmlns:a="http://schemas.openxmlformats.org/drawingml/2006/main" name="NTA_PowerPoint_Template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NTA_PowerPoint_Template_02</Template>
  <TotalTime>1520</TotalTime>
  <Words>958</Words>
  <Application>Microsoft Office PowerPoint</Application>
  <PresentationFormat>Widescreen</PresentationFormat>
  <Paragraphs>134</Paragraphs>
  <Slides>20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NTA_PowerPoint_Template_02</vt:lpstr>
      <vt:lpstr>Sustainable Consumption in an Aging World</vt:lpstr>
      <vt:lpstr>Reform pensions?</vt:lpstr>
      <vt:lpstr>Work longer?</vt:lpstr>
      <vt:lpstr>Introduction</vt:lpstr>
      <vt:lpstr>Model Features</vt:lpstr>
      <vt:lpstr>Sustainable wealth profile for Japan</vt:lpstr>
      <vt:lpstr>Sustainable wealth profile for Japan</vt:lpstr>
      <vt:lpstr>Solving for consumption level to achieve sustainable lifecycle wealth</vt:lpstr>
      <vt:lpstr>Illustration of Model:  Application to Japan</vt:lpstr>
      <vt:lpstr>Application to Japan  Assumptions for baseline calculations</vt:lpstr>
      <vt:lpstr>Observed vs sustainable consumption, Japan</vt:lpstr>
      <vt:lpstr>Baseline vs sustainable consumption, Japan</vt:lpstr>
      <vt:lpstr>Baseline vs sustainable consumption, Japan</vt:lpstr>
      <vt:lpstr>Baseline vs sustainable consumption, Japan</vt:lpstr>
      <vt:lpstr>Affect on Sustainable Consumption of </vt:lpstr>
      <vt:lpstr>Effects of higher life expectancy  2025 (e0 = 85.6; e60 = 27.6) vs 2065 (e0 = 90.4; e60 = 31.5) </vt:lpstr>
      <vt:lpstr>Baseline consumption and sustainable consumption given TFRs of 1.29 or 1.75  </vt:lpstr>
      <vt:lpstr>Baseline consumption and sustainable consumption given funded old-age reallocations: 49.8% or 66.7% share</vt:lpstr>
      <vt:lpstr>PowerPoint Presentation</vt:lpstr>
      <vt:lpstr>Qualifications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a Sustainable Generational Economy in an Aging World</dc:title>
  <dc:creator>Andrew Mason</dc:creator>
  <cp:lastModifiedBy>Andrew Mason</cp:lastModifiedBy>
  <cp:revision>12</cp:revision>
  <cp:lastPrinted>2023-02-09T21:16:08Z</cp:lastPrinted>
  <dcterms:created xsi:type="dcterms:W3CDTF">2023-01-27T00:33:10Z</dcterms:created>
  <dcterms:modified xsi:type="dcterms:W3CDTF">2023-02-09T21:16:54Z</dcterms:modified>
</cp:coreProperties>
</file>