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87" r:id="rId4"/>
    <p:sldId id="410" r:id="rId5"/>
    <p:sldId id="473" r:id="rId6"/>
    <p:sldId id="280" r:id="rId7"/>
    <p:sldId id="406" r:id="rId8"/>
    <p:sldId id="461" r:id="rId9"/>
    <p:sldId id="464" r:id="rId10"/>
    <p:sldId id="465" r:id="rId11"/>
    <p:sldId id="468" r:id="rId12"/>
    <p:sldId id="475" r:id="rId13"/>
    <p:sldId id="471" r:id="rId14"/>
    <p:sldId id="445" r:id="rId15"/>
    <p:sldId id="476" r:id="rId16"/>
    <p:sldId id="477" r:id="rId17"/>
    <p:sldId id="478" r:id="rId18"/>
    <p:sldId id="479" r:id="rId19"/>
    <p:sldId id="480" r:id="rId20"/>
    <p:sldId id="474" r:id="rId21"/>
    <p:sldId id="32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93" autoAdjust="0"/>
    <p:restoredTop sz="94660"/>
  </p:normalViewPr>
  <p:slideViewPr>
    <p:cSldViewPr snapToGrid="0">
      <p:cViewPr varScale="1">
        <p:scale>
          <a:sx n="55" d="100"/>
          <a:sy n="55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Academics\Demographic%20Dividend\National\Monitoring%20Index\2021%20DDMI\Results\DD%20Perception%20in%20Stata%20Final\Resul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C8D-4D9C-9E9A-F62E04C227B5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C8D-4D9C-9E9A-F62E04C227B5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C8D-4D9C-9E9A-F62E04C227B5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C8D-4D9C-9E9A-F62E04C227B5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8D-4D9C-9E9A-F62E04C227B5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8D-4D9C-9E9A-F62E04C227B5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8D-4D9C-9E9A-F62E04C227B5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C8D-4D9C-9E9A-F62E04C227B5}"/>
              </c:ext>
            </c:extLst>
          </c:dPt>
          <c:dLbls>
            <c:dLbl>
              <c:idx val="8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C8D-4D9C-9E9A-F62E04C227B5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(2)'!$A$3:$A$11</c:f>
              <c:strCache>
                <c:ptCount val="9"/>
                <c:pt idx="0">
                  <c:v>Health Quality</c:v>
                </c:pt>
                <c:pt idx="1">
                  <c:v>Housing</c:v>
                </c:pt>
                <c:pt idx="2">
                  <c:v>Reproductive health</c:v>
                </c:pt>
                <c:pt idx="3">
                  <c:v>Child health</c:v>
                </c:pt>
                <c:pt idx="4">
                  <c:v>Family Planning</c:v>
                </c:pt>
                <c:pt idx="5">
                  <c:v>Nutrition</c:v>
                </c:pt>
                <c:pt idx="6">
                  <c:v>Water and Sanitation</c:v>
                </c:pt>
                <c:pt idx="8">
                  <c:v>Health and Wellbeing</c:v>
                </c:pt>
              </c:strCache>
            </c:strRef>
          </c:cat>
          <c:val>
            <c:numRef>
              <c:f>'2022 (2)'!$B$3:$B$11</c:f>
              <c:numCache>
                <c:formatCode>0.0</c:formatCode>
                <c:ptCount val="9"/>
                <c:pt idx="0">
                  <c:v>11.397677789956674</c:v>
                </c:pt>
                <c:pt idx="1">
                  <c:v>28.799999999999997</c:v>
                </c:pt>
                <c:pt idx="2">
                  <c:v>29.129523809523803</c:v>
                </c:pt>
                <c:pt idx="3">
                  <c:v>38.653534798534785</c:v>
                </c:pt>
                <c:pt idx="4">
                  <c:v>46.17</c:v>
                </c:pt>
                <c:pt idx="5">
                  <c:v>56.028003087903855</c:v>
                </c:pt>
                <c:pt idx="6">
                  <c:v>91.85</c:v>
                </c:pt>
                <c:pt idx="8">
                  <c:v>44.094666573561625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D-4D9C-9E9A-F62E04C22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6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105-4827-81EE-7B459F60423C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(2)'!$Q$15:$Q$21</c:f>
              <c:strCache>
                <c:ptCount val="7"/>
                <c:pt idx="0">
                  <c:v>Adovacy</c:v>
                </c:pt>
                <c:pt idx="1">
                  <c:v>Data and Profile Estimation</c:v>
                </c:pt>
                <c:pt idx="2">
                  <c:v>Monitoring Index and Observatory</c:v>
                </c:pt>
                <c:pt idx="3">
                  <c:v>Development Plans and Budgets Integration</c:v>
                </c:pt>
                <c:pt idx="4">
                  <c:v>Roadmap</c:v>
                </c:pt>
                <c:pt idx="6">
                  <c:v>Practical Evidence-Building</c:v>
                </c:pt>
              </c:strCache>
            </c:strRef>
          </c:cat>
          <c:val>
            <c:numRef>
              <c:f>'2022 (2)'!$R$15:$R$21</c:f>
              <c:numCache>
                <c:formatCode>0.0</c:formatCode>
                <c:ptCount val="7"/>
                <c:pt idx="0">
                  <c:v>49.117978922709362</c:v>
                </c:pt>
                <c:pt idx="1">
                  <c:v>50.936550544647105</c:v>
                </c:pt>
                <c:pt idx="2">
                  <c:v>50.943758372742884</c:v>
                </c:pt>
                <c:pt idx="3">
                  <c:v>52.898014773484029</c:v>
                </c:pt>
                <c:pt idx="4">
                  <c:v>56.83398786682713</c:v>
                </c:pt>
                <c:pt idx="6">
                  <c:v>52.123971973263764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5-4827-81EE-7B459F604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31681140797639"/>
          <c:y val="0.12800233735174432"/>
          <c:w val="0.6479292167475621"/>
          <c:h val="0.82992533125033252"/>
        </c:manualLayout>
      </c:layout>
      <c:radarChart>
        <c:radarStyle val="filled"/>
        <c:varyColors val="0"/>
        <c:ser>
          <c:idx val="0"/>
          <c:order val="0"/>
          <c:spPr>
            <a:solidFill>
              <a:srgbClr val="92D050">
                <a:alpha val="39000"/>
              </a:srgbClr>
            </a:solidFill>
            <a:ln w="25400">
              <a:solidFill>
                <a:schemeClr val="tx1"/>
              </a:solidFill>
              <a:prstDash val="sysDot"/>
            </a:ln>
            <a:effectLst/>
          </c:spPr>
          <c:dLbls>
            <c:dLbl>
              <c:idx val="0"/>
              <c:layout>
                <c:manualLayout>
                  <c:x val="0"/>
                  <c:y val="3.060244036389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F9-41E4-8089-DDD502838C77}"/>
                </c:ext>
              </c:extLst>
            </c:dLbl>
            <c:dLbl>
              <c:idx val="1"/>
              <c:layout>
                <c:manualLayout>
                  <c:x val="-6.3862622614978284E-2"/>
                  <c:y val="-2.2951830272922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F9-41E4-8089-DDD502838C77}"/>
                </c:ext>
              </c:extLst>
            </c:dLbl>
            <c:dLbl>
              <c:idx val="2"/>
              <c:layout>
                <c:manualLayout>
                  <c:x val="-4.2575081743318859E-3"/>
                  <c:y val="-3.060244036389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F9-41E4-8089-DDD502838C77}"/>
                </c:ext>
              </c:extLst>
            </c:dLbl>
            <c:dLbl>
              <c:idx val="3"/>
              <c:layout>
                <c:manualLayout>
                  <c:x val="4.4703835830484838E-2"/>
                  <c:y val="-1.5301220181948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F9-41E4-8089-DDD502838C77}"/>
                </c:ext>
              </c:extLst>
            </c:dLbl>
            <c:dLbl>
              <c:idx val="4"/>
              <c:layout>
                <c:manualLayout>
                  <c:x val="1.0643770435829713E-2"/>
                  <c:y val="1.0200813454631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F9-41E4-8089-DDD502838C77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'2022 (2)'!$U$3:$U$7</c:f>
              <c:strCache>
                <c:ptCount val="5"/>
                <c:pt idx="0">
                  <c:v>Health and Wellbeing</c:v>
                </c:pt>
                <c:pt idx="1">
                  <c:v>Education and Skill Development</c:v>
                </c:pt>
                <c:pt idx="2">
                  <c:v>Employment and Entrepreneurship</c:v>
                </c:pt>
                <c:pt idx="3">
                  <c:v>Governance and Youth Participation</c:v>
                </c:pt>
                <c:pt idx="4">
                  <c:v>Practical Evidence-Building on DD</c:v>
                </c:pt>
              </c:strCache>
            </c:strRef>
          </c:cat>
          <c:val>
            <c:numRef>
              <c:f>'2022 (2)'!$V$3:$V$7</c:f>
              <c:numCache>
                <c:formatCode>0.0</c:formatCode>
                <c:ptCount val="5"/>
                <c:pt idx="0">
                  <c:v>44.094666573561625</c:v>
                </c:pt>
                <c:pt idx="1">
                  <c:v>53.992671061682906</c:v>
                </c:pt>
                <c:pt idx="2">
                  <c:v>38.28050879880066</c:v>
                </c:pt>
                <c:pt idx="3">
                  <c:v>45.754635690445461</c:v>
                </c:pt>
                <c:pt idx="4">
                  <c:v>19.780701754385966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9-41E4-8089-DDD502838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08302048"/>
        <c:axId val="1908302464"/>
      </c:radarChart>
      <c:catAx>
        <c:axId val="190830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1908302464"/>
        <c:crosses val="autoZero"/>
        <c:auto val="1"/>
        <c:lblAlgn val="ctr"/>
        <c:lblOffset val="100"/>
        <c:noMultiLvlLbl val="0"/>
      </c:catAx>
      <c:valAx>
        <c:axId val="1908302464"/>
        <c:scaling>
          <c:orientation val="minMax"/>
        </c:scaling>
        <c:delete val="1"/>
        <c:axPos val="l"/>
        <c:majorGridlines>
          <c:spPr>
            <a:ln w="19050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90830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NG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31681140797639"/>
          <c:y val="0.12800233735174432"/>
          <c:w val="0.6479292167475621"/>
          <c:h val="0.82992533125033252"/>
        </c:manualLayout>
      </c:layout>
      <c:radarChart>
        <c:radarStyle val="filled"/>
        <c:varyColors val="0"/>
        <c:ser>
          <c:idx val="0"/>
          <c:order val="0"/>
          <c:spPr>
            <a:solidFill>
              <a:schemeClr val="accent3">
                <a:lumMod val="75000"/>
                <a:alpha val="52000"/>
              </a:schemeClr>
            </a:solidFill>
            <a:ln w="25400">
              <a:solidFill>
                <a:schemeClr val="accent1"/>
              </a:solidFill>
              <a:prstDash val="sysDot"/>
            </a:ln>
            <a:effectLst/>
          </c:spPr>
          <c:dLbls>
            <c:dLbl>
              <c:idx val="3"/>
              <c:layout>
                <c:manualLayout>
                  <c:x val="4.0446327656152914E-2"/>
                  <c:y val="-9.350637647381959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C4-4C9C-B278-F1801A44857A}"/>
                </c:ext>
              </c:extLst>
            </c:dLbl>
            <c:dLbl>
              <c:idx val="4"/>
              <c:layout>
                <c:manualLayout>
                  <c:x val="3.6188819481821011E-2"/>
                  <c:y val="0.11475915136460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C4-4C9C-B278-F1801A44857A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'2022 (2)'!$U$15:$U$19</c:f>
              <c:strCache>
                <c:ptCount val="5"/>
                <c:pt idx="0">
                  <c:v>Health and Wellbeing</c:v>
                </c:pt>
                <c:pt idx="1">
                  <c:v>Education and Skill Development</c:v>
                </c:pt>
                <c:pt idx="2">
                  <c:v>Employment and Entrepreneurship</c:v>
                </c:pt>
                <c:pt idx="3">
                  <c:v>Governance and Youth Participation</c:v>
                </c:pt>
                <c:pt idx="4">
                  <c:v>Practical Evidence-Building on DD</c:v>
                </c:pt>
              </c:strCache>
            </c:strRef>
          </c:cat>
          <c:val>
            <c:numRef>
              <c:f>'2022 (2)'!$V$15:$V$19</c:f>
              <c:numCache>
                <c:formatCode>0.0</c:formatCode>
                <c:ptCount val="5"/>
                <c:pt idx="0">
                  <c:v>51.161676088893984</c:v>
                </c:pt>
                <c:pt idx="1">
                  <c:v>50.320455224246672</c:v>
                </c:pt>
                <c:pt idx="2">
                  <c:v>50.367426887803958</c:v>
                </c:pt>
                <c:pt idx="3">
                  <c:v>51.35678058244423</c:v>
                </c:pt>
                <c:pt idx="4">
                  <c:v>52.123971973263764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4-4C9C-B278-F1801A448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08302048"/>
        <c:axId val="1908302464"/>
      </c:radarChart>
      <c:catAx>
        <c:axId val="190830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1908302464"/>
        <c:crosses val="autoZero"/>
        <c:auto val="1"/>
        <c:lblAlgn val="ctr"/>
        <c:lblOffset val="100"/>
        <c:noMultiLvlLbl val="0"/>
      </c:catAx>
      <c:valAx>
        <c:axId val="1908302464"/>
        <c:scaling>
          <c:orientation val="minMax"/>
        </c:scaling>
        <c:delete val="1"/>
        <c:axPos val="l"/>
        <c:majorGridlines>
          <c:spPr>
            <a:ln w="19050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90830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N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8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6B8-4422-A2D8-CEAAEF0AF341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(2)'!$A$15:$A$23</c:f>
              <c:strCache>
                <c:ptCount val="9"/>
                <c:pt idx="0">
                  <c:v>Reproductive health</c:v>
                </c:pt>
                <c:pt idx="1">
                  <c:v>Family Planning</c:v>
                </c:pt>
                <c:pt idx="2">
                  <c:v>Child health</c:v>
                </c:pt>
                <c:pt idx="3">
                  <c:v>Health Quality</c:v>
                </c:pt>
                <c:pt idx="4">
                  <c:v>Housing</c:v>
                </c:pt>
                <c:pt idx="5">
                  <c:v>Nutrition</c:v>
                </c:pt>
                <c:pt idx="6">
                  <c:v>Water and Sanitation</c:v>
                </c:pt>
                <c:pt idx="8">
                  <c:v>Health and Wellbeing</c:v>
                </c:pt>
              </c:strCache>
            </c:strRef>
          </c:cat>
          <c:val>
            <c:numRef>
              <c:f>'2022 (2)'!$B$15:$B$23</c:f>
              <c:numCache>
                <c:formatCode>0.0</c:formatCode>
                <c:ptCount val="9"/>
                <c:pt idx="0">
                  <c:v>47.323821469093453</c:v>
                </c:pt>
                <c:pt idx="1">
                  <c:v>49.086259012532416</c:v>
                </c:pt>
                <c:pt idx="2">
                  <c:v>49.9508998222706</c:v>
                </c:pt>
                <c:pt idx="3">
                  <c:v>51.341511515985403</c:v>
                </c:pt>
                <c:pt idx="4">
                  <c:v>51.341511515985403</c:v>
                </c:pt>
                <c:pt idx="5">
                  <c:v>51.714115027647459</c:v>
                </c:pt>
                <c:pt idx="6">
                  <c:v>58.849454424665005</c:v>
                </c:pt>
                <c:pt idx="8">
                  <c:v>51.161676088893984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8-4422-A2D8-CEAAEF0AF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'2022 (2)'!$F$2</c:f>
              <c:strCache>
                <c:ptCount val="1"/>
                <c:pt idx="0">
                  <c:v>Outcome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ACE-4F21-8AF4-D7CFF22ACF49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ACE-4F21-8AF4-D7CFF22ACF49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ACE-4F21-8AF4-D7CFF22ACF49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CE-4F21-8AF4-D7CFF22ACF49}"/>
              </c:ext>
            </c:extLst>
          </c:dPt>
          <c:dLbls>
            <c:dLbl>
              <c:idx val="4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ACE-4F21-8AF4-D7CFF22ACF49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(2)'!$E$3:$E$7</c:f>
              <c:strCache>
                <c:ptCount val="5"/>
                <c:pt idx="0">
                  <c:v>Skill Development</c:v>
                </c:pt>
                <c:pt idx="1">
                  <c:v>Access</c:v>
                </c:pt>
                <c:pt idx="2">
                  <c:v>Quality</c:v>
                </c:pt>
                <c:pt idx="4">
                  <c:v>Education and Skills Development</c:v>
                </c:pt>
              </c:strCache>
            </c:strRef>
          </c:cat>
          <c:val>
            <c:numRef>
              <c:f>'2022 (2)'!$F$3:$F$7</c:f>
              <c:numCache>
                <c:formatCode>0.0</c:formatCode>
                <c:ptCount val="5"/>
                <c:pt idx="0">
                  <c:v>38.500900232461866</c:v>
                </c:pt>
                <c:pt idx="1">
                  <c:v>52.442092244539985</c:v>
                </c:pt>
                <c:pt idx="2">
                  <c:v>72.585599525189807</c:v>
                </c:pt>
                <c:pt idx="4">
                  <c:v>53.992671061682906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CE-4F21-8AF4-D7CFF22AC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762918981128"/>
                      <c:h val="7.51937901811921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2E4-4094-826D-F42415F71D7D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(2)'!$E$15:$E$19</c:f>
              <c:strCache>
                <c:ptCount val="5"/>
                <c:pt idx="0">
                  <c:v>Skill Development</c:v>
                </c:pt>
                <c:pt idx="1">
                  <c:v>Access</c:v>
                </c:pt>
                <c:pt idx="2">
                  <c:v>Quality</c:v>
                </c:pt>
                <c:pt idx="4">
                  <c:v>Education and Skills Development</c:v>
                </c:pt>
              </c:strCache>
            </c:strRef>
          </c:cat>
          <c:val>
            <c:numRef>
              <c:f>'2022 (2)'!$F$15:$F$19</c:f>
              <c:numCache>
                <c:formatCode>0.0</c:formatCode>
                <c:ptCount val="5"/>
                <c:pt idx="0">
                  <c:v>46.435533172517765</c:v>
                </c:pt>
                <c:pt idx="1">
                  <c:v>50.90497297695363</c:v>
                </c:pt>
                <c:pt idx="2">
                  <c:v>53.03634177056162</c:v>
                </c:pt>
                <c:pt idx="4">
                  <c:v>50.320455224246672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E4-4094-826D-F42415F71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'2022 (2)'!$J$2</c:f>
              <c:strCache>
                <c:ptCount val="1"/>
                <c:pt idx="0">
                  <c:v>Outcome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3D-4F73-8678-B0D3FE884297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3D-4F73-8678-B0D3FE884297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43D-4F73-8678-B0D3FE884297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3D-4F73-8678-B0D3FE884297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43D-4F73-8678-B0D3FE884297}"/>
              </c:ext>
            </c:extLst>
          </c:dPt>
          <c:dLbls>
            <c:dLbl>
              <c:idx val="5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43D-4F73-8678-B0D3FE884297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(2)'!$I$3:$I$8</c:f>
              <c:strCache>
                <c:ptCount val="6"/>
                <c:pt idx="0">
                  <c:v>Economic Dependency</c:v>
                </c:pt>
                <c:pt idx="1">
                  <c:v>Poverty Reduction</c:v>
                </c:pt>
                <c:pt idx="2">
                  <c:v>Entrepreneurship</c:v>
                </c:pt>
                <c:pt idx="3">
                  <c:v>Total Employment</c:v>
                </c:pt>
                <c:pt idx="5">
                  <c:v>Employment and Entrepreneurship</c:v>
                </c:pt>
              </c:strCache>
            </c:strRef>
          </c:cat>
          <c:val>
            <c:numRef>
              <c:f>'2022 (2)'!$J$3:$J$8</c:f>
              <c:numCache>
                <c:formatCode>0.0</c:formatCode>
                <c:ptCount val="6"/>
                <c:pt idx="0">
                  <c:v>30.069281675564746</c:v>
                </c:pt>
                <c:pt idx="1">
                  <c:v>41.949999999999996</c:v>
                </c:pt>
                <c:pt idx="2">
                  <c:v>46.598263877159759</c:v>
                </c:pt>
                <c:pt idx="3">
                  <c:v>56.273475843488221</c:v>
                </c:pt>
                <c:pt idx="5">
                  <c:v>38.28050879880066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3D-4F73-8678-B0D3FE8842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721-416B-9CC7-A0D39BC03BC1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(2)'!$I$15:$I$19</c:f>
              <c:strCache>
                <c:ptCount val="5"/>
                <c:pt idx="0">
                  <c:v>Total Employment</c:v>
                </c:pt>
                <c:pt idx="1">
                  <c:v>Poverty Reduction</c:v>
                </c:pt>
                <c:pt idx="2">
                  <c:v>Entrepreneurship</c:v>
                </c:pt>
                <c:pt idx="4">
                  <c:v>Employment and Entrepreneurship</c:v>
                </c:pt>
              </c:strCache>
            </c:strRef>
          </c:cat>
          <c:val>
            <c:numRef>
              <c:f>'2022 (2)'!$J$15:$J$19</c:f>
              <c:numCache>
                <c:formatCode>0.0</c:formatCode>
                <c:ptCount val="5"/>
                <c:pt idx="0">
                  <c:v>48.614129022534605</c:v>
                </c:pt>
                <c:pt idx="1">
                  <c:v>49.820225219148071</c:v>
                </c:pt>
                <c:pt idx="2">
                  <c:v>52.923850331827929</c:v>
                </c:pt>
                <c:pt idx="4">
                  <c:v>50.367426887803958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1-416B-9CC7-A0D39BC03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'2022 (2)'!$N$2</c:f>
              <c:strCache>
                <c:ptCount val="1"/>
                <c:pt idx="0">
                  <c:v>Outcome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72C-4D8E-A953-F3F3088BA65D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72C-4D8E-A953-F3F3088BA65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72C-4D8E-A953-F3F3088BA65D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72C-4D8E-A953-F3F3088BA65D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72C-4D8E-A953-F3F3088BA65D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72C-4D8E-A953-F3F3088BA65D}"/>
              </c:ext>
            </c:extLst>
          </c:dPt>
          <c:dLbls>
            <c:dLbl>
              <c:idx val="6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72C-4D8E-A953-F3F3088BA65D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(2)'!$M$3:$M$9</c:f>
              <c:strCache>
                <c:ptCount val="7"/>
                <c:pt idx="0">
                  <c:v>Social Protection</c:v>
                </c:pt>
                <c:pt idx="1">
                  <c:v>Security</c:v>
                </c:pt>
                <c:pt idx="2">
                  <c:v>Control of Corruption</c:v>
                </c:pt>
                <c:pt idx="3">
                  <c:v>Public Accountability Mechanism</c:v>
                </c:pt>
                <c:pt idx="4">
                  <c:v>Youth Participation</c:v>
                </c:pt>
                <c:pt idx="6">
                  <c:v>Governance and Youth Participation</c:v>
                </c:pt>
              </c:strCache>
            </c:strRef>
          </c:cat>
          <c:val>
            <c:numRef>
              <c:f>'2022 (2)'!$N$3:$N$9</c:f>
              <c:numCache>
                <c:formatCode>0.0</c:formatCode>
                <c:ptCount val="7"/>
                <c:pt idx="0">
                  <c:v>38.57245551615523</c:v>
                </c:pt>
                <c:pt idx="1">
                  <c:v>39.702199155479747</c:v>
                </c:pt>
                <c:pt idx="2">
                  <c:v>42.426837524177955</c:v>
                </c:pt>
                <c:pt idx="3">
                  <c:v>55.61075255166579</c:v>
                </c:pt>
                <c:pt idx="4">
                  <c:v>66.666666666666657</c:v>
                </c:pt>
                <c:pt idx="6">
                  <c:v>45.754635690445461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2C-4D8E-A953-F3F3088BA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5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17E-4854-B797-C378F16D634B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(2)'!$M$15:$M$20</c:f>
              <c:strCache>
                <c:ptCount val="6"/>
                <c:pt idx="0">
                  <c:v>Security</c:v>
                </c:pt>
                <c:pt idx="1">
                  <c:v>Social Protection</c:v>
                </c:pt>
                <c:pt idx="2">
                  <c:v>Control of Corruption</c:v>
                </c:pt>
                <c:pt idx="3">
                  <c:v>Youth Participation</c:v>
                </c:pt>
                <c:pt idx="5">
                  <c:v>Governance and Youth Participation</c:v>
                </c:pt>
              </c:strCache>
            </c:strRef>
          </c:cat>
          <c:val>
            <c:numRef>
              <c:f>'2022 (2)'!$N$15:$N$20</c:f>
              <c:numCache>
                <c:formatCode>0.0</c:formatCode>
                <c:ptCount val="6"/>
                <c:pt idx="0">
                  <c:v>49.86215499488744</c:v>
                </c:pt>
                <c:pt idx="1">
                  <c:v>49.996532437044458</c:v>
                </c:pt>
                <c:pt idx="2">
                  <c:v>51.662303566000531</c:v>
                </c:pt>
                <c:pt idx="3">
                  <c:v>55.860930779244555</c:v>
                </c:pt>
                <c:pt idx="5">
                  <c:v>51.35678058244423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E-4854-B797-C378F16D6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'2022 (2)'!$R$2</c:f>
              <c:strCache>
                <c:ptCount val="1"/>
                <c:pt idx="0">
                  <c:v>Outcome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FB-4DA2-94CD-EE7EEAC1184A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4FB-4DA2-94CD-EE7EEAC1184A}"/>
              </c:ext>
            </c:extLst>
          </c:dPt>
          <c:dLbls>
            <c:dLbl>
              <c:idx val="6"/>
              <c:spPr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N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4FB-4DA2-94CD-EE7EEAC1184A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 (2)'!$Q$3:$Q$9</c:f>
              <c:strCache>
                <c:ptCount val="7"/>
                <c:pt idx="0">
                  <c:v>Monitoring Index and Observatory</c:v>
                </c:pt>
                <c:pt idx="1">
                  <c:v>Development Plans and Budgets Integration</c:v>
                </c:pt>
                <c:pt idx="2">
                  <c:v>Roadmap</c:v>
                </c:pt>
                <c:pt idx="3">
                  <c:v>Data and Profile Estimation</c:v>
                </c:pt>
                <c:pt idx="4">
                  <c:v>Adovacy</c:v>
                </c:pt>
                <c:pt idx="6">
                  <c:v>Practical Evidence-Building</c:v>
                </c:pt>
              </c:strCache>
            </c:strRef>
          </c:cat>
          <c:val>
            <c:numRef>
              <c:f>'2022 (2)'!$R$3:$R$9</c:f>
              <c:numCache>
                <c:formatCode>0.0</c:formatCode>
                <c:ptCount val="7"/>
                <c:pt idx="0">
                  <c:v>2.6315789473684208</c:v>
                </c:pt>
                <c:pt idx="1">
                  <c:v>3.9473684210526314</c:v>
                </c:pt>
                <c:pt idx="2">
                  <c:v>18.421052631578945</c:v>
                </c:pt>
                <c:pt idx="3">
                  <c:v>30.921052631578949</c:v>
                </c:pt>
                <c:pt idx="4">
                  <c:v>66.666666666666657</c:v>
                </c:pt>
                <c:pt idx="6">
                  <c:v>19.780701754385966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FB-4DA2-94CD-EE7EEAC11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334240"/>
        <c:axId val="2062341312"/>
      </c:barChart>
      <c:catAx>
        <c:axId val="206233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41312"/>
        <c:crosses val="autoZero"/>
        <c:auto val="1"/>
        <c:lblAlgn val="ctr"/>
        <c:lblOffset val="100"/>
        <c:noMultiLvlLbl val="0"/>
      </c:catAx>
      <c:valAx>
        <c:axId val="206234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NG"/>
          </a:p>
        </c:txPr>
        <c:crossAx val="206233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N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66A4B-52F3-493F-8DF1-A5ECDE44A12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x-none"/>
        </a:p>
      </dgm:t>
    </dgm:pt>
    <dgm:pt modelId="{6BA7453C-378E-4B61-93B0-A8A90526155F}">
      <dgm:prSet phldrT="[Text]" phldr="0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GB" sz="2000" dirty="0"/>
            <a:t>Demographic Dividend Roadmap</a:t>
          </a:r>
          <a:endParaRPr lang="x-none" sz="2000" dirty="0"/>
        </a:p>
      </dgm:t>
    </dgm:pt>
    <dgm:pt modelId="{5FF1DFAD-1358-49D8-ABCC-BC5B5759BF8E}" type="parTrans" cxnId="{31F90FBA-1290-4946-8C49-8D68FEC7A919}">
      <dgm:prSet/>
      <dgm:spPr/>
      <dgm:t>
        <a:bodyPr/>
        <a:lstStyle/>
        <a:p>
          <a:endParaRPr lang="x-none" sz="2000"/>
        </a:p>
      </dgm:t>
    </dgm:pt>
    <dgm:pt modelId="{FF4EA9EE-812E-4506-842E-07369AA3ABCB}" type="sibTrans" cxnId="{31F90FBA-1290-4946-8C49-8D68FEC7A919}">
      <dgm:prSet/>
      <dgm:spPr/>
      <dgm:t>
        <a:bodyPr/>
        <a:lstStyle/>
        <a:p>
          <a:endParaRPr lang="x-none" sz="2000"/>
        </a:p>
      </dgm:t>
    </dgm:pt>
    <dgm:pt modelId="{08FE6DC9-C2C8-4C14-9E62-9D78139749F3}">
      <dgm:prSet phldrT="[Text]" phldr="0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sz="2000" dirty="0"/>
            <a:t>Estimation of Demographic Dividend Profiles</a:t>
          </a:r>
          <a:endParaRPr lang="x-none" sz="2000" dirty="0"/>
        </a:p>
      </dgm:t>
    </dgm:pt>
    <dgm:pt modelId="{FB8A72CE-D2A1-4A54-8863-CC48BA188521}" type="parTrans" cxnId="{29EE1411-22AF-4C39-8217-512C525E3975}">
      <dgm:prSet/>
      <dgm:spPr/>
      <dgm:t>
        <a:bodyPr/>
        <a:lstStyle/>
        <a:p>
          <a:endParaRPr lang="x-none" sz="2000"/>
        </a:p>
      </dgm:t>
    </dgm:pt>
    <dgm:pt modelId="{83FA6725-FF32-416C-A049-192A19B496A6}" type="sibTrans" cxnId="{29EE1411-22AF-4C39-8217-512C525E3975}">
      <dgm:prSet/>
      <dgm:spPr/>
      <dgm:t>
        <a:bodyPr/>
        <a:lstStyle/>
        <a:p>
          <a:endParaRPr lang="x-none" sz="2000"/>
        </a:p>
      </dgm:t>
    </dgm:pt>
    <dgm:pt modelId="{A66BCDC1-5272-4576-9A50-253772D74A4C}">
      <dgm:prSet phldrT="[Text]" phldr="0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GB" sz="2000" dirty="0"/>
            <a:t>Demographic Dividend Monitoring Index</a:t>
          </a:r>
          <a:endParaRPr lang="x-none" sz="2000" dirty="0"/>
        </a:p>
      </dgm:t>
    </dgm:pt>
    <dgm:pt modelId="{86E7876D-A706-46DB-9841-3A0C5FBFBA36}" type="parTrans" cxnId="{151E520E-391C-4A9E-952B-77EF83DDE7E2}">
      <dgm:prSet/>
      <dgm:spPr/>
      <dgm:t>
        <a:bodyPr/>
        <a:lstStyle/>
        <a:p>
          <a:endParaRPr lang="x-none" sz="2000"/>
        </a:p>
      </dgm:t>
    </dgm:pt>
    <dgm:pt modelId="{36DDD2F7-5901-4C75-A808-B29CC81A3154}" type="sibTrans" cxnId="{151E520E-391C-4A9E-952B-77EF83DDE7E2}">
      <dgm:prSet/>
      <dgm:spPr/>
      <dgm:t>
        <a:bodyPr/>
        <a:lstStyle/>
        <a:p>
          <a:endParaRPr lang="x-none" sz="2000"/>
        </a:p>
      </dgm:t>
    </dgm:pt>
    <dgm:pt modelId="{33AF60C3-B556-424A-A71E-F280D06CB84C}">
      <dgm:prSet phldrT="[Text]" phldr="0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sz="2000" dirty="0"/>
            <a:t>Integration with Budgeting and Development Plans</a:t>
          </a:r>
          <a:endParaRPr lang="x-none" sz="2000" dirty="0"/>
        </a:p>
      </dgm:t>
    </dgm:pt>
    <dgm:pt modelId="{D1A0EC2A-36E0-43CF-9046-9F172FEB3830}" type="parTrans" cxnId="{1EF692AD-D091-4131-A990-3998C2B13FB6}">
      <dgm:prSet/>
      <dgm:spPr/>
      <dgm:t>
        <a:bodyPr/>
        <a:lstStyle/>
        <a:p>
          <a:endParaRPr lang="x-none" sz="2000"/>
        </a:p>
      </dgm:t>
    </dgm:pt>
    <dgm:pt modelId="{F07A5FFB-FE8B-47D6-80A0-7F98942F7C87}" type="sibTrans" cxnId="{1EF692AD-D091-4131-A990-3998C2B13FB6}">
      <dgm:prSet/>
      <dgm:spPr/>
      <dgm:t>
        <a:bodyPr/>
        <a:lstStyle/>
        <a:p>
          <a:endParaRPr lang="x-none" sz="2000"/>
        </a:p>
      </dgm:t>
    </dgm:pt>
    <dgm:pt modelId="{DE0C1539-172D-4F7D-A6A5-5B951D4FF0E9}" type="pres">
      <dgm:prSet presAssocID="{0A266A4B-52F3-493F-8DF1-A5ECDE44A12D}" presName="arrowDiagram" presStyleCnt="0">
        <dgm:presLayoutVars>
          <dgm:chMax val="5"/>
          <dgm:dir/>
          <dgm:resizeHandles val="exact"/>
        </dgm:presLayoutVars>
      </dgm:prSet>
      <dgm:spPr/>
    </dgm:pt>
    <dgm:pt modelId="{4289289C-2DD2-4AD8-972D-36A60A50B55C}" type="pres">
      <dgm:prSet presAssocID="{0A266A4B-52F3-493F-8DF1-A5ECDE44A12D}" presName="arrow" presStyleLbl="bgShp" presStyleIdx="0" presStyleCnt="1" custScaleX="132616" custLinFactNeighborX="-1356" custLinFactNeighborY="-2052"/>
      <dgm:spPr>
        <a:solidFill>
          <a:schemeClr val="bg2">
            <a:lumMod val="50000"/>
          </a:schemeClr>
        </a:solidFill>
      </dgm:spPr>
    </dgm:pt>
    <dgm:pt modelId="{18AB11B5-5434-442A-A7CE-0B13F7788CB2}" type="pres">
      <dgm:prSet presAssocID="{0A266A4B-52F3-493F-8DF1-A5ECDE44A12D}" presName="arrowDiagram4" presStyleCnt="0"/>
      <dgm:spPr/>
    </dgm:pt>
    <dgm:pt modelId="{FA56A285-87DD-480D-804C-50F6BC3C372B}" type="pres">
      <dgm:prSet presAssocID="{6BA7453C-378E-4B61-93B0-A8A90526155F}" presName="bullet4a" presStyleLbl="node1" presStyleIdx="0" presStyleCnt="4" custLinFactX="-100000" custLinFactY="-88626" custLinFactNeighborX="-171150" custLinFactNeighborY="-100000"/>
      <dgm:spPr/>
    </dgm:pt>
    <dgm:pt modelId="{DCE9BE30-AB62-416A-9376-CD682E7D26C9}" type="pres">
      <dgm:prSet presAssocID="{6BA7453C-378E-4B61-93B0-A8A90526155F}" presName="textBox4a" presStyleLbl="revTx" presStyleIdx="0" presStyleCnt="4" custScaleX="122869" custScaleY="89062" custLinFactNeighborX="-27750" custLinFactNeighborY="-7291">
        <dgm:presLayoutVars>
          <dgm:bulletEnabled val="1"/>
        </dgm:presLayoutVars>
      </dgm:prSet>
      <dgm:spPr/>
    </dgm:pt>
    <dgm:pt modelId="{66F10655-3EC7-4B94-BD9E-21FAF62B1ECA}" type="pres">
      <dgm:prSet presAssocID="{08FE6DC9-C2C8-4C14-9E62-9D78139749F3}" presName="bullet4b" presStyleLbl="node1" presStyleIdx="1" presStyleCnt="4" custLinFactNeighborX="-3390" custLinFactNeighborY="-71177"/>
      <dgm:spPr/>
    </dgm:pt>
    <dgm:pt modelId="{9DFECC11-93EF-4AC9-8ACC-A86D79DB52C6}" type="pres">
      <dgm:prSet presAssocID="{08FE6DC9-C2C8-4C14-9E62-9D78139749F3}" presName="textBox4b" presStyleLbl="revTx" presStyleIdx="1" presStyleCnt="4" custScaleX="102005" custScaleY="55093" custLinFactNeighborX="-1937" custLinFactNeighborY="-14714">
        <dgm:presLayoutVars>
          <dgm:bulletEnabled val="1"/>
        </dgm:presLayoutVars>
      </dgm:prSet>
      <dgm:spPr/>
    </dgm:pt>
    <dgm:pt modelId="{F0D51974-FC2E-479D-9050-EC43D95C452A}" type="pres">
      <dgm:prSet presAssocID="{33AF60C3-B556-424A-A71E-F280D06CB84C}" presName="bullet4c" presStyleLbl="node1" presStyleIdx="2" presStyleCnt="4"/>
      <dgm:spPr/>
    </dgm:pt>
    <dgm:pt modelId="{AE30112C-E24C-41F1-9B56-5E087017EB0F}" type="pres">
      <dgm:prSet presAssocID="{33AF60C3-B556-424A-A71E-F280D06CB84C}" presName="textBox4c" presStyleLbl="revTx" presStyleIdx="2" presStyleCnt="4" custScaleX="110846" custScaleY="58582" custLinFactNeighborX="14203" custLinFactNeighborY="-7722">
        <dgm:presLayoutVars>
          <dgm:bulletEnabled val="1"/>
        </dgm:presLayoutVars>
      </dgm:prSet>
      <dgm:spPr/>
    </dgm:pt>
    <dgm:pt modelId="{69296D21-8ABA-48C0-85FE-3C59636CF27D}" type="pres">
      <dgm:prSet presAssocID="{A66BCDC1-5272-4576-9A50-253772D74A4C}" presName="bullet4d" presStyleLbl="node1" presStyleIdx="3" presStyleCnt="4" custLinFactX="1204" custLinFactNeighborX="100000" custLinFactNeighborY="-14728"/>
      <dgm:spPr/>
    </dgm:pt>
    <dgm:pt modelId="{EE26109B-89B5-4913-986D-E871F3B17D3F}" type="pres">
      <dgm:prSet presAssocID="{A66BCDC1-5272-4576-9A50-253772D74A4C}" presName="textBox4d" presStyleLbl="revTx" presStyleIdx="3" presStyleCnt="4" custScaleX="112096" custScaleY="39493" custLinFactNeighborX="38736" custLinFactNeighborY="-15430">
        <dgm:presLayoutVars>
          <dgm:bulletEnabled val="1"/>
        </dgm:presLayoutVars>
      </dgm:prSet>
      <dgm:spPr/>
    </dgm:pt>
  </dgm:ptLst>
  <dgm:cxnLst>
    <dgm:cxn modelId="{151E520E-391C-4A9E-952B-77EF83DDE7E2}" srcId="{0A266A4B-52F3-493F-8DF1-A5ECDE44A12D}" destId="{A66BCDC1-5272-4576-9A50-253772D74A4C}" srcOrd="3" destOrd="0" parTransId="{86E7876D-A706-46DB-9841-3A0C5FBFBA36}" sibTransId="{36DDD2F7-5901-4C75-A808-B29CC81A3154}"/>
    <dgm:cxn modelId="{29EE1411-22AF-4C39-8217-512C525E3975}" srcId="{0A266A4B-52F3-493F-8DF1-A5ECDE44A12D}" destId="{08FE6DC9-C2C8-4C14-9E62-9D78139749F3}" srcOrd="1" destOrd="0" parTransId="{FB8A72CE-D2A1-4A54-8863-CC48BA188521}" sibTransId="{83FA6725-FF32-416C-A049-192A19B496A6}"/>
    <dgm:cxn modelId="{9A84082D-3697-4767-9AD6-B4E789AB15DC}" type="presOf" srcId="{33AF60C3-B556-424A-A71E-F280D06CB84C}" destId="{AE30112C-E24C-41F1-9B56-5E087017EB0F}" srcOrd="0" destOrd="0" presId="urn:microsoft.com/office/officeart/2005/8/layout/arrow2"/>
    <dgm:cxn modelId="{01DE1464-A887-4757-BB65-6806CB30155A}" type="presOf" srcId="{08FE6DC9-C2C8-4C14-9E62-9D78139749F3}" destId="{9DFECC11-93EF-4AC9-8ACC-A86D79DB52C6}" srcOrd="0" destOrd="0" presId="urn:microsoft.com/office/officeart/2005/8/layout/arrow2"/>
    <dgm:cxn modelId="{56D507A2-A5F8-4E70-BA38-85E00138172C}" type="presOf" srcId="{0A266A4B-52F3-493F-8DF1-A5ECDE44A12D}" destId="{DE0C1539-172D-4F7D-A6A5-5B951D4FF0E9}" srcOrd="0" destOrd="0" presId="urn:microsoft.com/office/officeart/2005/8/layout/arrow2"/>
    <dgm:cxn modelId="{1EF692AD-D091-4131-A990-3998C2B13FB6}" srcId="{0A266A4B-52F3-493F-8DF1-A5ECDE44A12D}" destId="{33AF60C3-B556-424A-A71E-F280D06CB84C}" srcOrd="2" destOrd="0" parTransId="{D1A0EC2A-36E0-43CF-9046-9F172FEB3830}" sibTransId="{F07A5FFB-FE8B-47D6-80A0-7F98942F7C87}"/>
    <dgm:cxn modelId="{31F90FBA-1290-4946-8C49-8D68FEC7A919}" srcId="{0A266A4B-52F3-493F-8DF1-A5ECDE44A12D}" destId="{6BA7453C-378E-4B61-93B0-A8A90526155F}" srcOrd="0" destOrd="0" parTransId="{5FF1DFAD-1358-49D8-ABCC-BC5B5759BF8E}" sibTransId="{FF4EA9EE-812E-4506-842E-07369AA3ABCB}"/>
    <dgm:cxn modelId="{97D2A5F7-3243-4DBB-9119-87ED749A3C77}" type="presOf" srcId="{A66BCDC1-5272-4576-9A50-253772D74A4C}" destId="{EE26109B-89B5-4913-986D-E871F3B17D3F}" srcOrd="0" destOrd="0" presId="urn:microsoft.com/office/officeart/2005/8/layout/arrow2"/>
    <dgm:cxn modelId="{0E99D5F8-6F21-427A-8C74-1822DE688DF0}" type="presOf" srcId="{6BA7453C-378E-4B61-93B0-A8A90526155F}" destId="{DCE9BE30-AB62-416A-9376-CD682E7D26C9}" srcOrd="0" destOrd="0" presId="urn:microsoft.com/office/officeart/2005/8/layout/arrow2"/>
    <dgm:cxn modelId="{F0A3222B-C063-422D-A122-E15139689D49}" type="presParOf" srcId="{DE0C1539-172D-4F7D-A6A5-5B951D4FF0E9}" destId="{4289289C-2DD2-4AD8-972D-36A60A50B55C}" srcOrd="0" destOrd="0" presId="urn:microsoft.com/office/officeart/2005/8/layout/arrow2"/>
    <dgm:cxn modelId="{F5C4EAC5-3FD0-4E43-A09F-E5A8D31348E6}" type="presParOf" srcId="{DE0C1539-172D-4F7D-A6A5-5B951D4FF0E9}" destId="{18AB11B5-5434-442A-A7CE-0B13F7788CB2}" srcOrd="1" destOrd="0" presId="urn:microsoft.com/office/officeart/2005/8/layout/arrow2"/>
    <dgm:cxn modelId="{78D6F490-755D-4B24-9E2A-EAB3F57D1C7D}" type="presParOf" srcId="{18AB11B5-5434-442A-A7CE-0B13F7788CB2}" destId="{FA56A285-87DD-480D-804C-50F6BC3C372B}" srcOrd="0" destOrd="0" presId="urn:microsoft.com/office/officeart/2005/8/layout/arrow2"/>
    <dgm:cxn modelId="{1860158D-2C53-40FE-A3F0-3C2867C7BA4E}" type="presParOf" srcId="{18AB11B5-5434-442A-A7CE-0B13F7788CB2}" destId="{DCE9BE30-AB62-416A-9376-CD682E7D26C9}" srcOrd="1" destOrd="0" presId="urn:microsoft.com/office/officeart/2005/8/layout/arrow2"/>
    <dgm:cxn modelId="{57CF98C7-D14C-4F0C-B6DC-3C3E491D1CDF}" type="presParOf" srcId="{18AB11B5-5434-442A-A7CE-0B13F7788CB2}" destId="{66F10655-3EC7-4B94-BD9E-21FAF62B1ECA}" srcOrd="2" destOrd="0" presId="urn:microsoft.com/office/officeart/2005/8/layout/arrow2"/>
    <dgm:cxn modelId="{53B595DA-8ECB-48E4-A649-FC1073B45DF9}" type="presParOf" srcId="{18AB11B5-5434-442A-A7CE-0B13F7788CB2}" destId="{9DFECC11-93EF-4AC9-8ACC-A86D79DB52C6}" srcOrd="3" destOrd="0" presId="urn:microsoft.com/office/officeart/2005/8/layout/arrow2"/>
    <dgm:cxn modelId="{182BE6E1-3078-4A2F-A687-D162F0761779}" type="presParOf" srcId="{18AB11B5-5434-442A-A7CE-0B13F7788CB2}" destId="{F0D51974-FC2E-479D-9050-EC43D95C452A}" srcOrd="4" destOrd="0" presId="urn:microsoft.com/office/officeart/2005/8/layout/arrow2"/>
    <dgm:cxn modelId="{E8BA6FA2-3AE0-4C0E-AE8D-FED36B97AF8F}" type="presParOf" srcId="{18AB11B5-5434-442A-A7CE-0B13F7788CB2}" destId="{AE30112C-E24C-41F1-9B56-5E087017EB0F}" srcOrd="5" destOrd="0" presId="urn:microsoft.com/office/officeart/2005/8/layout/arrow2"/>
    <dgm:cxn modelId="{AC8F8300-7DA0-4AD2-BD9B-0E69FC416E75}" type="presParOf" srcId="{18AB11B5-5434-442A-A7CE-0B13F7788CB2}" destId="{69296D21-8ABA-48C0-85FE-3C59636CF27D}" srcOrd="6" destOrd="0" presId="urn:microsoft.com/office/officeart/2005/8/layout/arrow2"/>
    <dgm:cxn modelId="{9A63DF86-D945-4BC1-B61C-147493CB2050}" type="presParOf" srcId="{18AB11B5-5434-442A-A7CE-0B13F7788CB2}" destId="{EE26109B-89B5-4913-986D-E871F3B17D3F}" srcOrd="7" destOrd="0" presId="urn:microsoft.com/office/officeart/2005/8/layout/arrow2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52CA15-567F-4A76-9733-D609FBCC9B68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53A8EE-AF67-42AD-922C-EECB65F56BBF}">
      <dgm:prSet phldrT="[Text]" custT="1"/>
      <dgm:spPr/>
      <dgm:t>
        <a:bodyPr/>
        <a:lstStyle/>
        <a:p>
          <a:r>
            <a:rPr lang="en-GB" sz="20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showcase DD programme progress.</a:t>
          </a:r>
          <a:endParaRPr lang="en-US" sz="2000" dirty="0">
            <a:latin typeface="Bookman Old Style" panose="02050604050505020204" pitchFamily="18" charset="0"/>
            <a:ea typeface="Cambria" panose="02040503050406030204" pitchFamily="18" charset="0"/>
          </a:endParaRPr>
        </a:p>
      </dgm:t>
    </dgm:pt>
    <dgm:pt modelId="{54338D96-7B81-4CA6-9BB0-6824A11687FF}" type="parTrans" cxnId="{40F5015B-38B3-4600-9280-3D7B9C4811B8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D2A028E9-9F88-454C-AC5F-1342D2B6EA23}" type="sibTrans" cxnId="{40F5015B-38B3-4600-9280-3D7B9C4811B8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EB91AB26-8521-4B9A-B907-FFA1523A19FF}">
      <dgm:prSet phldrT="[Text]" custT="1"/>
      <dgm:spPr/>
      <dgm:t>
        <a:bodyPr/>
        <a:lstStyle/>
        <a:p>
          <a:r>
            <a:rPr lang="en-GB" sz="20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draw attention of policymakers, non-governmental organisations and development practitioners to harness the dividends.</a:t>
          </a:r>
          <a:endParaRPr lang="en-US" sz="2000" dirty="0">
            <a:latin typeface="Bookman Old Style" panose="02050604050505020204" pitchFamily="18" charset="0"/>
            <a:ea typeface="Cambria" panose="02040503050406030204" pitchFamily="18" charset="0"/>
          </a:endParaRPr>
        </a:p>
      </dgm:t>
    </dgm:pt>
    <dgm:pt modelId="{8DE79B0E-9FB3-4FCF-B812-5C5414B71160}" type="parTrans" cxnId="{AFCA84E9-B576-46F0-BF94-5673E8ED5A56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8D0AF439-C59C-493E-A147-EE64A533AD67}" type="sibTrans" cxnId="{AFCA84E9-B576-46F0-BF94-5673E8ED5A56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721B2C42-5D72-4187-87F6-170D277AA5CA}">
      <dgm:prSet phldrT="[Text]" custT="1"/>
      <dgm:spPr/>
      <dgm:t>
        <a:bodyPr/>
        <a:lstStyle/>
        <a:p>
          <a:r>
            <a:rPr lang="en-GB" sz="20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create opportunities for exchange of expertise and knowledge </a:t>
          </a:r>
          <a:endParaRPr lang="en-US" sz="2000" dirty="0">
            <a:latin typeface="Bookman Old Style" panose="02050604050505020204" pitchFamily="18" charset="0"/>
            <a:ea typeface="Cambria" panose="02040503050406030204" pitchFamily="18" charset="0"/>
          </a:endParaRPr>
        </a:p>
      </dgm:t>
    </dgm:pt>
    <dgm:pt modelId="{9E96FCD6-C99E-453C-A7C1-14B5AC288B56}" type="parTrans" cxnId="{843B4E2E-CF46-4CDE-A2C8-DC9A422115DB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03EF9480-DBD9-4D2E-8A21-5F0EBD86E507}" type="sibTrans" cxnId="{843B4E2E-CF46-4CDE-A2C8-DC9A422115DB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BC944DE2-EA6C-4112-8D56-2CC2B6FC09A7}">
      <dgm:prSet phldrT="[Text]" custT="1"/>
      <dgm:spPr/>
      <dgm:t>
        <a:bodyPr/>
        <a:lstStyle/>
        <a:p>
          <a:r>
            <a:rPr lang="en-GB" sz="20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highlight governments’/development partners’ responsibilities</a:t>
          </a:r>
          <a:endParaRPr lang="en-US" sz="2000" dirty="0">
            <a:latin typeface="Bookman Old Style" panose="02050604050505020204" pitchFamily="18" charset="0"/>
            <a:ea typeface="Cambria" panose="02040503050406030204" pitchFamily="18" charset="0"/>
          </a:endParaRPr>
        </a:p>
      </dgm:t>
    </dgm:pt>
    <dgm:pt modelId="{E7F11CCD-A0F7-4131-8AFB-102B616011F0}" type="parTrans" cxnId="{96AE8E4F-ED54-4AF3-BF34-5A1D5EAA3994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93A31E4E-2AC4-4C7B-9134-7064FB8B06C3}" type="sibTrans" cxnId="{96AE8E4F-ED54-4AF3-BF34-5A1D5EAA3994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A76E7A0C-B34C-4967-87F6-7C0231D03277}">
      <dgm:prSet phldrT="[Text]" custT="1"/>
      <dgm:spPr/>
      <dgm:t>
        <a:bodyPr/>
        <a:lstStyle/>
        <a:p>
          <a:r>
            <a:rPr lang="en-GB" sz="20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For resource mobilisation, management and utilization</a:t>
          </a:r>
          <a:endParaRPr lang="en-US" sz="2000" dirty="0">
            <a:latin typeface="Bookman Old Style" panose="02050604050505020204" pitchFamily="18" charset="0"/>
            <a:ea typeface="Cambria" panose="02040503050406030204" pitchFamily="18" charset="0"/>
          </a:endParaRPr>
        </a:p>
      </dgm:t>
    </dgm:pt>
    <dgm:pt modelId="{02DA8AAE-F9E8-4CEF-A16F-B647FB5BEF23}" type="parTrans" cxnId="{7181A91F-F5F3-445C-9237-2FD3F7152D39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E58A3F89-68FC-49D1-8AD4-0D9C2BEC7EC7}" type="sibTrans" cxnId="{7181A91F-F5F3-445C-9237-2FD3F7152D39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3E18CA5D-1AF2-4D2D-8BE9-6B3475016C15}">
      <dgm:prSet phldrT="[Text]" custT="1"/>
      <dgm:spPr/>
      <dgm:t>
        <a:bodyPr/>
        <a:lstStyle/>
        <a:p>
          <a:r>
            <a:rPr lang="en-GB" sz="200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generate transparency and accountability enhancing</a:t>
          </a:r>
          <a:endParaRPr lang="en-US" sz="2000" dirty="0">
            <a:latin typeface="Bookman Old Style" panose="02050604050505020204" pitchFamily="18" charset="0"/>
            <a:ea typeface="Cambria" panose="02040503050406030204" pitchFamily="18" charset="0"/>
          </a:endParaRPr>
        </a:p>
      </dgm:t>
    </dgm:pt>
    <dgm:pt modelId="{FFE17415-77BB-4580-BFC9-CE01B50B1BF2}" type="parTrans" cxnId="{AD907C1B-0B83-4263-8B3D-311D7E490DB0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DF8D127E-E840-4F7F-B6D0-7438CDB2A32A}" type="sibTrans" cxnId="{AD907C1B-0B83-4263-8B3D-311D7E490DB0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815063D4-C4E6-4D0A-87C4-C0918705A139}">
      <dgm:prSet custT="1"/>
      <dgm:spPr/>
      <dgm:t>
        <a:bodyPr/>
        <a:lstStyle/>
        <a:p>
          <a:r>
            <a:rPr lang="en-GB" sz="20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assisting in exposing missteps and offer way out for learning and improvements.</a:t>
          </a:r>
        </a:p>
      </dgm:t>
    </dgm:pt>
    <dgm:pt modelId="{B90DBFF0-F1A6-433B-8BF8-A9CE3A028A60}" type="parTrans" cxnId="{714308F8-F289-4D54-8193-22FB79A9F3F3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DCFD18B3-EAD5-4979-B222-E24A67A7BE61}" type="sibTrans" cxnId="{714308F8-F289-4D54-8193-22FB79A9F3F3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8F36C486-2F0B-45BC-86FD-3727CA693274}">
      <dgm:prSet/>
      <dgm:spPr/>
      <dgm:t>
        <a:bodyPr/>
        <a:lstStyle/>
        <a:p>
          <a:endParaRPr lang="x-none" sz="2000">
            <a:latin typeface="Bookman Old Style" panose="02050604050505020204" pitchFamily="18" charset="0"/>
          </a:endParaRPr>
        </a:p>
      </dgm:t>
    </dgm:pt>
    <dgm:pt modelId="{F87C6F4C-EEDA-4FCE-9A8C-CA820C0E931E}" type="parTrans" cxnId="{60DFA35C-6C13-4C0B-AAA9-F622F671DC11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9347F988-C050-4F45-82ED-49753139883E}" type="sibTrans" cxnId="{60DFA35C-6C13-4C0B-AAA9-F622F671DC11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D1B7CB3C-B154-43F3-953C-9CE5984670D8}">
      <dgm:prSet/>
      <dgm:spPr/>
      <dgm:t>
        <a:bodyPr/>
        <a:lstStyle/>
        <a:p>
          <a:endParaRPr lang="x-none" sz="2000">
            <a:latin typeface="Bookman Old Style" panose="02050604050505020204" pitchFamily="18" charset="0"/>
          </a:endParaRPr>
        </a:p>
      </dgm:t>
    </dgm:pt>
    <dgm:pt modelId="{777E8530-B092-4C4B-A45E-9FBD150832C9}" type="parTrans" cxnId="{408FB563-AFFF-4167-9EAD-CBAFE0EE3D4E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B00F31E9-6192-49E3-9ACA-766CC920B6D3}" type="sibTrans" cxnId="{408FB563-AFFF-4167-9EAD-CBAFE0EE3D4E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39CEDC96-1290-40AD-95D2-AEF7405EB934}">
      <dgm:prSet/>
      <dgm:spPr/>
      <dgm:t>
        <a:bodyPr/>
        <a:lstStyle/>
        <a:p>
          <a:endParaRPr lang="x-none" sz="2000">
            <a:latin typeface="Bookman Old Style" panose="02050604050505020204" pitchFamily="18" charset="0"/>
          </a:endParaRPr>
        </a:p>
      </dgm:t>
    </dgm:pt>
    <dgm:pt modelId="{630EFB14-17C6-40CA-9C02-36E4CA90471C}" type="parTrans" cxnId="{91D746FE-5FE8-4846-BA3C-F455B1526B68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2BC81E68-0E71-4A87-AACA-1F58C1E43A9C}" type="sibTrans" cxnId="{91D746FE-5FE8-4846-BA3C-F455B1526B68}">
      <dgm:prSet/>
      <dgm:spPr/>
      <dgm:t>
        <a:bodyPr/>
        <a:lstStyle/>
        <a:p>
          <a:endParaRPr lang="en-US" sz="2000">
            <a:latin typeface="Bookman Old Style" panose="02050604050505020204" pitchFamily="18" charset="0"/>
          </a:endParaRPr>
        </a:p>
      </dgm:t>
    </dgm:pt>
    <dgm:pt modelId="{8EFAC8E0-D784-4902-9680-B00D66156460}" type="pres">
      <dgm:prSet presAssocID="{E652CA15-567F-4A76-9733-D609FBCC9B68}" presName="Name0" presStyleCnt="0">
        <dgm:presLayoutVars>
          <dgm:chMax val="7"/>
          <dgm:chPref val="7"/>
          <dgm:dir/>
        </dgm:presLayoutVars>
      </dgm:prSet>
      <dgm:spPr/>
    </dgm:pt>
    <dgm:pt modelId="{3A878606-21AD-42A2-8025-FA873C4A7B95}" type="pres">
      <dgm:prSet presAssocID="{E652CA15-567F-4A76-9733-D609FBCC9B68}" presName="Name1" presStyleCnt="0"/>
      <dgm:spPr/>
    </dgm:pt>
    <dgm:pt modelId="{72D5E542-B95B-4DA6-A20A-5B83255B2B25}" type="pres">
      <dgm:prSet presAssocID="{E652CA15-567F-4A76-9733-D609FBCC9B68}" presName="cycle" presStyleCnt="0"/>
      <dgm:spPr/>
    </dgm:pt>
    <dgm:pt modelId="{2767BF68-259F-4ADD-8B60-DFB668D61E86}" type="pres">
      <dgm:prSet presAssocID="{E652CA15-567F-4A76-9733-D609FBCC9B68}" presName="srcNode" presStyleLbl="node1" presStyleIdx="0" presStyleCnt="7"/>
      <dgm:spPr/>
    </dgm:pt>
    <dgm:pt modelId="{0B7A02E2-9A44-46C1-8554-43EEFF766275}" type="pres">
      <dgm:prSet presAssocID="{E652CA15-567F-4A76-9733-D609FBCC9B68}" presName="conn" presStyleLbl="parChTrans1D2" presStyleIdx="0" presStyleCnt="1"/>
      <dgm:spPr/>
    </dgm:pt>
    <dgm:pt modelId="{0CD27B5D-4C00-44BD-B8DE-101F61B9F814}" type="pres">
      <dgm:prSet presAssocID="{E652CA15-567F-4A76-9733-D609FBCC9B68}" presName="extraNode" presStyleLbl="node1" presStyleIdx="0" presStyleCnt="7"/>
      <dgm:spPr/>
    </dgm:pt>
    <dgm:pt modelId="{8498DFA4-2725-4136-89EE-780FAB66CD8F}" type="pres">
      <dgm:prSet presAssocID="{E652CA15-567F-4A76-9733-D609FBCC9B68}" presName="dstNode" presStyleLbl="node1" presStyleIdx="0" presStyleCnt="7"/>
      <dgm:spPr/>
    </dgm:pt>
    <dgm:pt modelId="{62F9C4EC-97B7-40A6-A541-C364546BD084}" type="pres">
      <dgm:prSet presAssocID="{2153A8EE-AF67-42AD-922C-EECB65F56BBF}" presName="text_1" presStyleLbl="node1" presStyleIdx="0" presStyleCnt="7">
        <dgm:presLayoutVars>
          <dgm:bulletEnabled val="1"/>
        </dgm:presLayoutVars>
      </dgm:prSet>
      <dgm:spPr/>
    </dgm:pt>
    <dgm:pt modelId="{407EA8E4-1D00-4CFA-AD0E-4D5E2FCA0E15}" type="pres">
      <dgm:prSet presAssocID="{2153A8EE-AF67-42AD-922C-EECB65F56BBF}" presName="accent_1" presStyleCnt="0"/>
      <dgm:spPr/>
    </dgm:pt>
    <dgm:pt modelId="{A2E144B5-F093-4605-97B4-7C8651A9DC9C}" type="pres">
      <dgm:prSet presAssocID="{2153A8EE-AF67-42AD-922C-EECB65F56BBF}" presName="accentRepeatNode" presStyleLbl="solidFgAcc1" presStyleIdx="0" presStyleCnt="7"/>
      <dgm:spPr/>
    </dgm:pt>
    <dgm:pt modelId="{15E81D3E-4976-4EF8-90D0-02643F91C4AF}" type="pres">
      <dgm:prSet presAssocID="{EB91AB26-8521-4B9A-B907-FFA1523A19FF}" presName="text_2" presStyleLbl="node1" presStyleIdx="1" presStyleCnt="7" custScaleX="101093" custScaleY="139038">
        <dgm:presLayoutVars>
          <dgm:bulletEnabled val="1"/>
        </dgm:presLayoutVars>
      </dgm:prSet>
      <dgm:spPr/>
    </dgm:pt>
    <dgm:pt modelId="{04B6AB17-2640-4DDE-9611-1C2797164957}" type="pres">
      <dgm:prSet presAssocID="{EB91AB26-8521-4B9A-B907-FFA1523A19FF}" presName="accent_2" presStyleCnt="0"/>
      <dgm:spPr/>
    </dgm:pt>
    <dgm:pt modelId="{354870C8-ADB3-44A8-AF09-C5F4DFC3FFB6}" type="pres">
      <dgm:prSet presAssocID="{EB91AB26-8521-4B9A-B907-FFA1523A19FF}" presName="accentRepeatNode" presStyleLbl="solidFgAcc1" presStyleIdx="1" presStyleCnt="7"/>
      <dgm:spPr/>
    </dgm:pt>
    <dgm:pt modelId="{F7E1CA0D-E4D6-4503-B7B2-20D5EF1740EE}" type="pres">
      <dgm:prSet presAssocID="{721B2C42-5D72-4187-87F6-170D277AA5CA}" presName="text_3" presStyleLbl="node1" presStyleIdx="2" presStyleCnt="7">
        <dgm:presLayoutVars>
          <dgm:bulletEnabled val="1"/>
        </dgm:presLayoutVars>
      </dgm:prSet>
      <dgm:spPr/>
    </dgm:pt>
    <dgm:pt modelId="{C43D26E1-9FF0-48D7-B4C5-D87A41798836}" type="pres">
      <dgm:prSet presAssocID="{721B2C42-5D72-4187-87F6-170D277AA5CA}" presName="accent_3" presStyleCnt="0"/>
      <dgm:spPr/>
    </dgm:pt>
    <dgm:pt modelId="{A37CBDF8-CE35-4249-8EAC-E309EF4A51FF}" type="pres">
      <dgm:prSet presAssocID="{721B2C42-5D72-4187-87F6-170D277AA5CA}" presName="accentRepeatNode" presStyleLbl="solidFgAcc1" presStyleIdx="2" presStyleCnt="7"/>
      <dgm:spPr/>
    </dgm:pt>
    <dgm:pt modelId="{D58DC043-4B22-4717-9082-63F31BD72B5E}" type="pres">
      <dgm:prSet presAssocID="{BC944DE2-EA6C-4112-8D56-2CC2B6FC09A7}" presName="text_4" presStyleLbl="node1" presStyleIdx="3" presStyleCnt="7">
        <dgm:presLayoutVars>
          <dgm:bulletEnabled val="1"/>
        </dgm:presLayoutVars>
      </dgm:prSet>
      <dgm:spPr/>
    </dgm:pt>
    <dgm:pt modelId="{2C739A3B-82E6-41DC-9A50-BEED07D748AE}" type="pres">
      <dgm:prSet presAssocID="{BC944DE2-EA6C-4112-8D56-2CC2B6FC09A7}" presName="accent_4" presStyleCnt="0"/>
      <dgm:spPr/>
    </dgm:pt>
    <dgm:pt modelId="{9CA723A2-6B7E-4C8C-AEE8-A0C54C2A5F7B}" type="pres">
      <dgm:prSet presAssocID="{BC944DE2-EA6C-4112-8D56-2CC2B6FC09A7}" presName="accentRepeatNode" presStyleLbl="solidFgAcc1" presStyleIdx="3" presStyleCnt="7"/>
      <dgm:spPr/>
    </dgm:pt>
    <dgm:pt modelId="{F141D14A-C898-4098-BC6B-B712CBB9EAB5}" type="pres">
      <dgm:prSet presAssocID="{A76E7A0C-B34C-4967-87F6-7C0231D03277}" presName="text_5" presStyleLbl="node1" presStyleIdx="4" presStyleCnt="7">
        <dgm:presLayoutVars>
          <dgm:bulletEnabled val="1"/>
        </dgm:presLayoutVars>
      </dgm:prSet>
      <dgm:spPr/>
    </dgm:pt>
    <dgm:pt modelId="{EFA18E06-4F7E-4DE3-9909-E78B4A51B1CC}" type="pres">
      <dgm:prSet presAssocID="{A76E7A0C-B34C-4967-87F6-7C0231D03277}" presName="accent_5" presStyleCnt="0"/>
      <dgm:spPr/>
    </dgm:pt>
    <dgm:pt modelId="{BD85AB27-43B4-4F43-8768-205AF4AC70BA}" type="pres">
      <dgm:prSet presAssocID="{A76E7A0C-B34C-4967-87F6-7C0231D03277}" presName="accentRepeatNode" presStyleLbl="solidFgAcc1" presStyleIdx="4" presStyleCnt="7"/>
      <dgm:spPr/>
    </dgm:pt>
    <dgm:pt modelId="{9D578790-E7C5-40BF-84C3-7F7346E4A8F8}" type="pres">
      <dgm:prSet presAssocID="{3E18CA5D-1AF2-4D2D-8BE9-6B3475016C15}" presName="text_6" presStyleLbl="node1" presStyleIdx="5" presStyleCnt="7">
        <dgm:presLayoutVars>
          <dgm:bulletEnabled val="1"/>
        </dgm:presLayoutVars>
      </dgm:prSet>
      <dgm:spPr/>
    </dgm:pt>
    <dgm:pt modelId="{6C2D0CAC-5834-4B33-B74A-E8F2F87A73B4}" type="pres">
      <dgm:prSet presAssocID="{3E18CA5D-1AF2-4D2D-8BE9-6B3475016C15}" presName="accent_6" presStyleCnt="0"/>
      <dgm:spPr/>
    </dgm:pt>
    <dgm:pt modelId="{33C802B1-8BDD-4B49-A973-9B24FB67F4F4}" type="pres">
      <dgm:prSet presAssocID="{3E18CA5D-1AF2-4D2D-8BE9-6B3475016C15}" presName="accentRepeatNode" presStyleLbl="solidFgAcc1" presStyleIdx="5" presStyleCnt="7"/>
      <dgm:spPr/>
    </dgm:pt>
    <dgm:pt modelId="{12DB881E-7191-4B5B-89FB-C3E7AC26BA29}" type="pres">
      <dgm:prSet presAssocID="{815063D4-C4E6-4D0A-87C4-C0918705A139}" presName="text_7" presStyleLbl="node1" presStyleIdx="6" presStyleCnt="7">
        <dgm:presLayoutVars>
          <dgm:bulletEnabled val="1"/>
        </dgm:presLayoutVars>
      </dgm:prSet>
      <dgm:spPr/>
    </dgm:pt>
    <dgm:pt modelId="{007AFCB0-D6FA-4B59-9A11-CCB24EBBBAC7}" type="pres">
      <dgm:prSet presAssocID="{815063D4-C4E6-4D0A-87C4-C0918705A139}" presName="accent_7" presStyleCnt="0"/>
      <dgm:spPr/>
    </dgm:pt>
    <dgm:pt modelId="{746C6FBF-631B-42CD-A5BD-2E5277401653}" type="pres">
      <dgm:prSet presAssocID="{815063D4-C4E6-4D0A-87C4-C0918705A139}" presName="accentRepeatNode" presStyleLbl="solidFgAcc1" presStyleIdx="6" presStyleCnt="7"/>
      <dgm:spPr/>
    </dgm:pt>
  </dgm:ptLst>
  <dgm:cxnLst>
    <dgm:cxn modelId="{A720730B-33D7-47D2-96DA-4BEA9C13FAEB}" type="presOf" srcId="{EB91AB26-8521-4B9A-B907-FFA1523A19FF}" destId="{15E81D3E-4976-4EF8-90D0-02643F91C4AF}" srcOrd="0" destOrd="0" presId="urn:microsoft.com/office/officeart/2008/layout/VerticalCurvedList"/>
    <dgm:cxn modelId="{393BB60B-507C-4281-AC99-96018F2D26BC}" type="presOf" srcId="{A76E7A0C-B34C-4967-87F6-7C0231D03277}" destId="{F141D14A-C898-4098-BC6B-B712CBB9EAB5}" srcOrd="0" destOrd="0" presId="urn:microsoft.com/office/officeart/2008/layout/VerticalCurvedList"/>
    <dgm:cxn modelId="{AD907C1B-0B83-4263-8B3D-311D7E490DB0}" srcId="{E652CA15-567F-4A76-9733-D609FBCC9B68}" destId="{3E18CA5D-1AF2-4D2D-8BE9-6B3475016C15}" srcOrd="5" destOrd="0" parTransId="{FFE17415-77BB-4580-BFC9-CE01B50B1BF2}" sibTransId="{DF8D127E-E840-4F7F-B6D0-7438CDB2A32A}"/>
    <dgm:cxn modelId="{7181A91F-F5F3-445C-9237-2FD3F7152D39}" srcId="{E652CA15-567F-4A76-9733-D609FBCC9B68}" destId="{A76E7A0C-B34C-4967-87F6-7C0231D03277}" srcOrd="4" destOrd="0" parTransId="{02DA8AAE-F9E8-4CEF-A16F-B647FB5BEF23}" sibTransId="{E58A3F89-68FC-49D1-8AD4-0D9C2BEC7EC7}"/>
    <dgm:cxn modelId="{D5A8E125-8B0E-4B3E-82CC-51D41203A2CD}" type="presOf" srcId="{BC944DE2-EA6C-4112-8D56-2CC2B6FC09A7}" destId="{D58DC043-4B22-4717-9082-63F31BD72B5E}" srcOrd="0" destOrd="0" presId="urn:microsoft.com/office/officeart/2008/layout/VerticalCurvedList"/>
    <dgm:cxn modelId="{843B4E2E-CF46-4CDE-A2C8-DC9A422115DB}" srcId="{E652CA15-567F-4A76-9733-D609FBCC9B68}" destId="{721B2C42-5D72-4187-87F6-170D277AA5CA}" srcOrd="2" destOrd="0" parTransId="{9E96FCD6-C99E-453C-A7C1-14B5AC288B56}" sibTransId="{03EF9480-DBD9-4D2E-8A21-5F0EBD86E507}"/>
    <dgm:cxn modelId="{40F5015B-38B3-4600-9280-3D7B9C4811B8}" srcId="{E652CA15-567F-4A76-9733-D609FBCC9B68}" destId="{2153A8EE-AF67-42AD-922C-EECB65F56BBF}" srcOrd="0" destOrd="0" parTransId="{54338D96-7B81-4CA6-9BB0-6824A11687FF}" sibTransId="{D2A028E9-9F88-454C-AC5F-1342D2B6EA23}"/>
    <dgm:cxn modelId="{60DFA35C-6C13-4C0B-AAA9-F622F671DC11}" srcId="{E652CA15-567F-4A76-9733-D609FBCC9B68}" destId="{8F36C486-2F0B-45BC-86FD-3727CA693274}" srcOrd="7" destOrd="0" parTransId="{F87C6F4C-EEDA-4FCE-9A8C-CA820C0E931E}" sibTransId="{9347F988-C050-4F45-82ED-49753139883E}"/>
    <dgm:cxn modelId="{408FB563-AFFF-4167-9EAD-CBAFE0EE3D4E}" srcId="{E652CA15-567F-4A76-9733-D609FBCC9B68}" destId="{D1B7CB3C-B154-43F3-953C-9CE5984670D8}" srcOrd="8" destOrd="0" parTransId="{777E8530-B092-4C4B-A45E-9FBD150832C9}" sibTransId="{B00F31E9-6192-49E3-9ACA-766CC920B6D3}"/>
    <dgm:cxn modelId="{B89D2D68-AF9D-4D0E-8A34-8CEF164FFA0E}" type="presOf" srcId="{3E18CA5D-1AF2-4D2D-8BE9-6B3475016C15}" destId="{9D578790-E7C5-40BF-84C3-7F7346E4A8F8}" srcOrd="0" destOrd="0" presId="urn:microsoft.com/office/officeart/2008/layout/VerticalCurvedList"/>
    <dgm:cxn modelId="{96AE8E4F-ED54-4AF3-BF34-5A1D5EAA3994}" srcId="{E652CA15-567F-4A76-9733-D609FBCC9B68}" destId="{BC944DE2-EA6C-4112-8D56-2CC2B6FC09A7}" srcOrd="3" destOrd="0" parTransId="{E7F11CCD-A0F7-4131-8AFB-102B616011F0}" sibTransId="{93A31E4E-2AC4-4C7B-9134-7064FB8B06C3}"/>
    <dgm:cxn modelId="{C0C10F7F-EB09-4FE1-A741-7C0C8CA3308B}" type="presOf" srcId="{721B2C42-5D72-4187-87F6-170D277AA5CA}" destId="{F7E1CA0D-E4D6-4503-B7B2-20D5EF1740EE}" srcOrd="0" destOrd="0" presId="urn:microsoft.com/office/officeart/2008/layout/VerticalCurvedList"/>
    <dgm:cxn modelId="{F104DE81-E97B-4727-881D-DF2A2DDC7932}" type="presOf" srcId="{2153A8EE-AF67-42AD-922C-EECB65F56BBF}" destId="{62F9C4EC-97B7-40A6-A541-C364546BD084}" srcOrd="0" destOrd="0" presId="urn:microsoft.com/office/officeart/2008/layout/VerticalCurvedList"/>
    <dgm:cxn modelId="{CDA08EA9-6FDA-4995-88A4-93C3EC38E757}" type="presOf" srcId="{E652CA15-567F-4A76-9733-D609FBCC9B68}" destId="{8EFAC8E0-D784-4902-9680-B00D66156460}" srcOrd="0" destOrd="0" presId="urn:microsoft.com/office/officeart/2008/layout/VerticalCurvedList"/>
    <dgm:cxn modelId="{AFCA84E9-B576-46F0-BF94-5673E8ED5A56}" srcId="{E652CA15-567F-4A76-9733-D609FBCC9B68}" destId="{EB91AB26-8521-4B9A-B907-FFA1523A19FF}" srcOrd="1" destOrd="0" parTransId="{8DE79B0E-9FB3-4FCF-B812-5C5414B71160}" sibTransId="{8D0AF439-C59C-493E-A147-EE64A533AD67}"/>
    <dgm:cxn modelId="{27F049EF-5901-41B4-9803-DE7C6C026782}" type="presOf" srcId="{815063D4-C4E6-4D0A-87C4-C0918705A139}" destId="{12DB881E-7191-4B5B-89FB-C3E7AC26BA29}" srcOrd="0" destOrd="0" presId="urn:microsoft.com/office/officeart/2008/layout/VerticalCurvedList"/>
    <dgm:cxn modelId="{1F844CF4-1FBB-4C5E-984E-5C1D814DB815}" type="presOf" srcId="{D2A028E9-9F88-454C-AC5F-1342D2B6EA23}" destId="{0B7A02E2-9A44-46C1-8554-43EEFF766275}" srcOrd="0" destOrd="0" presId="urn:microsoft.com/office/officeart/2008/layout/VerticalCurvedList"/>
    <dgm:cxn modelId="{714308F8-F289-4D54-8193-22FB79A9F3F3}" srcId="{E652CA15-567F-4A76-9733-D609FBCC9B68}" destId="{815063D4-C4E6-4D0A-87C4-C0918705A139}" srcOrd="6" destOrd="0" parTransId="{B90DBFF0-F1A6-433B-8BF8-A9CE3A028A60}" sibTransId="{DCFD18B3-EAD5-4979-B222-E24A67A7BE61}"/>
    <dgm:cxn modelId="{91D746FE-5FE8-4846-BA3C-F455B1526B68}" srcId="{E652CA15-567F-4A76-9733-D609FBCC9B68}" destId="{39CEDC96-1290-40AD-95D2-AEF7405EB934}" srcOrd="9" destOrd="0" parTransId="{630EFB14-17C6-40CA-9C02-36E4CA90471C}" sibTransId="{2BC81E68-0E71-4A87-AACA-1F58C1E43A9C}"/>
    <dgm:cxn modelId="{CE1E939E-C815-4C1C-AB8F-7E86AA1A1A48}" type="presParOf" srcId="{8EFAC8E0-D784-4902-9680-B00D66156460}" destId="{3A878606-21AD-42A2-8025-FA873C4A7B95}" srcOrd="0" destOrd="0" presId="urn:microsoft.com/office/officeart/2008/layout/VerticalCurvedList"/>
    <dgm:cxn modelId="{4B82BC9E-5D5E-4DC1-9E10-913C60FFF683}" type="presParOf" srcId="{3A878606-21AD-42A2-8025-FA873C4A7B95}" destId="{72D5E542-B95B-4DA6-A20A-5B83255B2B25}" srcOrd="0" destOrd="0" presId="urn:microsoft.com/office/officeart/2008/layout/VerticalCurvedList"/>
    <dgm:cxn modelId="{2B2CCF91-97D1-4CFC-BF40-A8F24100B991}" type="presParOf" srcId="{72D5E542-B95B-4DA6-A20A-5B83255B2B25}" destId="{2767BF68-259F-4ADD-8B60-DFB668D61E86}" srcOrd="0" destOrd="0" presId="urn:microsoft.com/office/officeart/2008/layout/VerticalCurvedList"/>
    <dgm:cxn modelId="{37C771F9-9F5D-458E-860F-2D018DC42472}" type="presParOf" srcId="{72D5E542-B95B-4DA6-A20A-5B83255B2B25}" destId="{0B7A02E2-9A44-46C1-8554-43EEFF766275}" srcOrd="1" destOrd="0" presId="urn:microsoft.com/office/officeart/2008/layout/VerticalCurvedList"/>
    <dgm:cxn modelId="{239B4A67-3C81-404C-93DF-553844802423}" type="presParOf" srcId="{72D5E542-B95B-4DA6-A20A-5B83255B2B25}" destId="{0CD27B5D-4C00-44BD-B8DE-101F61B9F814}" srcOrd="2" destOrd="0" presId="urn:microsoft.com/office/officeart/2008/layout/VerticalCurvedList"/>
    <dgm:cxn modelId="{433AC91B-47F5-4822-A209-2814DB297BA8}" type="presParOf" srcId="{72D5E542-B95B-4DA6-A20A-5B83255B2B25}" destId="{8498DFA4-2725-4136-89EE-780FAB66CD8F}" srcOrd="3" destOrd="0" presId="urn:microsoft.com/office/officeart/2008/layout/VerticalCurvedList"/>
    <dgm:cxn modelId="{1663AAA1-96C5-4739-8A74-C4FB98BF5EDF}" type="presParOf" srcId="{3A878606-21AD-42A2-8025-FA873C4A7B95}" destId="{62F9C4EC-97B7-40A6-A541-C364546BD084}" srcOrd="1" destOrd="0" presId="urn:microsoft.com/office/officeart/2008/layout/VerticalCurvedList"/>
    <dgm:cxn modelId="{AB0E4320-6BE8-4254-B41D-2D7E850C4313}" type="presParOf" srcId="{3A878606-21AD-42A2-8025-FA873C4A7B95}" destId="{407EA8E4-1D00-4CFA-AD0E-4D5E2FCA0E15}" srcOrd="2" destOrd="0" presId="urn:microsoft.com/office/officeart/2008/layout/VerticalCurvedList"/>
    <dgm:cxn modelId="{072F432B-DFD8-41F0-A0E6-1D8CB63EB030}" type="presParOf" srcId="{407EA8E4-1D00-4CFA-AD0E-4D5E2FCA0E15}" destId="{A2E144B5-F093-4605-97B4-7C8651A9DC9C}" srcOrd="0" destOrd="0" presId="urn:microsoft.com/office/officeart/2008/layout/VerticalCurvedList"/>
    <dgm:cxn modelId="{415A28B2-1CF6-4965-B94D-39E431D9DD46}" type="presParOf" srcId="{3A878606-21AD-42A2-8025-FA873C4A7B95}" destId="{15E81D3E-4976-4EF8-90D0-02643F91C4AF}" srcOrd="3" destOrd="0" presId="urn:microsoft.com/office/officeart/2008/layout/VerticalCurvedList"/>
    <dgm:cxn modelId="{D1A9A8A4-39BE-4836-AAF7-C81294489BC2}" type="presParOf" srcId="{3A878606-21AD-42A2-8025-FA873C4A7B95}" destId="{04B6AB17-2640-4DDE-9611-1C2797164957}" srcOrd="4" destOrd="0" presId="urn:microsoft.com/office/officeart/2008/layout/VerticalCurvedList"/>
    <dgm:cxn modelId="{F95B528C-016E-499F-8718-D09D35BF8D7E}" type="presParOf" srcId="{04B6AB17-2640-4DDE-9611-1C2797164957}" destId="{354870C8-ADB3-44A8-AF09-C5F4DFC3FFB6}" srcOrd="0" destOrd="0" presId="urn:microsoft.com/office/officeart/2008/layout/VerticalCurvedList"/>
    <dgm:cxn modelId="{989B5DEE-6D10-467F-85B3-A87C02903A71}" type="presParOf" srcId="{3A878606-21AD-42A2-8025-FA873C4A7B95}" destId="{F7E1CA0D-E4D6-4503-B7B2-20D5EF1740EE}" srcOrd="5" destOrd="0" presId="urn:microsoft.com/office/officeart/2008/layout/VerticalCurvedList"/>
    <dgm:cxn modelId="{231337FF-903A-4B38-9044-E0CE8CC9F309}" type="presParOf" srcId="{3A878606-21AD-42A2-8025-FA873C4A7B95}" destId="{C43D26E1-9FF0-48D7-B4C5-D87A41798836}" srcOrd="6" destOrd="0" presId="urn:microsoft.com/office/officeart/2008/layout/VerticalCurvedList"/>
    <dgm:cxn modelId="{0B765178-8DE1-4803-830B-0B01B1E4E575}" type="presParOf" srcId="{C43D26E1-9FF0-48D7-B4C5-D87A41798836}" destId="{A37CBDF8-CE35-4249-8EAC-E309EF4A51FF}" srcOrd="0" destOrd="0" presId="urn:microsoft.com/office/officeart/2008/layout/VerticalCurvedList"/>
    <dgm:cxn modelId="{9E4DD5CE-B8B5-4481-8B4C-98475F81F2EF}" type="presParOf" srcId="{3A878606-21AD-42A2-8025-FA873C4A7B95}" destId="{D58DC043-4B22-4717-9082-63F31BD72B5E}" srcOrd="7" destOrd="0" presId="urn:microsoft.com/office/officeart/2008/layout/VerticalCurvedList"/>
    <dgm:cxn modelId="{9FD2ED62-8AD4-4AAB-B374-3DBA72FA5A9E}" type="presParOf" srcId="{3A878606-21AD-42A2-8025-FA873C4A7B95}" destId="{2C739A3B-82E6-41DC-9A50-BEED07D748AE}" srcOrd="8" destOrd="0" presId="urn:microsoft.com/office/officeart/2008/layout/VerticalCurvedList"/>
    <dgm:cxn modelId="{89540651-ABF0-4E39-B2B0-C5BC47B701B6}" type="presParOf" srcId="{2C739A3B-82E6-41DC-9A50-BEED07D748AE}" destId="{9CA723A2-6B7E-4C8C-AEE8-A0C54C2A5F7B}" srcOrd="0" destOrd="0" presId="urn:microsoft.com/office/officeart/2008/layout/VerticalCurvedList"/>
    <dgm:cxn modelId="{01B00B64-943A-48C7-85C8-7438BA316942}" type="presParOf" srcId="{3A878606-21AD-42A2-8025-FA873C4A7B95}" destId="{F141D14A-C898-4098-BC6B-B712CBB9EAB5}" srcOrd="9" destOrd="0" presId="urn:microsoft.com/office/officeart/2008/layout/VerticalCurvedList"/>
    <dgm:cxn modelId="{0C50523F-6AC7-4467-BE2B-FD65E3673236}" type="presParOf" srcId="{3A878606-21AD-42A2-8025-FA873C4A7B95}" destId="{EFA18E06-4F7E-4DE3-9909-E78B4A51B1CC}" srcOrd="10" destOrd="0" presId="urn:microsoft.com/office/officeart/2008/layout/VerticalCurvedList"/>
    <dgm:cxn modelId="{93A2B236-DD04-4C45-AD94-11C3DF70374F}" type="presParOf" srcId="{EFA18E06-4F7E-4DE3-9909-E78B4A51B1CC}" destId="{BD85AB27-43B4-4F43-8768-205AF4AC70BA}" srcOrd="0" destOrd="0" presId="urn:microsoft.com/office/officeart/2008/layout/VerticalCurvedList"/>
    <dgm:cxn modelId="{7F9F0CCC-21A9-4EBA-8CBF-8E8F544144A0}" type="presParOf" srcId="{3A878606-21AD-42A2-8025-FA873C4A7B95}" destId="{9D578790-E7C5-40BF-84C3-7F7346E4A8F8}" srcOrd="11" destOrd="0" presId="urn:microsoft.com/office/officeart/2008/layout/VerticalCurvedList"/>
    <dgm:cxn modelId="{228BDBB6-FC40-45AB-B6DF-1272FFBE3789}" type="presParOf" srcId="{3A878606-21AD-42A2-8025-FA873C4A7B95}" destId="{6C2D0CAC-5834-4B33-B74A-E8F2F87A73B4}" srcOrd="12" destOrd="0" presId="urn:microsoft.com/office/officeart/2008/layout/VerticalCurvedList"/>
    <dgm:cxn modelId="{D7BD6F59-C037-44F5-B90E-F6521F761CB1}" type="presParOf" srcId="{6C2D0CAC-5834-4B33-B74A-E8F2F87A73B4}" destId="{33C802B1-8BDD-4B49-A973-9B24FB67F4F4}" srcOrd="0" destOrd="0" presId="urn:microsoft.com/office/officeart/2008/layout/VerticalCurvedList"/>
    <dgm:cxn modelId="{868FC8F8-74B5-4758-8921-40BBE90DC4AC}" type="presParOf" srcId="{3A878606-21AD-42A2-8025-FA873C4A7B95}" destId="{12DB881E-7191-4B5B-89FB-C3E7AC26BA29}" srcOrd="13" destOrd="0" presId="urn:microsoft.com/office/officeart/2008/layout/VerticalCurvedList"/>
    <dgm:cxn modelId="{9EDF7B29-4D54-467B-A84C-6797CF4D43D5}" type="presParOf" srcId="{3A878606-21AD-42A2-8025-FA873C4A7B95}" destId="{007AFCB0-D6FA-4B59-9A11-CCB24EBBBAC7}" srcOrd="14" destOrd="0" presId="urn:microsoft.com/office/officeart/2008/layout/VerticalCurvedList"/>
    <dgm:cxn modelId="{14F524C7-DF6B-4BCB-9E93-6F6061224415}" type="presParOf" srcId="{007AFCB0-D6FA-4B59-9A11-CCB24EBBBAC7}" destId="{746C6FBF-631B-42CD-A5BD-2E527740165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2A954B-9442-49AA-845B-92BA6E3867D7}" type="doc">
      <dgm:prSet loTypeId="urn:microsoft.com/office/officeart/2005/8/layout/vList5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5457D7-D5B5-4C2A-8700-B1AC3129FA7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Pillar 1</a:t>
          </a:r>
        </a:p>
      </dgm:t>
    </dgm:pt>
    <dgm:pt modelId="{9824E12E-6BB2-4054-9EB4-1CE1DF061F91}" type="parTrans" cxnId="{804C46D2-8777-4AAE-B985-6818A0DF34D0}">
      <dgm:prSet/>
      <dgm:spPr/>
      <dgm:t>
        <a:bodyPr/>
        <a:lstStyle/>
        <a:p>
          <a:endParaRPr lang="en-US"/>
        </a:p>
      </dgm:t>
    </dgm:pt>
    <dgm:pt modelId="{90A04E1B-33FC-4CC1-8275-742ACD991419}" type="sibTrans" cxnId="{804C46D2-8777-4AAE-B985-6818A0DF34D0}">
      <dgm:prSet/>
      <dgm:spPr/>
      <dgm:t>
        <a:bodyPr/>
        <a:lstStyle/>
        <a:p>
          <a:endParaRPr lang="en-US"/>
        </a:p>
      </dgm:t>
    </dgm:pt>
    <dgm:pt modelId="{91494700-878B-4206-BCBE-2C8362991857}">
      <dgm:prSet phldrT="[Text]"/>
      <dgm:spPr/>
      <dgm:t>
        <a:bodyPr/>
        <a:lstStyle/>
        <a:p>
          <a:r>
            <a:rPr lang="en-US" dirty="0"/>
            <a:t>Health (including family planning) and Well-being</a:t>
          </a:r>
        </a:p>
      </dgm:t>
    </dgm:pt>
    <dgm:pt modelId="{A2DA03C0-F669-4592-BAA5-CCFCF56DA9CD}" type="parTrans" cxnId="{4581F0C5-9FCA-4B7F-B624-EE8F73481C9C}">
      <dgm:prSet/>
      <dgm:spPr/>
      <dgm:t>
        <a:bodyPr/>
        <a:lstStyle/>
        <a:p>
          <a:endParaRPr lang="en-US"/>
        </a:p>
      </dgm:t>
    </dgm:pt>
    <dgm:pt modelId="{18B40ACC-EB19-41B0-A69E-79430C3345E6}" type="sibTrans" cxnId="{4581F0C5-9FCA-4B7F-B624-EE8F73481C9C}">
      <dgm:prSet/>
      <dgm:spPr/>
      <dgm:t>
        <a:bodyPr/>
        <a:lstStyle/>
        <a:p>
          <a:endParaRPr lang="en-US"/>
        </a:p>
      </dgm:t>
    </dgm:pt>
    <dgm:pt modelId="{337DA62A-D857-42C3-96AA-50815D2EEB0E}">
      <dgm:prSet phldrT="[Text]"/>
      <dgm:spPr/>
      <dgm:t>
        <a:bodyPr/>
        <a:lstStyle/>
        <a:p>
          <a:r>
            <a:rPr lang="en-US" dirty="0"/>
            <a:t>Pillar 2</a:t>
          </a:r>
        </a:p>
      </dgm:t>
    </dgm:pt>
    <dgm:pt modelId="{91B0A094-CC15-4D8B-8FA4-E62EEAA2B963}" type="parTrans" cxnId="{BED9C215-B717-441E-BBD3-B7046AAB039D}">
      <dgm:prSet/>
      <dgm:spPr/>
      <dgm:t>
        <a:bodyPr/>
        <a:lstStyle/>
        <a:p>
          <a:endParaRPr lang="en-US"/>
        </a:p>
      </dgm:t>
    </dgm:pt>
    <dgm:pt modelId="{CDB94BF6-4DE9-4087-9E93-CFAB95D5C92A}" type="sibTrans" cxnId="{BED9C215-B717-441E-BBD3-B7046AAB039D}">
      <dgm:prSet/>
      <dgm:spPr/>
      <dgm:t>
        <a:bodyPr/>
        <a:lstStyle/>
        <a:p>
          <a:endParaRPr lang="en-US"/>
        </a:p>
      </dgm:t>
    </dgm:pt>
    <dgm:pt modelId="{2B99118A-632C-4F32-93E2-FA245B78AA47}">
      <dgm:prSet phldrT="[Text]"/>
      <dgm:spPr/>
      <dgm:t>
        <a:bodyPr/>
        <a:lstStyle/>
        <a:p>
          <a:r>
            <a:rPr lang="en-US" dirty="0"/>
            <a:t>Education and Skill Development </a:t>
          </a:r>
        </a:p>
      </dgm:t>
    </dgm:pt>
    <dgm:pt modelId="{DA241FED-0BB7-4171-899D-C9F9F482BA65}" type="parTrans" cxnId="{34601392-5AA1-48D0-B00E-1EAECA5090FE}">
      <dgm:prSet/>
      <dgm:spPr/>
      <dgm:t>
        <a:bodyPr/>
        <a:lstStyle/>
        <a:p>
          <a:endParaRPr lang="en-US"/>
        </a:p>
      </dgm:t>
    </dgm:pt>
    <dgm:pt modelId="{DE538CB3-E685-4F7F-83D6-F8358FC021C1}" type="sibTrans" cxnId="{34601392-5AA1-48D0-B00E-1EAECA5090FE}">
      <dgm:prSet/>
      <dgm:spPr/>
      <dgm:t>
        <a:bodyPr/>
        <a:lstStyle/>
        <a:p>
          <a:endParaRPr lang="en-US"/>
        </a:p>
      </dgm:t>
    </dgm:pt>
    <dgm:pt modelId="{941D677F-C8A7-4479-8160-1D1EEC3361F3}">
      <dgm:prSet phldrT="[Text]"/>
      <dgm:spPr/>
      <dgm:t>
        <a:bodyPr/>
        <a:lstStyle/>
        <a:p>
          <a:r>
            <a:rPr lang="en-US" dirty="0"/>
            <a:t>Pillar 3</a:t>
          </a:r>
        </a:p>
      </dgm:t>
    </dgm:pt>
    <dgm:pt modelId="{5DB80751-EBE4-4120-A984-4F3DEDED0A93}" type="parTrans" cxnId="{03A93C45-9768-4105-80A1-1DC3999EEBBF}">
      <dgm:prSet/>
      <dgm:spPr/>
      <dgm:t>
        <a:bodyPr/>
        <a:lstStyle/>
        <a:p>
          <a:endParaRPr lang="en-US"/>
        </a:p>
      </dgm:t>
    </dgm:pt>
    <dgm:pt modelId="{7809083A-3E61-4D2D-B514-C51B162F5DA9}" type="sibTrans" cxnId="{03A93C45-9768-4105-80A1-1DC3999EEBBF}">
      <dgm:prSet/>
      <dgm:spPr/>
      <dgm:t>
        <a:bodyPr/>
        <a:lstStyle/>
        <a:p>
          <a:endParaRPr lang="en-US"/>
        </a:p>
      </dgm:t>
    </dgm:pt>
    <dgm:pt modelId="{33B85818-2CBC-42F4-B565-F6EE982389A1}">
      <dgm:prSet phldrT="[Text]"/>
      <dgm:spPr/>
      <dgm:t>
        <a:bodyPr/>
        <a:lstStyle/>
        <a:p>
          <a:r>
            <a:rPr lang="en-US" dirty="0"/>
            <a:t>Employment and Entrepreneurship</a:t>
          </a:r>
        </a:p>
      </dgm:t>
    </dgm:pt>
    <dgm:pt modelId="{EBBF7478-0B01-49FA-BC0F-CAB26F2987A0}" type="parTrans" cxnId="{0F387304-1757-4F34-91A0-979C03D420BC}">
      <dgm:prSet/>
      <dgm:spPr/>
      <dgm:t>
        <a:bodyPr/>
        <a:lstStyle/>
        <a:p>
          <a:endParaRPr lang="en-US"/>
        </a:p>
      </dgm:t>
    </dgm:pt>
    <dgm:pt modelId="{F3B7EB02-3D83-4D4B-8363-8DE201728BF9}" type="sibTrans" cxnId="{0F387304-1757-4F34-91A0-979C03D420BC}">
      <dgm:prSet/>
      <dgm:spPr/>
      <dgm:t>
        <a:bodyPr/>
        <a:lstStyle/>
        <a:p>
          <a:endParaRPr lang="en-US"/>
        </a:p>
      </dgm:t>
    </dgm:pt>
    <dgm:pt modelId="{AC3D380D-76CA-4A93-9F6A-F00824131F7E}">
      <dgm:prSet phldrT="[Text]"/>
      <dgm:spPr/>
      <dgm:t>
        <a:bodyPr/>
        <a:lstStyle/>
        <a:p>
          <a:r>
            <a:rPr lang="en-US" dirty="0"/>
            <a:t>Pillar 4</a:t>
          </a:r>
        </a:p>
      </dgm:t>
    </dgm:pt>
    <dgm:pt modelId="{2E9A5D5F-0F8A-4BA3-B782-858C0A01FAA2}" type="parTrans" cxnId="{0351DF81-9A8E-45C6-9306-6806269711DF}">
      <dgm:prSet/>
      <dgm:spPr/>
      <dgm:t>
        <a:bodyPr/>
        <a:lstStyle/>
        <a:p>
          <a:endParaRPr lang="en-US"/>
        </a:p>
      </dgm:t>
    </dgm:pt>
    <dgm:pt modelId="{9AE84BE9-F1A4-4BA1-A747-D8BD76B2B6EF}" type="sibTrans" cxnId="{0351DF81-9A8E-45C6-9306-6806269711DF}">
      <dgm:prSet/>
      <dgm:spPr/>
      <dgm:t>
        <a:bodyPr/>
        <a:lstStyle/>
        <a:p>
          <a:endParaRPr lang="en-US"/>
        </a:p>
      </dgm:t>
    </dgm:pt>
    <dgm:pt modelId="{0CA66301-B6D1-4071-8772-85E6CA03EAF6}">
      <dgm:prSet phldrT="[Text]"/>
      <dgm:spPr/>
      <dgm:t>
        <a:bodyPr/>
        <a:lstStyle/>
        <a:p>
          <a:r>
            <a:rPr lang="en-US" dirty="0"/>
            <a:t>Pillar 5</a:t>
          </a:r>
        </a:p>
      </dgm:t>
    </dgm:pt>
    <dgm:pt modelId="{F72A8575-67BF-4A15-BA16-931351CFFB71}" type="parTrans" cxnId="{BC46FB22-1CDB-405D-89C2-261338179D2B}">
      <dgm:prSet/>
      <dgm:spPr/>
      <dgm:t>
        <a:bodyPr/>
        <a:lstStyle/>
        <a:p>
          <a:endParaRPr lang="en-US"/>
        </a:p>
      </dgm:t>
    </dgm:pt>
    <dgm:pt modelId="{7CB53172-FDB9-4A60-B019-97AABEE3F352}" type="sibTrans" cxnId="{BC46FB22-1CDB-405D-89C2-261338179D2B}">
      <dgm:prSet/>
      <dgm:spPr/>
      <dgm:t>
        <a:bodyPr/>
        <a:lstStyle/>
        <a:p>
          <a:endParaRPr lang="en-US"/>
        </a:p>
      </dgm:t>
    </dgm:pt>
    <dgm:pt modelId="{E2E8923B-E7F6-4AA5-9379-AAF082FA2DD8}">
      <dgm:prSet phldrT="[Text]"/>
      <dgm:spPr/>
      <dgm:t>
        <a:bodyPr/>
        <a:lstStyle/>
        <a:p>
          <a:r>
            <a:rPr lang="en-US" dirty="0"/>
            <a:t>Governance and Youth Participation</a:t>
          </a:r>
        </a:p>
      </dgm:t>
    </dgm:pt>
    <dgm:pt modelId="{D972FA1F-5AC7-4E70-AB54-A9A6E33D412F}" type="parTrans" cxnId="{CD84636B-286A-40A8-B2D5-06E791888FDE}">
      <dgm:prSet/>
      <dgm:spPr/>
      <dgm:t>
        <a:bodyPr/>
        <a:lstStyle/>
        <a:p>
          <a:endParaRPr lang="en-US"/>
        </a:p>
      </dgm:t>
    </dgm:pt>
    <dgm:pt modelId="{B9603B44-D63A-447B-A287-D7B22C52A354}" type="sibTrans" cxnId="{CD84636B-286A-40A8-B2D5-06E791888FDE}">
      <dgm:prSet/>
      <dgm:spPr/>
      <dgm:t>
        <a:bodyPr/>
        <a:lstStyle/>
        <a:p>
          <a:endParaRPr lang="en-US"/>
        </a:p>
      </dgm:t>
    </dgm:pt>
    <dgm:pt modelId="{0AB55F07-2689-4418-BD38-56154C25B791}">
      <dgm:prSet phldrT="[Text]"/>
      <dgm:spPr/>
      <dgm:t>
        <a:bodyPr/>
        <a:lstStyle/>
        <a:p>
          <a:r>
            <a:rPr lang="en-US" dirty="0"/>
            <a:t>Practical Evidence Building on Demographic Dividend </a:t>
          </a:r>
        </a:p>
      </dgm:t>
    </dgm:pt>
    <dgm:pt modelId="{D20E25D8-4F2A-4BCC-A51D-462410431953}" type="parTrans" cxnId="{FABFF28C-4EA7-45C1-92B9-99C868A69CC2}">
      <dgm:prSet/>
      <dgm:spPr/>
      <dgm:t>
        <a:bodyPr/>
        <a:lstStyle/>
        <a:p>
          <a:endParaRPr lang="en-US"/>
        </a:p>
      </dgm:t>
    </dgm:pt>
    <dgm:pt modelId="{819EBB3C-8808-426A-BD09-0BB96AAA1217}" type="sibTrans" cxnId="{FABFF28C-4EA7-45C1-92B9-99C868A69CC2}">
      <dgm:prSet/>
      <dgm:spPr/>
      <dgm:t>
        <a:bodyPr/>
        <a:lstStyle/>
        <a:p>
          <a:endParaRPr lang="en-US"/>
        </a:p>
      </dgm:t>
    </dgm:pt>
    <dgm:pt modelId="{437735E7-787A-4CB5-84AF-2B5142AF4A3B}" type="pres">
      <dgm:prSet presAssocID="{B32A954B-9442-49AA-845B-92BA6E3867D7}" presName="Name0" presStyleCnt="0">
        <dgm:presLayoutVars>
          <dgm:dir/>
          <dgm:animLvl val="lvl"/>
          <dgm:resizeHandles val="exact"/>
        </dgm:presLayoutVars>
      </dgm:prSet>
      <dgm:spPr/>
    </dgm:pt>
    <dgm:pt modelId="{742C2765-8E6F-4287-A82B-11DA38ABA86D}" type="pres">
      <dgm:prSet presAssocID="{555457D7-D5B5-4C2A-8700-B1AC3129FA70}" presName="linNode" presStyleCnt="0"/>
      <dgm:spPr/>
    </dgm:pt>
    <dgm:pt modelId="{C3DA6BAF-C17F-4BF5-B58E-55E563FCDDCA}" type="pres">
      <dgm:prSet presAssocID="{555457D7-D5B5-4C2A-8700-B1AC3129FA70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3B8845D-9A56-4DBF-AA65-98F2B709DBB7}" type="pres">
      <dgm:prSet presAssocID="{555457D7-D5B5-4C2A-8700-B1AC3129FA70}" presName="descendantText" presStyleLbl="alignAccFollowNode1" presStyleIdx="0" presStyleCnt="5">
        <dgm:presLayoutVars>
          <dgm:bulletEnabled val="1"/>
        </dgm:presLayoutVars>
      </dgm:prSet>
      <dgm:spPr/>
    </dgm:pt>
    <dgm:pt modelId="{3F93D983-187B-4B7C-8340-6E5C24683C25}" type="pres">
      <dgm:prSet presAssocID="{90A04E1B-33FC-4CC1-8275-742ACD991419}" presName="sp" presStyleCnt="0"/>
      <dgm:spPr/>
    </dgm:pt>
    <dgm:pt modelId="{70F50005-D492-4E71-B6D4-98A502843080}" type="pres">
      <dgm:prSet presAssocID="{337DA62A-D857-42C3-96AA-50815D2EEB0E}" presName="linNode" presStyleCnt="0"/>
      <dgm:spPr/>
    </dgm:pt>
    <dgm:pt modelId="{C2E834FC-C059-4755-B2CD-763C9A145BB0}" type="pres">
      <dgm:prSet presAssocID="{337DA62A-D857-42C3-96AA-50815D2EEB0E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3407956-71B5-4C07-BE95-9BAA5F55045F}" type="pres">
      <dgm:prSet presAssocID="{337DA62A-D857-42C3-96AA-50815D2EEB0E}" presName="descendantText" presStyleLbl="alignAccFollowNode1" presStyleIdx="1" presStyleCnt="5">
        <dgm:presLayoutVars>
          <dgm:bulletEnabled val="1"/>
        </dgm:presLayoutVars>
      </dgm:prSet>
      <dgm:spPr/>
    </dgm:pt>
    <dgm:pt modelId="{10F9B3E9-75FA-40A5-8E63-ADF1A0DAF1BF}" type="pres">
      <dgm:prSet presAssocID="{CDB94BF6-4DE9-4087-9E93-CFAB95D5C92A}" presName="sp" presStyleCnt="0"/>
      <dgm:spPr/>
    </dgm:pt>
    <dgm:pt modelId="{15EB82BA-C8BD-412D-92C1-18BCF966CA52}" type="pres">
      <dgm:prSet presAssocID="{941D677F-C8A7-4479-8160-1D1EEC3361F3}" presName="linNode" presStyleCnt="0"/>
      <dgm:spPr/>
    </dgm:pt>
    <dgm:pt modelId="{E7BC8461-3370-42B9-83E5-D5CD453FF612}" type="pres">
      <dgm:prSet presAssocID="{941D677F-C8A7-4479-8160-1D1EEC3361F3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D3D341D2-8A32-4723-84EE-5036AB66671D}" type="pres">
      <dgm:prSet presAssocID="{941D677F-C8A7-4479-8160-1D1EEC3361F3}" presName="descendantText" presStyleLbl="alignAccFollowNode1" presStyleIdx="2" presStyleCnt="5">
        <dgm:presLayoutVars>
          <dgm:bulletEnabled val="1"/>
        </dgm:presLayoutVars>
      </dgm:prSet>
      <dgm:spPr/>
    </dgm:pt>
    <dgm:pt modelId="{CFFDB983-A477-42D6-B583-CE93BFB31881}" type="pres">
      <dgm:prSet presAssocID="{7809083A-3E61-4D2D-B514-C51B162F5DA9}" presName="sp" presStyleCnt="0"/>
      <dgm:spPr/>
    </dgm:pt>
    <dgm:pt modelId="{509B4765-0762-4135-8664-9339B639B0A6}" type="pres">
      <dgm:prSet presAssocID="{AC3D380D-76CA-4A93-9F6A-F00824131F7E}" presName="linNode" presStyleCnt="0"/>
      <dgm:spPr/>
    </dgm:pt>
    <dgm:pt modelId="{C003EA89-353F-440F-841F-4DD14841A167}" type="pres">
      <dgm:prSet presAssocID="{AC3D380D-76CA-4A93-9F6A-F00824131F7E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71739D15-AC9A-4662-97A6-A53D3909C051}" type="pres">
      <dgm:prSet presAssocID="{AC3D380D-76CA-4A93-9F6A-F00824131F7E}" presName="descendantText" presStyleLbl="alignAccFollowNode1" presStyleIdx="3" presStyleCnt="5">
        <dgm:presLayoutVars>
          <dgm:bulletEnabled val="1"/>
        </dgm:presLayoutVars>
      </dgm:prSet>
      <dgm:spPr/>
    </dgm:pt>
    <dgm:pt modelId="{04093D8A-58A6-42F1-8E96-5CAA3A3390DE}" type="pres">
      <dgm:prSet presAssocID="{9AE84BE9-F1A4-4BA1-A747-D8BD76B2B6EF}" presName="sp" presStyleCnt="0"/>
      <dgm:spPr/>
    </dgm:pt>
    <dgm:pt modelId="{C80A6D42-0F41-4805-8D7F-85C04895945A}" type="pres">
      <dgm:prSet presAssocID="{0CA66301-B6D1-4071-8772-85E6CA03EAF6}" presName="linNode" presStyleCnt="0"/>
      <dgm:spPr/>
    </dgm:pt>
    <dgm:pt modelId="{A1065058-6475-406C-BABB-FBFBD6016DC3}" type="pres">
      <dgm:prSet presAssocID="{0CA66301-B6D1-4071-8772-85E6CA03EAF6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D1EEA8C8-0199-43B6-95E6-7A6EDB824276}" type="pres">
      <dgm:prSet presAssocID="{0CA66301-B6D1-4071-8772-85E6CA03EAF6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0F387304-1757-4F34-91A0-979C03D420BC}" srcId="{941D677F-C8A7-4479-8160-1D1EEC3361F3}" destId="{33B85818-2CBC-42F4-B565-F6EE982389A1}" srcOrd="0" destOrd="0" parTransId="{EBBF7478-0B01-49FA-BC0F-CAB26F2987A0}" sibTransId="{F3B7EB02-3D83-4D4B-8363-8DE201728BF9}"/>
    <dgm:cxn modelId="{BED9C215-B717-441E-BBD3-B7046AAB039D}" srcId="{B32A954B-9442-49AA-845B-92BA6E3867D7}" destId="{337DA62A-D857-42C3-96AA-50815D2EEB0E}" srcOrd="1" destOrd="0" parTransId="{91B0A094-CC15-4D8B-8FA4-E62EEAA2B963}" sibTransId="{CDB94BF6-4DE9-4087-9E93-CFAB95D5C92A}"/>
    <dgm:cxn modelId="{FDA4B21D-4F2E-4FB1-AFFC-7942D2DDD77D}" type="presOf" srcId="{91494700-878B-4206-BCBE-2C8362991857}" destId="{43B8845D-9A56-4DBF-AA65-98F2B709DBB7}" srcOrd="0" destOrd="0" presId="urn:microsoft.com/office/officeart/2005/8/layout/vList5"/>
    <dgm:cxn modelId="{BC46FB22-1CDB-405D-89C2-261338179D2B}" srcId="{B32A954B-9442-49AA-845B-92BA6E3867D7}" destId="{0CA66301-B6D1-4071-8772-85E6CA03EAF6}" srcOrd="4" destOrd="0" parTransId="{F72A8575-67BF-4A15-BA16-931351CFFB71}" sibTransId="{7CB53172-FDB9-4A60-B019-97AABEE3F352}"/>
    <dgm:cxn modelId="{7BF7BF36-B264-4C3A-B25E-162AEFE735E7}" type="presOf" srcId="{941D677F-C8A7-4479-8160-1D1EEC3361F3}" destId="{E7BC8461-3370-42B9-83E5-D5CD453FF612}" srcOrd="0" destOrd="0" presId="urn:microsoft.com/office/officeart/2005/8/layout/vList5"/>
    <dgm:cxn modelId="{881FD05E-C7E0-4EB0-846A-1EB3645B8825}" type="presOf" srcId="{AC3D380D-76CA-4A93-9F6A-F00824131F7E}" destId="{C003EA89-353F-440F-841F-4DD14841A167}" srcOrd="0" destOrd="0" presId="urn:microsoft.com/office/officeart/2005/8/layout/vList5"/>
    <dgm:cxn modelId="{03A93C45-9768-4105-80A1-1DC3999EEBBF}" srcId="{B32A954B-9442-49AA-845B-92BA6E3867D7}" destId="{941D677F-C8A7-4479-8160-1D1EEC3361F3}" srcOrd="2" destOrd="0" parTransId="{5DB80751-EBE4-4120-A984-4F3DEDED0A93}" sibTransId="{7809083A-3E61-4D2D-B514-C51B162F5DA9}"/>
    <dgm:cxn modelId="{7C753A6A-29FB-4A1E-B192-9766AD813DB5}" type="presOf" srcId="{E2E8923B-E7F6-4AA5-9379-AAF082FA2DD8}" destId="{71739D15-AC9A-4662-97A6-A53D3909C051}" srcOrd="0" destOrd="0" presId="urn:microsoft.com/office/officeart/2005/8/layout/vList5"/>
    <dgm:cxn modelId="{CD84636B-286A-40A8-B2D5-06E791888FDE}" srcId="{AC3D380D-76CA-4A93-9F6A-F00824131F7E}" destId="{E2E8923B-E7F6-4AA5-9379-AAF082FA2DD8}" srcOrd="0" destOrd="0" parTransId="{D972FA1F-5AC7-4E70-AB54-A9A6E33D412F}" sibTransId="{B9603B44-D63A-447B-A287-D7B22C52A354}"/>
    <dgm:cxn modelId="{1D6AC66E-FB9C-475A-9A60-234BAC935513}" type="presOf" srcId="{B32A954B-9442-49AA-845B-92BA6E3867D7}" destId="{437735E7-787A-4CB5-84AF-2B5142AF4A3B}" srcOrd="0" destOrd="0" presId="urn:microsoft.com/office/officeart/2005/8/layout/vList5"/>
    <dgm:cxn modelId="{0351DF81-9A8E-45C6-9306-6806269711DF}" srcId="{B32A954B-9442-49AA-845B-92BA6E3867D7}" destId="{AC3D380D-76CA-4A93-9F6A-F00824131F7E}" srcOrd="3" destOrd="0" parTransId="{2E9A5D5F-0F8A-4BA3-B782-858C0A01FAA2}" sibTransId="{9AE84BE9-F1A4-4BA1-A747-D8BD76B2B6EF}"/>
    <dgm:cxn modelId="{FABFF28C-4EA7-45C1-92B9-99C868A69CC2}" srcId="{0CA66301-B6D1-4071-8772-85E6CA03EAF6}" destId="{0AB55F07-2689-4418-BD38-56154C25B791}" srcOrd="0" destOrd="0" parTransId="{D20E25D8-4F2A-4BCC-A51D-462410431953}" sibTransId="{819EBB3C-8808-426A-BD09-0BB96AAA1217}"/>
    <dgm:cxn modelId="{92C3C88E-F332-4B73-BADE-E3665650BB01}" type="presOf" srcId="{555457D7-D5B5-4C2A-8700-B1AC3129FA70}" destId="{C3DA6BAF-C17F-4BF5-B58E-55E563FCDDCA}" srcOrd="0" destOrd="0" presId="urn:microsoft.com/office/officeart/2005/8/layout/vList5"/>
    <dgm:cxn modelId="{34601392-5AA1-48D0-B00E-1EAECA5090FE}" srcId="{337DA62A-D857-42C3-96AA-50815D2EEB0E}" destId="{2B99118A-632C-4F32-93E2-FA245B78AA47}" srcOrd="0" destOrd="0" parTransId="{DA241FED-0BB7-4171-899D-C9F9F482BA65}" sibTransId="{DE538CB3-E685-4F7F-83D6-F8358FC021C1}"/>
    <dgm:cxn modelId="{E7C9F399-DE10-438D-A96F-31FE2BF4FADD}" type="presOf" srcId="{0AB55F07-2689-4418-BD38-56154C25B791}" destId="{D1EEA8C8-0199-43B6-95E6-7A6EDB824276}" srcOrd="0" destOrd="0" presId="urn:microsoft.com/office/officeart/2005/8/layout/vList5"/>
    <dgm:cxn modelId="{471D13B0-CA3B-4760-A4FD-918EDF8D4ACE}" type="presOf" srcId="{0CA66301-B6D1-4071-8772-85E6CA03EAF6}" destId="{A1065058-6475-406C-BABB-FBFBD6016DC3}" srcOrd="0" destOrd="0" presId="urn:microsoft.com/office/officeart/2005/8/layout/vList5"/>
    <dgm:cxn modelId="{F7D3E1B5-BE39-4116-9503-E5C036BB762F}" type="presOf" srcId="{33B85818-2CBC-42F4-B565-F6EE982389A1}" destId="{D3D341D2-8A32-4723-84EE-5036AB66671D}" srcOrd="0" destOrd="0" presId="urn:microsoft.com/office/officeart/2005/8/layout/vList5"/>
    <dgm:cxn modelId="{4581F0C5-9FCA-4B7F-B624-EE8F73481C9C}" srcId="{555457D7-D5B5-4C2A-8700-B1AC3129FA70}" destId="{91494700-878B-4206-BCBE-2C8362991857}" srcOrd="0" destOrd="0" parTransId="{A2DA03C0-F669-4592-BAA5-CCFCF56DA9CD}" sibTransId="{18B40ACC-EB19-41B0-A69E-79430C3345E6}"/>
    <dgm:cxn modelId="{804C46D2-8777-4AAE-B985-6818A0DF34D0}" srcId="{B32A954B-9442-49AA-845B-92BA6E3867D7}" destId="{555457D7-D5B5-4C2A-8700-B1AC3129FA70}" srcOrd="0" destOrd="0" parTransId="{9824E12E-6BB2-4054-9EB4-1CE1DF061F91}" sibTransId="{90A04E1B-33FC-4CC1-8275-742ACD991419}"/>
    <dgm:cxn modelId="{064348D5-BBA6-4D33-9479-4B753256CD24}" type="presOf" srcId="{2B99118A-632C-4F32-93E2-FA245B78AA47}" destId="{D3407956-71B5-4C07-BE95-9BAA5F55045F}" srcOrd="0" destOrd="0" presId="urn:microsoft.com/office/officeart/2005/8/layout/vList5"/>
    <dgm:cxn modelId="{1E3F5DFD-0625-46BE-A3C4-DE9DD1EB58AD}" type="presOf" srcId="{337DA62A-D857-42C3-96AA-50815D2EEB0E}" destId="{C2E834FC-C059-4755-B2CD-763C9A145BB0}" srcOrd="0" destOrd="0" presId="urn:microsoft.com/office/officeart/2005/8/layout/vList5"/>
    <dgm:cxn modelId="{5F4C0E9D-F750-4976-B995-FDE0E0AB38EF}" type="presParOf" srcId="{437735E7-787A-4CB5-84AF-2B5142AF4A3B}" destId="{742C2765-8E6F-4287-A82B-11DA38ABA86D}" srcOrd="0" destOrd="0" presId="urn:microsoft.com/office/officeart/2005/8/layout/vList5"/>
    <dgm:cxn modelId="{A4193FCA-F5EE-428F-AB65-56FD9BE0F94D}" type="presParOf" srcId="{742C2765-8E6F-4287-A82B-11DA38ABA86D}" destId="{C3DA6BAF-C17F-4BF5-B58E-55E563FCDDCA}" srcOrd="0" destOrd="0" presId="urn:microsoft.com/office/officeart/2005/8/layout/vList5"/>
    <dgm:cxn modelId="{11D134C9-6FD4-4694-B776-12B92F888267}" type="presParOf" srcId="{742C2765-8E6F-4287-A82B-11DA38ABA86D}" destId="{43B8845D-9A56-4DBF-AA65-98F2B709DBB7}" srcOrd="1" destOrd="0" presId="urn:microsoft.com/office/officeart/2005/8/layout/vList5"/>
    <dgm:cxn modelId="{121BE7E9-C7B9-4EBD-9357-8334AD0D31D1}" type="presParOf" srcId="{437735E7-787A-4CB5-84AF-2B5142AF4A3B}" destId="{3F93D983-187B-4B7C-8340-6E5C24683C25}" srcOrd="1" destOrd="0" presId="urn:microsoft.com/office/officeart/2005/8/layout/vList5"/>
    <dgm:cxn modelId="{C054664A-D54D-4C8E-BBDA-313AC9BF7942}" type="presParOf" srcId="{437735E7-787A-4CB5-84AF-2B5142AF4A3B}" destId="{70F50005-D492-4E71-B6D4-98A502843080}" srcOrd="2" destOrd="0" presId="urn:microsoft.com/office/officeart/2005/8/layout/vList5"/>
    <dgm:cxn modelId="{320E5629-B098-4439-909C-9380F8048447}" type="presParOf" srcId="{70F50005-D492-4E71-B6D4-98A502843080}" destId="{C2E834FC-C059-4755-B2CD-763C9A145BB0}" srcOrd="0" destOrd="0" presId="urn:microsoft.com/office/officeart/2005/8/layout/vList5"/>
    <dgm:cxn modelId="{F4745D4C-BF1C-45F2-BD49-B000644DBB74}" type="presParOf" srcId="{70F50005-D492-4E71-B6D4-98A502843080}" destId="{D3407956-71B5-4C07-BE95-9BAA5F55045F}" srcOrd="1" destOrd="0" presId="urn:microsoft.com/office/officeart/2005/8/layout/vList5"/>
    <dgm:cxn modelId="{CCE6F3C9-1067-4B69-B28D-5B63BF646531}" type="presParOf" srcId="{437735E7-787A-4CB5-84AF-2B5142AF4A3B}" destId="{10F9B3E9-75FA-40A5-8E63-ADF1A0DAF1BF}" srcOrd="3" destOrd="0" presId="urn:microsoft.com/office/officeart/2005/8/layout/vList5"/>
    <dgm:cxn modelId="{7F314A5A-19E2-4B39-93EE-24848607B564}" type="presParOf" srcId="{437735E7-787A-4CB5-84AF-2B5142AF4A3B}" destId="{15EB82BA-C8BD-412D-92C1-18BCF966CA52}" srcOrd="4" destOrd="0" presId="urn:microsoft.com/office/officeart/2005/8/layout/vList5"/>
    <dgm:cxn modelId="{0FF2EFBF-8BCE-4C15-BA54-4A0E3511809D}" type="presParOf" srcId="{15EB82BA-C8BD-412D-92C1-18BCF966CA52}" destId="{E7BC8461-3370-42B9-83E5-D5CD453FF612}" srcOrd="0" destOrd="0" presId="urn:microsoft.com/office/officeart/2005/8/layout/vList5"/>
    <dgm:cxn modelId="{5A1F3F3E-C894-4E5B-B864-BCEE1EA9D4DA}" type="presParOf" srcId="{15EB82BA-C8BD-412D-92C1-18BCF966CA52}" destId="{D3D341D2-8A32-4723-84EE-5036AB66671D}" srcOrd="1" destOrd="0" presId="urn:microsoft.com/office/officeart/2005/8/layout/vList5"/>
    <dgm:cxn modelId="{C3AFA180-9456-4FB3-8B54-D00E3EFE4B90}" type="presParOf" srcId="{437735E7-787A-4CB5-84AF-2B5142AF4A3B}" destId="{CFFDB983-A477-42D6-B583-CE93BFB31881}" srcOrd="5" destOrd="0" presId="urn:microsoft.com/office/officeart/2005/8/layout/vList5"/>
    <dgm:cxn modelId="{8524CBA1-EF64-45A3-AA2C-69E7640C252E}" type="presParOf" srcId="{437735E7-787A-4CB5-84AF-2B5142AF4A3B}" destId="{509B4765-0762-4135-8664-9339B639B0A6}" srcOrd="6" destOrd="0" presId="urn:microsoft.com/office/officeart/2005/8/layout/vList5"/>
    <dgm:cxn modelId="{9F008EE9-B61F-43FC-81DC-E7B39E2365C6}" type="presParOf" srcId="{509B4765-0762-4135-8664-9339B639B0A6}" destId="{C003EA89-353F-440F-841F-4DD14841A167}" srcOrd="0" destOrd="0" presId="urn:microsoft.com/office/officeart/2005/8/layout/vList5"/>
    <dgm:cxn modelId="{21CB0BCC-7862-445D-9207-2B95DB297F8D}" type="presParOf" srcId="{509B4765-0762-4135-8664-9339B639B0A6}" destId="{71739D15-AC9A-4662-97A6-A53D3909C051}" srcOrd="1" destOrd="0" presId="urn:microsoft.com/office/officeart/2005/8/layout/vList5"/>
    <dgm:cxn modelId="{E38328EA-D92A-475C-A459-69A8F70A9710}" type="presParOf" srcId="{437735E7-787A-4CB5-84AF-2B5142AF4A3B}" destId="{04093D8A-58A6-42F1-8E96-5CAA3A3390DE}" srcOrd="7" destOrd="0" presId="urn:microsoft.com/office/officeart/2005/8/layout/vList5"/>
    <dgm:cxn modelId="{8CA382EB-0BFD-4464-9FBF-5A7016082EDF}" type="presParOf" srcId="{437735E7-787A-4CB5-84AF-2B5142AF4A3B}" destId="{C80A6D42-0F41-4805-8D7F-85C04895945A}" srcOrd="8" destOrd="0" presId="urn:microsoft.com/office/officeart/2005/8/layout/vList5"/>
    <dgm:cxn modelId="{3D20C6B7-455E-4269-BA19-F4578EA6798E}" type="presParOf" srcId="{C80A6D42-0F41-4805-8D7F-85C04895945A}" destId="{A1065058-6475-406C-BABB-FBFBD6016DC3}" srcOrd="0" destOrd="0" presId="urn:microsoft.com/office/officeart/2005/8/layout/vList5"/>
    <dgm:cxn modelId="{167DC3A3-C367-4D55-A0B5-D4314F8D7C85}" type="presParOf" srcId="{C80A6D42-0F41-4805-8D7F-85C04895945A}" destId="{D1EEA8C8-0199-43B6-95E6-7A6EDB82427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FCF244-929D-4419-9240-7BFEE44907D6}" type="doc">
      <dgm:prSet loTypeId="urn:microsoft.com/office/officeart/2011/layout/CircleProcess" loCatId="process" qsTypeId="urn:microsoft.com/office/officeart/2005/8/quickstyle/3d2" qsCatId="3D" csTypeId="urn:microsoft.com/office/officeart/2005/8/colors/accent0_1" csCatId="mainScheme" phldr="1"/>
      <dgm:spPr/>
    </dgm:pt>
    <dgm:pt modelId="{550386FA-FDE9-40EF-A7F9-93CCA861583E}">
      <dgm:prSet phldrT="[Text]" custT="1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GB" sz="28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Indicators (90)</a:t>
          </a:r>
          <a:endParaRPr lang="en-GB" sz="2800" b="1" dirty="0"/>
        </a:p>
      </dgm:t>
    </dgm:pt>
    <dgm:pt modelId="{393AE58B-6C9D-461C-BD0C-5E0CD0A2F1E9}" type="parTrans" cxnId="{4724B1A6-889F-4BBB-BE5B-7DE99D142FD8}">
      <dgm:prSet/>
      <dgm:spPr/>
      <dgm:t>
        <a:bodyPr/>
        <a:lstStyle/>
        <a:p>
          <a:endParaRPr lang="en-GB" sz="2200" b="1"/>
        </a:p>
      </dgm:t>
    </dgm:pt>
    <dgm:pt modelId="{4C15224C-38D8-40F9-850B-0CC422717008}" type="sibTrans" cxnId="{4724B1A6-889F-4BBB-BE5B-7DE99D142FD8}">
      <dgm:prSet/>
      <dgm:spPr/>
      <dgm:t>
        <a:bodyPr/>
        <a:lstStyle/>
        <a:p>
          <a:endParaRPr lang="en-GB" sz="2200" b="1"/>
        </a:p>
      </dgm:t>
    </dgm:pt>
    <dgm:pt modelId="{04A4D92C-D2C9-47AF-89CA-C0F62F5947E7}">
      <dgm:prSet phldrT="[Text]" custT="1"/>
      <dgm:spPr>
        <a:solidFill>
          <a:schemeClr val="accent4">
            <a:lumMod val="75000"/>
            <a:alpha val="9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sz="28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Dimensions (5)</a:t>
          </a:r>
          <a:endParaRPr lang="en-GB" sz="2800" b="1" dirty="0"/>
        </a:p>
      </dgm:t>
    </dgm:pt>
    <dgm:pt modelId="{52E20BD9-1B49-4EBF-A37F-171ED8F9AFB3}" type="parTrans" cxnId="{6AC16B1B-E937-4AC1-AF1E-1F22E2D1CF74}">
      <dgm:prSet/>
      <dgm:spPr/>
      <dgm:t>
        <a:bodyPr/>
        <a:lstStyle/>
        <a:p>
          <a:endParaRPr lang="en-US"/>
        </a:p>
      </dgm:t>
    </dgm:pt>
    <dgm:pt modelId="{440A3D98-65FD-4863-92EC-A8CB16FB235F}" type="sibTrans" cxnId="{6AC16B1B-E937-4AC1-AF1E-1F22E2D1CF74}">
      <dgm:prSet/>
      <dgm:spPr/>
      <dgm:t>
        <a:bodyPr/>
        <a:lstStyle/>
        <a:p>
          <a:endParaRPr lang="en-US"/>
        </a:p>
      </dgm:t>
    </dgm:pt>
    <dgm:pt modelId="{99C0FCCE-A7CD-49EF-A204-325551C9DC94}">
      <dgm:prSet phldrT="[Text]" custT="1"/>
      <dgm:spPr>
        <a:solidFill>
          <a:schemeClr val="accent3">
            <a:lumMod val="75000"/>
            <a:alpha val="9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28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Domains (24)</a:t>
          </a:r>
          <a:endParaRPr lang="en-GB" sz="2800" b="1" dirty="0"/>
        </a:p>
      </dgm:t>
    </dgm:pt>
    <dgm:pt modelId="{60CB5D13-76CF-4419-B6B4-243AC79546B9}" type="parTrans" cxnId="{68F55839-414A-459C-8B18-1A5F05523F84}">
      <dgm:prSet/>
      <dgm:spPr/>
      <dgm:t>
        <a:bodyPr/>
        <a:lstStyle/>
        <a:p>
          <a:endParaRPr lang="en-US"/>
        </a:p>
      </dgm:t>
    </dgm:pt>
    <dgm:pt modelId="{60E19857-687E-4398-A4B2-31AD066CD33E}" type="sibTrans" cxnId="{68F55839-414A-459C-8B18-1A5F05523F84}">
      <dgm:prSet/>
      <dgm:spPr/>
      <dgm:t>
        <a:bodyPr/>
        <a:lstStyle/>
        <a:p>
          <a:endParaRPr lang="en-US"/>
        </a:p>
      </dgm:t>
    </dgm:pt>
    <dgm:pt modelId="{06BD830B-76F0-4DD8-81F5-5D7652CD7C37}">
      <dgm:prSet phldrT="[Text]" custT="1"/>
      <dgm:spPr>
        <a:solidFill>
          <a:schemeClr val="tx2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en-GB" sz="28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Subdomains (16)</a:t>
          </a:r>
          <a:endParaRPr lang="en-GB" sz="2800" b="1" dirty="0"/>
        </a:p>
      </dgm:t>
    </dgm:pt>
    <dgm:pt modelId="{8ECA57ED-6299-4B57-A7CD-C06D2A74A764}" type="parTrans" cxnId="{B119E779-2434-4743-9E94-0AFE44EB4B49}">
      <dgm:prSet/>
      <dgm:spPr/>
      <dgm:t>
        <a:bodyPr/>
        <a:lstStyle/>
        <a:p>
          <a:endParaRPr lang="en-US"/>
        </a:p>
      </dgm:t>
    </dgm:pt>
    <dgm:pt modelId="{89B32B18-FC13-430A-BEA1-17736DC55D12}" type="sibTrans" cxnId="{B119E779-2434-4743-9E94-0AFE44EB4B49}">
      <dgm:prSet/>
      <dgm:spPr/>
      <dgm:t>
        <a:bodyPr/>
        <a:lstStyle/>
        <a:p>
          <a:endParaRPr lang="en-US"/>
        </a:p>
      </dgm:t>
    </dgm:pt>
    <dgm:pt modelId="{5E9B7F8F-4A95-44AF-A0AD-556448B42351}" type="pres">
      <dgm:prSet presAssocID="{E6FCF244-929D-4419-9240-7BFEE44907D6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C531FFAE-24A7-4294-981D-BB040B58A4E4}" type="pres">
      <dgm:prSet presAssocID="{550386FA-FDE9-40EF-A7F9-93CCA861583E}" presName="Accent4" presStyleCnt="0"/>
      <dgm:spPr/>
    </dgm:pt>
    <dgm:pt modelId="{96A43183-5D58-4F4E-95FE-F56D5D14E81F}" type="pres">
      <dgm:prSet presAssocID="{550386FA-FDE9-40EF-A7F9-93CCA861583E}" presName="Accent" presStyleLbl="node1" presStyleIdx="0" presStyleCnt="4" custScaleX="143044" custScaleY="88940" custLinFactNeighborX="46233" custLinFactNeighborY="5474"/>
      <dgm:spPr/>
    </dgm:pt>
    <dgm:pt modelId="{65CCF087-4096-4DD9-8C01-C124D48F2418}" type="pres">
      <dgm:prSet presAssocID="{550386FA-FDE9-40EF-A7F9-93CCA861583E}" presName="ParentBackground4" presStyleCnt="0"/>
      <dgm:spPr/>
    </dgm:pt>
    <dgm:pt modelId="{EF7DD87D-56EF-46F6-92E4-7FC3FEF994BE}" type="pres">
      <dgm:prSet presAssocID="{550386FA-FDE9-40EF-A7F9-93CCA861583E}" presName="ParentBackground" presStyleLbl="fgAcc1" presStyleIdx="0" presStyleCnt="4" custScaleX="163249" custLinFactNeighborX="48873" custLinFactNeighborY="5865"/>
      <dgm:spPr/>
    </dgm:pt>
    <dgm:pt modelId="{90CB8685-964A-411E-9F9E-FE9B83BB026F}" type="pres">
      <dgm:prSet presAssocID="{550386FA-FDE9-40EF-A7F9-93CCA861583E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0DD412F-8382-4DF1-9440-88D5CC9944AA}" type="pres">
      <dgm:prSet presAssocID="{06BD830B-76F0-4DD8-81F5-5D7652CD7C37}" presName="Accent3" presStyleCnt="0"/>
      <dgm:spPr/>
    </dgm:pt>
    <dgm:pt modelId="{8D98C1FC-5D51-4730-A320-20B61CB55B9A}" type="pres">
      <dgm:prSet presAssocID="{06BD830B-76F0-4DD8-81F5-5D7652CD7C37}" presName="Accent" presStyleLbl="node1" presStyleIdx="1" presStyleCnt="4" custAng="429020" custScaleX="86003" custScaleY="86262" custLinFactNeighborX="27527" custLinFactNeighborY="862"/>
      <dgm:spPr/>
    </dgm:pt>
    <dgm:pt modelId="{C7EFCDC6-E388-4A34-9666-4C303F60074E}" type="pres">
      <dgm:prSet presAssocID="{06BD830B-76F0-4DD8-81F5-5D7652CD7C37}" presName="ParentBackground3" presStyleCnt="0"/>
      <dgm:spPr/>
    </dgm:pt>
    <dgm:pt modelId="{1D272682-19DC-4E60-AF49-26024E324568}" type="pres">
      <dgm:prSet presAssocID="{06BD830B-76F0-4DD8-81F5-5D7652CD7C37}" presName="ParentBackground" presStyleLbl="fgAcc1" presStyleIdx="1" presStyleCnt="4" custScaleX="209972" custScaleY="118481" custLinFactNeighborX="-7820" custLinFactNeighborY="6518"/>
      <dgm:spPr/>
    </dgm:pt>
    <dgm:pt modelId="{5C552178-67F5-4D2A-8152-378D93B26ED7}" type="pres">
      <dgm:prSet presAssocID="{06BD830B-76F0-4DD8-81F5-5D7652CD7C37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A9DE38B-5749-4F13-A32F-51080118080F}" type="pres">
      <dgm:prSet presAssocID="{99C0FCCE-A7CD-49EF-A204-325551C9DC94}" presName="Accent2" presStyleCnt="0"/>
      <dgm:spPr/>
    </dgm:pt>
    <dgm:pt modelId="{4B616F26-3C6E-4C0B-BF61-AD3E0555DDFD}" type="pres">
      <dgm:prSet presAssocID="{99C0FCCE-A7CD-49EF-A204-325551C9DC94}" presName="Accent" presStyleLbl="node1" presStyleIdx="2" presStyleCnt="4" custScaleX="79561" custScaleY="85550" custLinFactNeighborX="-19357" custLinFactNeighborY="4534"/>
      <dgm:spPr/>
    </dgm:pt>
    <dgm:pt modelId="{5896ABF5-3DD1-4F20-88C7-D5150CA31B75}" type="pres">
      <dgm:prSet presAssocID="{99C0FCCE-A7CD-49EF-A204-325551C9DC94}" presName="ParentBackground2" presStyleCnt="0"/>
      <dgm:spPr/>
    </dgm:pt>
    <dgm:pt modelId="{182CCC48-18DA-4B69-9C51-72C9B2C454D2}" type="pres">
      <dgm:prSet presAssocID="{99C0FCCE-A7CD-49EF-A204-325551C9DC94}" presName="ParentBackground" presStyleLbl="fgAcc1" presStyleIdx="2" presStyleCnt="4" custScaleX="163004" custLinFactNeighborX="-59350" custLinFactNeighborY="7974"/>
      <dgm:spPr/>
    </dgm:pt>
    <dgm:pt modelId="{9FCEF4F8-C3F0-4495-8EC3-D02D99E6A9F0}" type="pres">
      <dgm:prSet presAssocID="{99C0FCCE-A7CD-49EF-A204-325551C9DC9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71E916A-51AC-41BF-B8E4-95D96F1CCDAB}" type="pres">
      <dgm:prSet presAssocID="{04A4D92C-D2C9-47AF-89CA-C0F62F5947E7}" presName="Accent1" presStyleCnt="0"/>
      <dgm:spPr/>
    </dgm:pt>
    <dgm:pt modelId="{1357D885-2B56-4B9C-9191-EE1C3BD9B937}" type="pres">
      <dgm:prSet presAssocID="{04A4D92C-D2C9-47AF-89CA-C0F62F5947E7}" presName="Accent" presStyleLbl="node1" presStyleIdx="3" presStyleCnt="4" custScaleX="283262" custScaleY="101711" custLinFactNeighborX="-65941" custLinFactNeighborY="6255"/>
      <dgm:spPr/>
    </dgm:pt>
    <dgm:pt modelId="{AB47E26C-5EB3-49D5-A1F5-CF8B499A10D5}" type="pres">
      <dgm:prSet presAssocID="{04A4D92C-D2C9-47AF-89CA-C0F62F5947E7}" presName="ParentBackground1" presStyleCnt="0"/>
      <dgm:spPr/>
    </dgm:pt>
    <dgm:pt modelId="{94DB1B9C-B602-46DF-AE39-CD358EABFA79}" type="pres">
      <dgm:prSet presAssocID="{04A4D92C-D2C9-47AF-89CA-C0F62F5947E7}" presName="ParentBackground" presStyleLbl="fgAcc1" presStyleIdx="3" presStyleCnt="4" custScaleX="199898" custScaleY="126655" custLinFactX="-23635" custLinFactNeighborX="-100000" custLinFactNeighborY="10783"/>
      <dgm:spPr/>
    </dgm:pt>
    <dgm:pt modelId="{93C855BF-E6A0-46DB-83D2-1AC2DC68DE58}" type="pres">
      <dgm:prSet presAssocID="{04A4D92C-D2C9-47AF-89CA-C0F62F5947E7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6AC16B1B-E937-4AC1-AF1E-1F22E2D1CF74}" srcId="{E6FCF244-929D-4419-9240-7BFEE44907D6}" destId="{04A4D92C-D2C9-47AF-89CA-C0F62F5947E7}" srcOrd="0" destOrd="0" parTransId="{52E20BD9-1B49-4EBF-A37F-171ED8F9AFB3}" sibTransId="{440A3D98-65FD-4863-92EC-A8CB16FB235F}"/>
    <dgm:cxn modelId="{1605342F-D924-4EB4-B282-93F4B2C81FCC}" type="presOf" srcId="{04A4D92C-D2C9-47AF-89CA-C0F62F5947E7}" destId="{94DB1B9C-B602-46DF-AE39-CD358EABFA79}" srcOrd="0" destOrd="0" presId="urn:microsoft.com/office/officeart/2011/layout/CircleProcess"/>
    <dgm:cxn modelId="{EF66E332-5F65-49EA-89DE-2012451098E6}" type="presOf" srcId="{550386FA-FDE9-40EF-A7F9-93CCA861583E}" destId="{90CB8685-964A-411E-9F9E-FE9B83BB026F}" srcOrd="1" destOrd="0" presId="urn:microsoft.com/office/officeart/2011/layout/CircleProcess"/>
    <dgm:cxn modelId="{68F55839-414A-459C-8B18-1A5F05523F84}" srcId="{E6FCF244-929D-4419-9240-7BFEE44907D6}" destId="{99C0FCCE-A7CD-49EF-A204-325551C9DC94}" srcOrd="1" destOrd="0" parTransId="{60CB5D13-76CF-4419-B6B4-243AC79546B9}" sibTransId="{60E19857-687E-4398-A4B2-31AD066CD33E}"/>
    <dgm:cxn modelId="{51145667-7D36-4BF8-9E20-D06283439890}" type="presOf" srcId="{99C0FCCE-A7CD-49EF-A204-325551C9DC94}" destId="{9FCEF4F8-C3F0-4495-8EC3-D02D99E6A9F0}" srcOrd="1" destOrd="0" presId="urn:microsoft.com/office/officeart/2011/layout/CircleProcess"/>
    <dgm:cxn modelId="{6478574D-C012-4CAB-BF3F-918DCC4D6DE2}" type="presOf" srcId="{99C0FCCE-A7CD-49EF-A204-325551C9DC94}" destId="{182CCC48-18DA-4B69-9C51-72C9B2C454D2}" srcOrd="0" destOrd="0" presId="urn:microsoft.com/office/officeart/2011/layout/CircleProcess"/>
    <dgm:cxn modelId="{5ADE6154-2CA8-4D5A-80FD-7BCE39EC88FC}" type="presOf" srcId="{550386FA-FDE9-40EF-A7F9-93CCA861583E}" destId="{EF7DD87D-56EF-46F6-92E4-7FC3FEF994BE}" srcOrd="0" destOrd="0" presId="urn:microsoft.com/office/officeart/2011/layout/CircleProcess"/>
    <dgm:cxn modelId="{D4635D57-3411-4D54-A31B-EE17F7D54A54}" type="presOf" srcId="{04A4D92C-D2C9-47AF-89CA-C0F62F5947E7}" destId="{93C855BF-E6A0-46DB-83D2-1AC2DC68DE58}" srcOrd="1" destOrd="0" presId="urn:microsoft.com/office/officeart/2011/layout/CircleProcess"/>
    <dgm:cxn modelId="{B119E779-2434-4743-9E94-0AFE44EB4B49}" srcId="{E6FCF244-929D-4419-9240-7BFEE44907D6}" destId="{06BD830B-76F0-4DD8-81F5-5D7652CD7C37}" srcOrd="2" destOrd="0" parTransId="{8ECA57ED-6299-4B57-A7CD-C06D2A74A764}" sibTransId="{89B32B18-FC13-430A-BEA1-17736DC55D12}"/>
    <dgm:cxn modelId="{C07FD888-C42A-4A1C-B26D-01CD8BE6C8E3}" type="presOf" srcId="{06BD830B-76F0-4DD8-81F5-5D7652CD7C37}" destId="{1D272682-19DC-4E60-AF49-26024E324568}" srcOrd="0" destOrd="0" presId="urn:microsoft.com/office/officeart/2011/layout/CircleProcess"/>
    <dgm:cxn modelId="{4724B1A6-889F-4BBB-BE5B-7DE99D142FD8}" srcId="{E6FCF244-929D-4419-9240-7BFEE44907D6}" destId="{550386FA-FDE9-40EF-A7F9-93CCA861583E}" srcOrd="3" destOrd="0" parTransId="{393AE58B-6C9D-461C-BD0C-5E0CD0A2F1E9}" sibTransId="{4C15224C-38D8-40F9-850B-0CC422717008}"/>
    <dgm:cxn modelId="{B838F4E0-B4B8-4C84-AF1E-F518172BE812}" type="presOf" srcId="{E6FCF244-929D-4419-9240-7BFEE44907D6}" destId="{5E9B7F8F-4A95-44AF-A0AD-556448B42351}" srcOrd="0" destOrd="0" presId="urn:microsoft.com/office/officeart/2011/layout/CircleProcess"/>
    <dgm:cxn modelId="{65CC26F5-0114-4A11-BA82-0E1BE97D8D86}" type="presOf" srcId="{06BD830B-76F0-4DD8-81F5-5D7652CD7C37}" destId="{5C552178-67F5-4D2A-8152-378D93B26ED7}" srcOrd="1" destOrd="0" presId="urn:microsoft.com/office/officeart/2011/layout/CircleProcess"/>
    <dgm:cxn modelId="{D7C4546F-8AD0-4BF6-9A2B-4343080E8961}" type="presParOf" srcId="{5E9B7F8F-4A95-44AF-A0AD-556448B42351}" destId="{C531FFAE-24A7-4294-981D-BB040B58A4E4}" srcOrd="0" destOrd="0" presId="urn:microsoft.com/office/officeart/2011/layout/CircleProcess"/>
    <dgm:cxn modelId="{A5DAA410-C80D-4FCF-9A53-738653022CF6}" type="presParOf" srcId="{C531FFAE-24A7-4294-981D-BB040B58A4E4}" destId="{96A43183-5D58-4F4E-95FE-F56D5D14E81F}" srcOrd="0" destOrd="0" presId="urn:microsoft.com/office/officeart/2011/layout/CircleProcess"/>
    <dgm:cxn modelId="{ED81A702-C728-486B-8067-FAB965A1BC0D}" type="presParOf" srcId="{5E9B7F8F-4A95-44AF-A0AD-556448B42351}" destId="{65CCF087-4096-4DD9-8C01-C124D48F2418}" srcOrd="1" destOrd="0" presId="urn:microsoft.com/office/officeart/2011/layout/CircleProcess"/>
    <dgm:cxn modelId="{1346A767-14FE-47DA-9E0A-7FF359155943}" type="presParOf" srcId="{65CCF087-4096-4DD9-8C01-C124D48F2418}" destId="{EF7DD87D-56EF-46F6-92E4-7FC3FEF994BE}" srcOrd="0" destOrd="0" presId="urn:microsoft.com/office/officeart/2011/layout/CircleProcess"/>
    <dgm:cxn modelId="{864F8F21-D7EB-4D5D-AF64-DFE4EAAB3DBC}" type="presParOf" srcId="{5E9B7F8F-4A95-44AF-A0AD-556448B42351}" destId="{90CB8685-964A-411E-9F9E-FE9B83BB026F}" srcOrd="2" destOrd="0" presId="urn:microsoft.com/office/officeart/2011/layout/CircleProcess"/>
    <dgm:cxn modelId="{109318F1-AEAB-4DD8-9B44-5B313E6ACF15}" type="presParOf" srcId="{5E9B7F8F-4A95-44AF-A0AD-556448B42351}" destId="{30DD412F-8382-4DF1-9440-88D5CC9944AA}" srcOrd="3" destOrd="0" presId="urn:microsoft.com/office/officeart/2011/layout/CircleProcess"/>
    <dgm:cxn modelId="{C26D5C02-A420-4461-A2CB-36631A736621}" type="presParOf" srcId="{30DD412F-8382-4DF1-9440-88D5CC9944AA}" destId="{8D98C1FC-5D51-4730-A320-20B61CB55B9A}" srcOrd="0" destOrd="0" presId="urn:microsoft.com/office/officeart/2011/layout/CircleProcess"/>
    <dgm:cxn modelId="{F2902087-7A7E-4875-9F87-8CD582C12A2D}" type="presParOf" srcId="{5E9B7F8F-4A95-44AF-A0AD-556448B42351}" destId="{C7EFCDC6-E388-4A34-9666-4C303F60074E}" srcOrd="4" destOrd="0" presId="urn:microsoft.com/office/officeart/2011/layout/CircleProcess"/>
    <dgm:cxn modelId="{A14ECDEF-42FE-461F-A326-6C45AD8FEA76}" type="presParOf" srcId="{C7EFCDC6-E388-4A34-9666-4C303F60074E}" destId="{1D272682-19DC-4E60-AF49-26024E324568}" srcOrd="0" destOrd="0" presId="urn:microsoft.com/office/officeart/2011/layout/CircleProcess"/>
    <dgm:cxn modelId="{B319E8DE-9625-45A1-9065-01B3985BCA31}" type="presParOf" srcId="{5E9B7F8F-4A95-44AF-A0AD-556448B42351}" destId="{5C552178-67F5-4D2A-8152-378D93B26ED7}" srcOrd="5" destOrd="0" presId="urn:microsoft.com/office/officeart/2011/layout/CircleProcess"/>
    <dgm:cxn modelId="{713C4645-EE4A-45F0-A3A8-61C9BB92A64D}" type="presParOf" srcId="{5E9B7F8F-4A95-44AF-A0AD-556448B42351}" destId="{1A9DE38B-5749-4F13-A32F-51080118080F}" srcOrd="6" destOrd="0" presId="urn:microsoft.com/office/officeart/2011/layout/CircleProcess"/>
    <dgm:cxn modelId="{4798F353-87DD-4CCA-994D-FAE32BE1F843}" type="presParOf" srcId="{1A9DE38B-5749-4F13-A32F-51080118080F}" destId="{4B616F26-3C6E-4C0B-BF61-AD3E0555DDFD}" srcOrd="0" destOrd="0" presId="urn:microsoft.com/office/officeart/2011/layout/CircleProcess"/>
    <dgm:cxn modelId="{EA0D1452-956B-40DB-90F4-A82B93BA2873}" type="presParOf" srcId="{5E9B7F8F-4A95-44AF-A0AD-556448B42351}" destId="{5896ABF5-3DD1-4F20-88C7-D5150CA31B75}" srcOrd="7" destOrd="0" presId="urn:microsoft.com/office/officeart/2011/layout/CircleProcess"/>
    <dgm:cxn modelId="{0431484B-DD22-40A9-B40E-F6E3F9E43A66}" type="presParOf" srcId="{5896ABF5-3DD1-4F20-88C7-D5150CA31B75}" destId="{182CCC48-18DA-4B69-9C51-72C9B2C454D2}" srcOrd="0" destOrd="0" presId="urn:microsoft.com/office/officeart/2011/layout/CircleProcess"/>
    <dgm:cxn modelId="{C3A71AEC-6C9D-4B16-B06E-C0CC5EBE8169}" type="presParOf" srcId="{5E9B7F8F-4A95-44AF-A0AD-556448B42351}" destId="{9FCEF4F8-C3F0-4495-8EC3-D02D99E6A9F0}" srcOrd="8" destOrd="0" presId="urn:microsoft.com/office/officeart/2011/layout/CircleProcess"/>
    <dgm:cxn modelId="{A3CCCF09-73CF-474D-A26A-A0325019BF33}" type="presParOf" srcId="{5E9B7F8F-4A95-44AF-A0AD-556448B42351}" destId="{171E916A-51AC-41BF-B8E4-95D96F1CCDAB}" srcOrd="9" destOrd="0" presId="urn:microsoft.com/office/officeart/2011/layout/CircleProcess"/>
    <dgm:cxn modelId="{0C35A129-001B-4475-94DB-EA6F044CAA32}" type="presParOf" srcId="{171E916A-51AC-41BF-B8E4-95D96F1CCDAB}" destId="{1357D885-2B56-4B9C-9191-EE1C3BD9B937}" srcOrd="0" destOrd="0" presId="urn:microsoft.com/office/officeart/2011/layout/CircleProcess"/>
    <dgm:cxn modelId="{08AC714F-BE6A-4D45-835F-EB683FAE7D5C}" type="presParOf" srcId="{5E9B7F8F-4A95-44AF-A0AD-556448B42351}" destId="{AB47E26C-5EB3-49D5-A1F5-CF8B499A10D5}" srcOrd="10" destOrd="0" presId="urn:microsoft.com/office/officeart/2011/layout/CircleProcess"/>
    <dgm:cxn modelId="{BF00B09E-E2ED-424C-B828-F957B7BBD337}" type="presParOf" srcId="{AB47E26C-5EB3-49D5-A1F5-CF8B499A10D5}" destId="{94DB1B9C-B602-46DF-AE39-CD358EABFA79}" srcOrd="0" destOrd="0" presId="urn:microsoft.com/office/officeart/2011/layout/CircleProcess"/>
    <dgm:cxn modelId="{48FC4163-390E-4FEB-8D4B-14D4E7ED8F0A}" type="presParOf" srcId="{5E9B7F8F-4A95-44AF-A0AD-556448B42351}" destId="{93C855BF-E6A0-46DB-83D2-1AC2DC68DE58}" srcOrd="11" destOrd="0" presId="urn:microsoft.com/office/officeart/2011/layout/CircleProcess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FCF244-929D-4419-9240-7BFEE44907D6}" type="doc">
      <dgm:prSet loTypeId="urn:microsoft.com/office/officeart/2011/layout/CircleProcess" loCatId="process" qsTypeId="urn:microsoft.com/office/officeart/2005/8/quickstyle/3d2" qsCatId="3D" csTypeId="urn:microsoft.com/office/officeart/2005/8/colors/accent0_1" csCatId="mainScheme" phldr="1"/>
      <dgm:spPr/>
    </dgm:pt>
    <dgm:pt modelId="{550386FA-FDE9-40EF-A7F9-93CCA861583E}">
      <dgm:prSet phldrT="[Text]" custT="1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GB" sz="28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Indicators (110)</a:t>
          </a:r>
          <a:endParaRPr lang="en-GB" sz="2800" b="1" dirty="0"/>
        </a:p>
      </dgm:t>
    </dgm:pt>
    <dgm:pt modelId="{393AE58B-6C9D-461C-BD0C-5E0CD0A2F1E9}" type="parTrans" cxnId="{4724B1A6-889F-4BBB-BE5B-7DE99D142FD8}">
      <dgm:prSet/>
      <dgm:spPr/>
      <dgm:t>
        <a:bodyPr/>
        <a:lstStyle/>
        <a:p>
          <a:endParaRPr lang="en-GB" sz="2200" b="1"/>
        </a:p>
      </dgm:t>
    </dgm:pt>
    <dgm:pt modelId="{4C15224C-38D8-40F9-850B-0CC422717008}" type="sibTrans" cxnId="{4724B1A6-889F-4BBB-BE5B-7DE99D142FD8}">
      <dgm:prSet/>
      <dgm:spPr/>
      <dgm:t>
        <a:bodyPr/>
        <a:lstStyle/>
        <a:p>
          <a:endParaRPr lang="en-GB" sz="2200" b="1"/>
        </a:p>
      </dgm:t>
    </dgm:pt>
    <dgm:pt modelId="{04A4D92C-D2C9-47AF-89CA-C0F62F5947E7}">
      <dgm:prSet phldrT="[Text]" custT="1"/>
      <dgm:spPr>
        <a:solidFill>
          <a:schemeClr val="accent4">
            <a:lumMod val="75000"/>
            <a:alpha val="9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sz="28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Dimensions (5)</a:t>
          </a:r>
          <a:endParaRPr lang="en-GB" sz="2800" b="1" dirty="0"/>
        </a:p>
      </dgm:t>
    </dgm:pt>
    <dgm:pt modelId="{52E20BD9-1B49-4EBF-A37F-171ED8F9AFB3}" type="parTrans" cxnId="{6AC16B1B-E937-4AC1-AF1E-1F22E2D1CF74}">
      <dgm:prSet/>
      <dgm:spPr/>
      <dgm:t>
        <a:bodyPr/>
        <a:lstStyle/>
        <a:p>
          <a:endParaRPr lang="en-US"/>
        </a:p>
      </dgm:t>
    </dgm:pt>
    <dgm:pt modelId="{440A3D98-65FD-4863-92EC-A8CB16FB235F}" type="sibTrans" cxnId="{6AC16B1B-E937-4AC1-AF1E-1F22E2D1CF74}">
      <dgm:prSet/>
      <dgm:spPr/>
      <dgm:t>
        <a:bodyPr/>
        <a:lstStyle/>
        <a:p>
          <a:endParaRPr lang="en-US"/>
        </a:p>
      </dgm:t>
    </dgm:pt>
    <dgm:pt modelId="{99C0FCCE-A7CD-49EF-A204-325551C9DC94}">
      <dgm:prSet phldrT="[Text]" custT="1"/>
      <dgm:spPr>
        <a:solidFill>
          <a:schemeClr val="accent3">
            <a:lumMod val="75000"/>
            <a:alpha val="9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28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Domains (22)</a:t>
          </a:r>
          <a:endParaRPr lang="en-GB" sz="2800" b="1" dirty="0"/>
        </a:p>
      </dgm:t>
    </dgm:pt>
    <dgm:pt modelId="{60CB5D13-76CF-4419-B6B4-243AC79546B9}" type="parTrans" cxnId="{68F55839-414A-459C-8B18-1A5F05523F84}">
      <dgm:prSet/>
      <dgm:spPr/>
      <dgm:t>
        <a:bodyPr/>
        <a:lstStyle/>
        <a:p>
          <a:endParaRPr lang="en-US"/>
        </a:p>
      </dgm:t>
    </dgm:pt>
    <dgm:pt modelId="{60E19857-687E-4398-A4B2-31AD066CD33E}" type="sibTrans" cxnId="{68F55839-414A-459C-8B18-1A5F05523F84}">
      <dgm:prSet/>
      <dgm:spPr/>
      <dgm:t>
        <a:bodyPr/>
        <a:lstStyle/>
        <a:p>
          <a:endParaRPr lang="en-US"/>
        </a:p>
      </dgm:t>
    </dgm:pt>
    <dgm:pt modelId="{06BD830B-76F0-4DD8-81F5-5D7652CD7C37}">
      <dgm:prSet phldrT="[Text]" custT="1"/>
      <dgm:spPr>
        <a:solidFill>
          <a:schemeClr val="tx2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en-GB" sz="28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Subdomains (0)</a:t>
          </a:r>
          <a:endParaRPr lang="en-GB" sz="2800" b="1" dirty="0"/>
        </a:p>
      </dgm:t>
    </dgm:pt>
    <dgm:pt modelId="{8ECA57ED-6299-4B57-A7CD-C06D2A74A764}" type="parTrans" cxnId="{B119E779-2434-4743-9E94-0AFE44EB4B49}">
      <dgm:prSet/>
      <dgm:spPr/>
      <dgm:t>
        <a:bodyPr/>
        <a:lstStyle/>
        <a:p>
          <a:endParaRPr lang="en-US"/>
        </a:p>
      </dgm:t>
    </dgm:pt>
    <dgm:pt modelId="{89B32B18-FC13-430A-BEA1-17736DC55D12}" type="sibTrans" cxnId="{B119E779-2434-4743-9E94-0AFE44EB4B49}">
      <dgm:prSet/>
      <dgm:spPr/>
      <dgm:t>
        <a:bodyPr/>
        <a:lstStyle/>
        <a:p>
          <a:endParaRPr lang="en-US"/>
        </a:p>
      </dgm:t>
    </dgm:pt>
    <dgm:pt modelId="{5E9B7F8F-4A95-44AF-A0AD-556448B42351}" type="pres">
      <dgm:prSet presAssocID="{E6FCF244-929D-4419-9240-7BFEE44907D6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C531FFAE-24A7-4294-981D-BB040B58A4E4}" type="pres">
      <dgm:prSet presAssocID="{550386FA-FDE9-40EF-A7F9-93CCA861583E}" presName="Accent4" presStyleCnt="0"/>
      <dgm:spPr/>
    </dgm:pt>
    <dgm:pt modelId="{96A43183-5D58-4F4E-95FE-F56D5D14E81F}" type="pres">
      <dgm:prSet presAssocID="{550386FA-FDE9-40EF-A7F9-93CCA861583E}" presName="Accent" presStyleLbl="node1" presStyleIdx="0" presStyleCnt="4" custScaleX="143044" custScaleY="88940" custLinFactNeighborX="46233" custLinFactNeighborY="5474"/>
      <dgm:spPr/>
    </dgm:pt>
    <dgm:pt modelId="{65CCF087-4096-4DD9-8C01-C124D48F2418}" type="pres">
      <dgm:prSet presAssocID="{550386FA-FDE9-40EF-A7F9-93CCA861583E}" presName="ParentBackground4" presStyleCnt="0"/>
      <dgm:spPr/>
    </dgm:pt>
    <dgm:pt modelId="{EF7DD87D-56EF-46F6-92E4-7FC3FEF994BE}" type="pres">
      <dgm:prSet presAssocID="{550386FA-FDE9-40EF-A7F9-93CCA861583E}" presName="ParentBackground" presStyleLbl="fgAcc1" presStyleIdx="0" presStyleCnt="4" custScaleX="163249" custLinFactNeighborX="48873" custLinFactNeighborY="5865"/>
      <dgm:spPr/>
    </dgm:pt>
    <dgm:pt modelId="{90CB8685-964A-411E-9F9E-FE9B83BB026F}" type="pres">
      <dgm:prSet presAssocID="{550386FA-FDE9-40EF-A7F9-93CCA861583E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0DD412F-8382-4DF1-9440-88D5CC9944AA}" type="pres">
      <dgm:prSet presAssocID="{06BD830B-76F0-4DD8-81F5-5D7652CD7C37}" presName="Accent3" presStyleCnt="0"/>
      <dgm:spPr/>
    </dgm:pt>
    <dgm:pt modelId="{8D98C1FC-5D51-4730-A320-20B61CB55B9A}" type="pres">
      <dgm:prSet presAssocID="{06BD830B-76F0-4DD8-81F5-5D7652CD7C37}" presName="Accent" presStyleLbl="node1" presStyleIdx="1" presStyleCnt="4" custAng="429020" custScaleX="86003" custScaleY="86262" custLinFactNeighborX="27527" custLinFactNeighborY="862"/>
      <dgm:spPr/>
    </dgm:pt>
    <dgm:pt modelId="{C7EFCDC6-E388-4A34-9666-4C303F60074E}" type="pres">
      <dgm:prSet presAssocID="{06BD830B-76F0-4DD8-81F5-5D7652CD7C37}" presName="ParentBackground3" presStyleCnt="0"/>
      <dgm:spPr/>
    </dgm:pt>
    <dgm:pt modelId="{1D272682-19DC-4E60-AF49-26024E324568}" type="pres">
      <dgm:prSet presAssocID="{06BD830B-76F0-4DD8-81F5-5D7652CD7C37}" presName="ParentBackground" presStyleLbl="fgAcc1" presStyleIdx="1" presStyleCnt="4" custScaleX="209972" custScaleY="118481" custLinFactNeighborX="-7820" custLinFactNeighborY="6518"/>
      <dgm:spPr/>
    </dgm:pt>
    <dgm:pt modelId="{5C552178-67F5-4D2A-8152-378D93B26ED7}" type="pres">
      <dgm:prSet presAssocID="{06BD830B-76F0-4DD8-81F5-5D7652CD7C37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A9DE38B-5749-4F13-A32F-51080118080F}" type="pres">
      <dgm:prSet presAssocID="{99C0FCCE-A7CD-49EF-A204-325551C9DC94}" presName="Accent2" presStyleCnt="0"/>
      <dgm:spPr/>
    </dgm:pt>
    <dgm:pt modelId="{4B616F26-3C6E-4C0B-BF61-AD3E0555DDFD}" type="pres">
      <dgm:prSet presAssocID="{99C0FCCE-A7CD-49EF-A204-325551C9DC94}" presName="Accent" presStyleLbl="node1" presStyleIdx="2" presStyleCnt="4" custScaleX="79561" custScaleY="85550" custLinFactNeighborX="-19357" custLinFactNeighborY="4534"/>
      <dgm:spPr/>
    </dgm:pt>
    <dgm:pt modelId="{5896ABF5-3DD1-4F20-88C7-D5150CA31B75}" type="pres">
      <dgm:prSet presAssocID="{99C0FCCE-A7CD-49EF-A204-325551C9DC94}" presName="ParentBackground2" presStyleCnt="0"/>
      <dgm:spPr/>
    </dgm:pt>
    <dgm:pt modelId="{182CCC48-18DA-4B69-9C51-72C9B2C454D2}" type="pres">
      <dgm:prSet presAssocID="{99C0FCCE-A7CD-49EF-A204-325551C9DC94}" presName="ParentBackground" presStyleLbl="fgAcc1" presStyleIdx="2" presStyleCnt="4" custScaleX="163004" custLinFactNeighborX="-59350" custLinFactNeighborY="7974"/>
      <dgm:spPr/>
    </dgm:pt>
    <dgm:pt modelId="{9FCEF4F8-C3F0-4495-8EC3-D02D99E6A9F0}" type="pres">
      <dgm:prSet presAssocID="{99C0FCCE-A7CD-49EF-A204-325551C9DC9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71E916A-51AC-41BF-B8E4-95D96F1CCDAB}" type="pres">
      <dgm:prSet presAssocID="{04A4D92C-D2C9-47AF-89CA-C0F62F5947E7}" presName="Accent1" presStyleCnt="0"/>
      <dgm:spPr/>
    </dgm:pt>
    <dgm:pt modelId="{1357D885-2B56-4B9C-9191-EE1C3BD9B937}" type="pres">
      <dgm:prSet presAssocID="{04A4D92C-D2C9-47AF-89CA-C0F62F5947E7}" presName="Accent" presStyleLbl="node1" presStyleIdx="3" presStyleCnt="4" custScaleX="283262" custScaleY="101711" custLinFactNeighborX="-65941" custLinFactNeighborY="6255"/>
      <dgm:spPr/>
    </dgm:pt>
    <dgm:pt modelId="{AB47E26C-5EB3-49D5-A1F5-CF8B499A10D5}" type="pres">
      <dgm:prSet presAssocID="{04A4D92C-D2C9-47AF-89CA-C0F62F5947E7}" presName="ParentBackground1" presStyleCnt="0"/>
      <dgm:spPr/>
    </dgm:pt>
    <dgm:pt modelId="{94DB1B9C-B602-46DF-AE39-CD358EABFA79}" type="pres">
      <dgm:prSet presAssocID="{04A4D92C-D2C9-47AF-89CA-C0F62F5947E7}" presName="ParentBackground" presStyleLbl="fgAcc1" presStyleIdx="3" presStyleCnt="4" custScaleX="199898" custScaleY="126655" custLinFactX="-23635" custLinFactNeighborX="-100000" custLinFactNeighborY="10783"/>
      <dgm:spPr/>
    </dgm:pt>
    <dgm:pt modelId="{93C855BF-E6A0-46DB-83D2-1AC2DC68DE58}" type="pres">
      <dgm:prSet presAssocID="{04A4D92C-D2C9-47AF-89CA-C0F62F5947E7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6AC16B1B-E937-4AC1-AF1E-1F22E2D1CF74}" srcId="{E6FCF244-929D-4419-9240-7BFEE44907D6}" destId="{04A4D92C-D2C9-47AF-89CA-C0F62F5947E7}" srcOrd="0" destOrd="0" parTransId="{52E20BD9-1B49-4EBF-A37F-171ED8F9AFB3}" sibTransId="{440A3D98-65FD-4863-92EC-A8CB16FB235F}"/>
    <dgm:cxn modelId="{1605342F-D924-4EB4-B282-93F4B2C81FCC}" type="presOf" srcId="{04A4D92C-D2C9-47AF-89CA-C0F62F5947E7}" destId="{94DB1B9C-B602-46DF-AE39-CD358EABFA79}" srcOrd="0" destOrd="0" presId="urn:microsoft.com/office/officeart/2011/layout/CircleProcess"/>
    <dgm:cxn modelId="{EF66E332-5F65-49EA-89DE-2012451098E6}" type="presOf" srcId="{550386FA-FDE9-40EF-A7F9-93CCA861583E}" destId="{90CB8685-964A-411E-9F9E-FE9B83BB026F}" srcOrd="1" destOrd="0" presId="urn:microsoft.com/office/officeart/2011/layout/CircleProcess"/>
    <dgm:cxn modelId="{68F55839-414A-459C-8B18-1A5F05523F84}" srcId="{E6FCF244-929D-4419-9240-7BFEE44907D6}" destId="{99C0FCCE-A7CD-49EF-A204-325551C9DC94}" srcOrd="1" destOrd="0" parTransId="{60CB5D13-76CF-4419-B6B4-243AC79546B9}" sibTransId="{60E19857-687E-4398-A4B2-31AD066CD33E}"/>
    <dgm:cxn modelId="{51145667-7D36-4BF8-9E20-D06283439890}" type="presOf" srcId="{99C0FCCE-A7CD-49EF-A204-325551C9DC94}" destId="{9FCEF4F8-C3F0-4495-8EC3-D02D99E6A9F0}" srcOrd="1" destOrd="0" presId="urn:microsoft.com/office/officeart/2011/layout/CircleProcess"/>
    <dgm:cxn modelId="{6478574D-C012-4CAB-BF3F-918DCC4D6DE2}" type="presOf" srcId="{99C0FCCE-A7CD-49EF-A204-325551C9DC94}" destId="{182CCC48-18DA-4B69-9C51-72C9B2C454D2}" srcOrd="0" destOrd="0" presId="urn:microsoft.com/office/officeart/2011/layout/CircleProcess"/>
    <dgm:cxn modelId="{5ADE6154-2CA8-4D5A-80FD-7BCE39EC88FC}" type="presOf" srcId="{550386FA-FDE9-40EF-A7F9-93CCA861583E}" destId="{EF7DD87D-56EF-46F6-92E4-7FC3FEF994BE}" srcOrd="0" destOrd="0" presId="urn:microsoft.com/office/officeart/2011/layout/CircleProcess"/>
    <dgm:cxn modelId="{D4635D57-3411-4D54-A31B-EE17F7D54A54}" type="presOf" srcId="{04A4D92C-D2C9-47AF-89CA-C0F62F5947E7}" destId="{93C855BF-E6A0-46DB-83D2-1AC2DC68DE58}" srcOrd="1" destOrd="0" presId="urn:microsoft.com/office/officeart/2011/layout/CircleProcess"/>
    <dgm:cxn modelId="{B119E779-2434-4743-9E94-0AFE44EB4B49}" srcId="{E6FCF244-929D-4419-9240-7BFEE44907D6}" destId="{06BD830B-76F0-4DD8-81F5-5D7652CD7C37}" srcOrd="2" destOrd="0" parTransId="{8ECA57ED-6299-4B57-A7CD-C06D2A74A764}" sibTransId="{89B32B18-FC13-430A-BEA1-17736DC55D12}"/>
    <dgm:cxn modelId="{C07FD888-C42A-4A1C-B26D-01CD8BE6C8E3}" type="presOf" srcId="{06BD830B-76F0-4DD8-81F5-5D7652CD7C37}" destId="{1D272682-19DC-4E60-AF49-26024E324568}" srcOrd="0" destOrd="0" presId="urn:microsoft.com/office/officeart/2011/layout/CircleProcess"/>
    <dgm:cxn modelId="{4724B1A6-889F-4BBB-BE5B-7DE99D142FD8}" srcId="{E6FCF244-929D-4419-9240-7BFEE44907D6}" destId="{550386FA-FDE9-40EF-A7F9-93CCA861583E}" srcOrd="3" destOrd="0" parTransId="{393AE58B-6C9D-461C-BD0C-5E0CD0A2F1E9}" sibTransId="{4C15224C-38D8-40F9-850B-0CC422717008}"/>
    <dgm:cxn modelId="{B838F4E0-B4B8-4C84-AF1E-F518172BE812}" type="presOf" srcId="{E6FCF244-929D-4419-9240-7BFEE44907D6}" destId="{5E9B7F8F-4A95-44AF-A0AD-556448B42351}" srcOrd="0" destOrd="0" presId="urn:microsoft.com/office/officeart/2011/layout/CircleProcess"/>
    <dgm:cxn modelId="{65CC26F5-0114-4A11-BA82-0E1BE97D8D86}" type="presOf" srcId="{06BD830B-76F0-4DD8-81F5-5D7652CD7C37}" destId="{5C552178-67F5-4D2A-8152-378D93B26ED7}" srcOrd="1" destOrd="0" presId="urn:microsoft.com/office/officeart/2011/layout/CircleProcess"/>
    <dgm:cxn modelId="{D7C4546F-8AD0-4BF6-9A2B-4343080E8961}" type="presParOf" srcId="{5E9B7F8F-4A95-44AF-A0AD-556448B42351}" destId="{C531FFAE-24A7-4294-981D-BB040B58A4E4}" srcOrd="0" destOrd="0" presId="urn:microsoft.com/office/officeart/2011/layout/CircleProcess"/>
    <dgm:cxn modelId="{A5DAA410-C80D-4FCF-9A53-738653022CF6}" type="presParOf" srcId="{C531FFAE-24A7-4294-981D-BB040B58A4E4}" destId="{96A43183-5D58-4F4E-95FE-F56D5D14E81F}" srcOrd="0" destOrd="0" presId="urn:microsoft.com/office/officeart/2011/layout/CircleProcess"/>
    <dgm:cxn modelId="{ED81A702-C728-486B-8067-FAB965A1BC0D}" type="presParOf" srcId="{5E9B7F8F-4A95-44AF-A0AD-556448B42351}" destId="{65CCF087-4096-4DD9-8C01-C124D48F2418}" srcOrd="1" destOrd="0" presId="urn:microsoft.com/office/officeart/2011/layout/CircleProcess"/>
    <dgm:cxn modelId="{1346A767-14FE-47DA-9E0A-7FF359155943}" type="presParOf" srcId="{65CCF087-4096-4DD9-8C01-C124D48F2418}" destId="{EF7DD87D-56EF-46F6-92E4-7FC3FEF994BE}" srcOrd="0" destOrd="0" presId="urn:microsoft.com/office/officeart/2011/layout/CircleProcess"/>
    <dgm:cxn modelId="{864F8F21-D7EB-4D5D-AF64-DFE4EAAB3DBC}" type="presParOf" srcId="{5E9B7F8F-4A95-44AF-A0AD-556448B42351}" destId="{90CB8685-964A-411E-9F9E-FE9B83BB026F}" srcOrd="2" destOrd="0" presId="urn:microsoft.com/office/officeart/2011/layout/CircleProcess"/>
    <dgm:cxn modelId="{109318F1-AEAB-4DD8-9B44-5B313E6ACF15}" type="presParOf" srcId="{5E9B7F8F-4A95-44AF-A0AD-556448B42351}" destId="{30DD412F-8382-4DF1-9440-88D5CC9944AA}" srcOrd="3" destOrd="0" presId="urn:microsoft.com/office/officeart/2011/layout/CircleProcess"/>
    <dgm:cxn modelId="{C26D5C02-A420-4461-A2CB-36631A736621}" type="presParOf" srcId="{30DD412F-8382-4DF1-9440-88D5CC9944AA}" destId="{8D98C1FC-5D51-4730-A320-20B61CB55B9A}" srcOrd="0" destOrd="0" presId="urn:microsoft.com/office/officeart/2011/layout/CircleProcess"/>
    <dgm:cxn modelId="{F2902087-7A7E-4875-9F87-8CD582C12A2D}" type="presParOf" srcId="{5E9B7F8F-4A95-44AF-A0AD-556448B42351}" destId="{C7EFCDC6-E388-4A34-9666-4C303F60074E}" srcOrd="4" destOrd="0" presId="urn:microsoft.com/office/officeart/2011/layout/CircleProcess"/>
    <dgm:cxn modelId="{A14ECDEF-42FE-461F-A326-6C45AD8FEA76}" type="presParOf" srcId="{C7EFCDC6-E388-4A34-9666-4C303F60074E}" destId="{1D272682-19DC-4E60-AF49-26024E324568}" srcOrd="0" destOrd="0" presId="urn:microsoft.com/office/officeart/2011/layout/CircleProcess"/>
    <dgm:cxn modelId="{B319E8DE-9625-45A1-9065-01B3985BCA31}" type="presParOf" srcId="{5E9B7F8F-4A95-44AF-A0AD-556448B42351}" destId="{5C552178-67F5-4D2A-8152-378D93B26ED7}" srcOrd="5" destOrd="0" presId="urn:microsoft.com/office/officeart/2011/layout/CircleProcess"/>
    <dgm:cxn modelId="{713C4645-EE4A-45F0-A3A8-61C9BB92A64D}" type="presParOf" srcId="{5E9B7F8F-4A95-44AF-A0AD-556448B42351}" destId="{1A9DE38B-5749-4F13-A32F-51080118080F}" srcOrd="6" destOrd="0" presId="urn:microsoft.com/office/officeart/2011/layout/CircleProcess"/>
    <dgm:cxn modelId="{4798F353-87DD-4CCA-994D-FAE32BE1F843}" type="presParOf" srcId="{1A9DE38B-5749-4F13-A32F-51080118080F}" destId="{4B616F26-3C6E-4C0B-BF61-AD3E0555DDFD}" srcOrd="0" destOrd="0" presId="urn:microsoft.com/office/officeart/2011/layout/CircleProcess"/>
    <dgm:cxn modelId="{EA0D1452-956B-40DB-90F4-A82B93BA2873}" type="presParOf" srcId="{5E9B7F8F-4A95-44AF-A0AD-556448B42351}" destId="{5896ABF5-3DD1-4F20-88C7-D5150CA31B75}" srcOrd="7" destOrd="0" presId="urn:microsoft.com/office/officeart/2011/layout/CircleProcess"/>
    <dgm:cxn modelId="{0431484B-DD22-40A9-B40E-F6E3F9E43A66}" type="presParOf" srcId="{5896ABF5-3DD1-4F20-88C7-D5150CA31B75}" destId="{182CCC48-18DA-4B69-9C51-72C9B2C454D2}" srcOrd="0" destOrd="0" presId="urn:microsoft.com/office/officeart/2011/layout/CircleProcess"/>
    <dgm:cxn modelId="{C3A71AEC-6C9D-4B16-B06E-C0CC5EBE8169}" type="presParOf" srcId="{5E9B7F8F-4A95-44AF-A0AD-556448B42351}" destId="{9FCEF4F8-C3F0-4495-8EC3-D02D99E6A9F0}" srcOrd="8" destOrd="0" presId="urn:microsoft.com/office/officeart/2011/layout/CircleProcess"/>
    <dgm:cxn modelId="{A3CCCF09-73CF-474D-A26A-A0325019BF33}" type="presParOf" srcId="{5E9B7F8F-4A95-44AF-A0AD-556448B42351}" destId="{171E916A-51AC-41BF-B8E4-95D96F1CCDAB}" srcOrd="9" destOrd="0" presId="urn:microsoft.com/office/officeart/2011/layout/CircleProcess"/>
    <dgm:cxn modelId="{0C35A129-001B-4475-94DB-EA6F044CAA32}" type="presParOf" srcId="{171E916A-51AC-41BF-B8E4-95D96F1CCDAB}" destId="{1357D885-2B56-4B9C-9191-EE1C3BD9B937}" srcOrd="0" destOrd="0" presId="urn:microsoft.com/office/officeart/2011/layout/CircleProcess"/>
    <dgm:cxn modelId="{08AC714F-BE6A-4D45-835F-EB683FAE7D5C}" type="presParOf" srcId="{5E9B7F8F-4A95-44AF-A0AD-556448B42351}" destId="{AB47E26C-5EB3-49D5-A1F5-CF8B499A10D5}" srcOrd="10" destOrd="0" presId="urn:microsoft.com/office/officeart/2011/layout/CircleProcess"/>
    <dgm:cxn modelId="{BF00B09E-E2ED-424C-B828-F957B7BBD337}" type="presParOf" srcId="{AB47E26C-5EB3-49D5-A1F5-CF8B499A10D5}" destId="{94DB1B9C-B602-46DF-AE39-CD358EABFA79}" srcOrd="0" destOrd="0" presId="urn:microsoft.com/office/officeart/2011/layout/CircleProcess"/>
    <dgm:cxn modelId="{48FC4163-390E-4FEB-8D4B-14D4E7ED8F0A}" type="presParOf" srcId="{5E9B7F8F-4A95-44AF-A0AD-556448B42351}" destId="{93C855BF-E6A0-46DB-83D2-1AC2DC68DE58}" srcOrd="11" destOrd="0" presId="urn:microsoft.com/office/officeart/2011/layout/CircleProcess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9289C-2DD2-4AD8-972D-36A60A50B55C}">
      <dsp:nvSpPr>
        <dsp:cNvPr id="0" name=""/>
        <dsp:cNvSpPr/>
      </dsp:nvSpPr>
      <dsp:spPr>
        <a:xfrm>
          <a:off x="843831" y="0"/>
          <a:ext cx="9617675" cy="4532671"/>
        </a:xfrm>
        <a:prstGeom prst="swooshArrow">
          <a:avLst>
            <a:gd name="adj1" fmla="val 25000"/>
            <a:gd name="adj2" fmla="val 25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6A285-87DD-480D-804C-50F6BC3C372B}">
      <dsp:nvSpPr>
        <dsp:cNvPr id="0" name=""/>
        <dsp:cNvSpPr/>
      </dsp:nvSpPr>
      <dsp:spPr>
        <a:xfrm>
          <a:off x="2386937" y="3055861"/>
          <a:ext cx="166802" cy="1668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9BE30-AB62-416A-9376-CD682E7D26C9}">
      <dsp:nvSpPr>
        <dsp:cNvPr id="0" name=""/>
        <dsp:cNvSpPr/>
      </dsp:nvSpPr>
      <dsp:spPr>
        <a:xfrm>
          <a:off x="2436681" y="3434240"/>
          <a:ext cx="1523746" cy="960779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85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Demographic Dividend Roadmap</a:t>
          </a:r>
          <a:endParaRPr lang="x-none" sz="2000" kern="1200" dirty="0"/>
        </a:p>
      </dsp:txBody>
      <dsp:txXfrm>
        <a:off x="2436681" y="3434240"/>
        <a:ext cx="1523746" cy="960779"/>
      </dsp:txXfrm>
    </dsp:sp>
    <dsp:sp modelId="{66F10655-3EC7-4B94-BD9E-21FAF62B1ECA}">
      <dsp:nvSpPr>
        <dsp:cNvPr id="0" name=""/>
        <dsp:cNvSpPr/>
      </dsp:nvSpPr>
      <dsp:spPr>
        <a:xfrm>
          <a:off x="4007882" y="2109716"/>
          <a:ext cx="290090" cy="290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ECC11-93EF-4AC9-8ACC-A86D79DB52C6}">
      <dsp:nvSpPr>
        <dsp:cNvPr id="0" name=""/>
        <dsp:cNvSpPr/>
      </dsp:nvSpPr>
      <dsp:spPr>
        <a:xfrm>
          <a:off x="4117994" y="2621558"/>
          <a:ext cx="1553513" cy="1141213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713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Estimation of Demographic Dividend Profiles</a:t>
          </a:r>
          <a:endParaRPr lang="x-none" sz="2000" kern="1200" dirty="0"/>
        </a:p>
      </dsp:txBody>
      <dsp:txXfrm>
        <a:off x="4117994" y="2621558"/>
        <a:ext cx="1553513" cy="1141213"/>
      </dsp:txXfrm>
    </dsp:sp>
    <dsp:sp modelId="{F0D51974-FC2E-479D-9050-EC43D95C452A}">
      <dsp:nvSpPr>
        <dsp:cNvPr id="0" name=""/>
        <dsp:cNvSpPr/>
      </dsp:nvSpPr>
      <dsp:spPr>
        <a:xfrm>
          <a:off x="5522563" y="1539295"/>
          <a:ext cx="384370" cy="384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0112C-E24C-41F1-9B56-5E087017EB0F}">
      <dsp:nvSpPr>
        <dsp:cNvPr id="0" name=""/>
        <dsp:cNvSpPr/>
      </dsp:nvSpPr>
      <dsp:spPr>
        <a:xfrm>
          <a:off x="5848466" y="2095270"/>
          <a:ext cx="1688159" cy="1640993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67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Integration with Budgeting and Development Plans</a:t>
          </a:r>
          <a:endParaRPr lang="x-none" sz="2000" kern="1200" dirty="0"/>
        </a:p>
      </dsp:txBody>
      <dsp:txXfrm>
        <a:off x="5848466" y="2095270"/>
        <a:ext cx="1688159" cy="1640993"/>
      </dsp:txXfrm>
    </dsp:sp>
    <dsp:sp modelId="{69296D21-8ABA-48C0-85FE-3C59636CF27D}">
      <dsp:nvSpPr>
        <dsp:cNvPr id="0" name=""/>
        <dsp:cNvSpPr/>
      </dsp:nvSpPr>
      <dsp:spPr>
        <a:xfrm>
          <a:off x="7682688" y="949454"/>
          <a:ext cx="514911" cy="514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6109B-89B5-4913-986D-E871F3B17D3F}">
      <dsp:nvSpPr>
        <dsp:cNvPr id="0" name=""/>
        <dsp:cNvSpPr/>
      </dsp:nvSpPr>
      <dsp:spPr>
        <a:xfrm>
          <a:off x="7916863" y="1764498"/>
          <a:ext cx="1707196" cy="128349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84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Demographic Dividend Monitoring Index</a:t>
          </a:r>
          <a:endParaRPr lang="x-none" sz="2000" kern="1200" dirty="0"/>
        </a:p>
      </dsp:txBody>
      <dsp:txXfrm>
        <a:off x="7916863" y="1764498"/>
        <a:ext cx="1707196" cy="1283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A02E2-9A44-46C1-8554-43EEFF766275}">
      <dsp:nvSpPr>
        <dsp:cNvPr id="0" name=""/>
        <dsp:cNvSpPr/>
      </dsp:nvSpPr>
      <dsp:spPr>
        <a:xfrm>
          <a:off x="-6275361" y="-956629"/>
          <a:ext cx="7443661" cy="7443661"/>
        </a:xfrm>
        <a:prstGeom prst="blockArc">
          <a:avLst>
            <a:gd name="adj1" fmla="val 18900000"/>
            <a:gd name="adj2" fmla="val 2700000"/>
            <a:gd name="adj3" fmla="val 29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9C4EC-97B7-40A6-A541-C364546BD084}">
      <dsp:nvSpPr>
        <dsp:cNvPr id="0" name=""/>
        <dsp:cNvSpPr/>
      </dsp:nvSpPr>
      <dsp:spPr>
        <a:xfrm>
          <a:off x="361477" y="251412"/>
          <a:ext cx="10145930" cy="502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89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showcase DD programme progress.</a:t>
          </a:r>
          <a:endParaRPr lang="en-US" sz="2000" kern="1200" dirty="0">
            <a:latin typeface="Bookman Old Style" panose="02050604050505020204" pitchFamily="18" charset="0"/>
            <a:ea typeface="Cambria" panose="02040503050406030204" pitchFamily="18" charset="0"/>
          </a:endParaRPr>
        </a:p>
      </dsp:txBody>
      <dsp:txXfrm>
        <a:off x="361477" y="251412"/>
        <a:ext cx="10145930" cy="502603"/>
      </dsp:txXfrm>
    </dsp:sp>
    <dsp:sp modelId="{A2E144B5-F093-4605-97B4-7C8651A9DC9C}">
      <dsp:nvSpPr>
        <dsp:cNvPr id="0" name=""/>
        <dsp:cNvSpPr/>
      </dsp:nvSpPr>
      <dsp:spPr>
        <a:xfrm>
          <a:off x="47350" y="188586"/>
          <a:ext cx="628253" cy="628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81D3E-4976-4EF8-90D0-02643F91C4AF}">
      <dsp:nvSpPr>
        <dsp:cNvPr id="0" name=""/>
        <dsp:cNvSpPr/>
      </dsp:nvSpPr>
      <dsp:spPr>
        <a:xfrm>
          <a:off x="763669" y="907656"/>
          <a:ext cx="9796698" cy="698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89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draw attention of policymakers, non-governmental organisations and development practitioners to harness the dividends.</a:t>
          </a:r>
          <a:endParaRPr lang="en-US" sz="2000" kern="1200" dirty="0">
            <a:latin typeface="Bookman Old Style" panose="02050604050505020204" pitchFamily="18" charset="0"/>
            <a:ea typeface="Cambria" panose="02040503050406030204" pitchFamily="18" charset="0"/>
          </a:endParaRPr>
        </a:p>
      </dsp:txBody>
      <dsp:txXfrm>
        <a:off x="763669" y="907656"/>
        <a:ext cx="9796698" cy="698809"/>
      </dsp:txXfrm>
    </dsp:sp>
    <dsp:sp modelId="{354870C8-ADB3-44A8-AF09-C5F4DFC3FFB6}">
      <dsp:nvSpPr>
        <dsp:cNvPr id="0" name=""/>
        <dsp:cNvSpPr/>
      </dsp:nvSpPr>
      <dsp:spPr>
        <a:xfrm>
          <a:off x="502502" y="942933"/>
          <a:ext cx="628253" cy="628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1CA0D-E4D6-4503-B7B2-20D5EF1740EE}">
      <dsp:nvSpPr>
        <dsp:cNvPr id="0" name=""/>
        <dsp:cNvSpPr/>
      </dsp:nvSpPr>
      <dsp:spPr>
        <a:xfrm>
          <a:off x="1066051" y="1759553"/>
          <a:ext cx="9441357" cy="502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89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create opportunities for exchange of expertise and knowledge </a:t>
          </a:r>
          <a:endParaRPr lang="en-US" sz="2000" kern="1200" dirty="0">
            <a:latin typeface="Bookman Old Style" panose="02050604050505020204" pitchFamily="18" charset="0"/>
            <a:ea typeface="Cambria" panose="02040503050406030204" pitchFamily="18" charset="0"/>
          </a:endParaRPr>
        </a:p>
      </dsp:txBody>
      <dsp:txXfrm>
        <a:off x="1066051" y="1759553"/>
        <a:ext cx="9441357" cy="502603"/>
      </dsp:txXfrm>
    </dsp:sp>
    <dsp:sp modelId="{A37CBDF8-CE35-4249-8EAC-E309EF4A51FF}">
      <dsp:nvSpPr>
        <dsp:cNvPr id="0" name=""/>
        <dsp:cNvSpPr/>
      </dsp:nvSpPr>
      <dsp:spPr>
        <a:xfrm>
          <a:off x="751924" y="1696727"/>
          <a:ext cx="628253" cy="628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DC043-4B22-4717-9082-63F31BD72B5E}">
      <dsp:nvSpPr>
        <dsp:cNvPr id="0" name=""/>
        <dsp:cNvSpPr/>
      </dsp:nvSpPr>
      <dsp:spPr>
        <a:xfrm>
          <a:off x="1145688" y="2513899"/>
          <a:ext cx="9361719" cy="502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89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highlight governments’/development partners’ responsibilities</a:t>
          </a:r>
          <a:endParaRPr lang="en-US" sz="2000" kern="1200" dirty="0">
            <a:latin typeface="Bookman Old Style" panose="02050604050505020204" pitchFamily="18" charset="0"/>
            <a:ea typeface="Cambria" panose="02040503050406030204" pitchFamily="18" charset="0"/>
          </a:endParaRPr>
        </a:p>
      </dsp:txBody>
      <dsp:txXfrm>
        <a:off x="1145688" y="2513899"/>
        <a:ext cx="9361719" cy="502603"/>
      </dsp:txXfrm>
    </dsp:sp>
    <dsp:sp modelId="{9CA723A2-6B7E-4C8C-AEE8-A0C54C2A5F7B}">
      <dsp:nvSpPr>
        <dsp:cNvPr id="0" name=""/>
        <dsp:cNvSpPr/>
      </dsp:nvSpPr>
      <dsp:spPr>
        <a:xfrm>
          <a:off x="831561" y="2451074"/>
          <a:ext cx="628253" cy="628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1D14A-C898-4098-BC6B-B712CBB9EAB5}">
      <dsp:nvSpPr>
        <dsp:cNvPr id="0" name=""/>
        <dsp:cNvSpPr/>
      </dsp:nvSpPr>
      <dsp:spPr>
        <a:xfrm>
          <a:off x="1066051" y="3268246"/>
          <a:ext cx="9441357" cy="502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89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For resource mobilisation, management and utilization</a:t>
          </a:r>
          <a:endParaRPr lang="en-US" sz="2000" kern="1200" dirty="0">
            <a:latin typeface="Bookman Old Style" panose="02050604050505020204" pitchFamily="18" charset="0"/>
            <a:ea typeface="Cambria" panose="02040503050406030204" pitchFamily="18" charset="0"/>
          </a:endParaRPr>
        </a:p>
      </dsp:txBody>
      <dsp:txXfrm>
        <a:off x="1066051" y="3268246"/>
        <a:ext cx="9441357" cy="502603"/>
      </dsp:txXfrm>
    </dsp:sp>
    <dsp:sp modelId="{BD85AB27-43B4-4F43-8768-205AF4AC70BA}">
      <dsp:nvSpPr>
        <dsp:cNvPr id="0" name=""/>
        <dsp:cNvSpPr/>
      </dsp:nvSpPr>
      <dsp:spPr>
        <a:xfrm>
          <a:off x="751924" y="3205421"/>
          <a:ext cx="628253" cy="628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78790-E7C5-40BF-84C3-7F7346E4A8F8}">
      <dsp:nvSpPr>
        <dsp:cNvPr id="0" name=""/>
        <dsp:cNvSpPr/>
      </dsp:nvSpPr>
      <dsp:spPr>
        <a:xfrm>
          <a:off x="816629" y="4022040"/>
          <a:ext cx="9690778" cy="502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89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generate transparency and accountability enhancing</a:t>
          </a:r>
          <a:endParaRPr lang="en-US" sz="2000" kern="1200" dirty="0">
            <a:latin typeface="Bookman Old Style" panose="02050604050505020204" pitchFamily="18" charset="0"/>
            <a:ea typeface="Cambria" panose="02040503050406030204" pitchFamily="18" charset="0"/>
          </a:endParaRPr>
        </a:p>
      </dsp:txBody>
      <dsp:txXfrm>
        <a:off x="816629" y="4022040"/>
        <a:ext cx="9690778" cy="502603"/>
      </dsp:txXfrm>
    </dsp:sp>
    <dsp:sp modelId="{33C802B1-8BDD-4B49-A973-9B24FB67F4F4}">
      <dsp:nvSpPr>
        <dsp:cNvPr id="0" name=""/>
        <dsp:cNvSpPr/>
      </dsp:nvSpPr>
      <dsp:spPr>
        <a:xfrm>
          <a:off x="502502" y="3959215"/>
          <a:ext cx="628253" cy="628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B881E-7191-4B5B-89FB-C3E7AC26BA29}">
      <dsp:nvSpPr>
        <dsp:cNvPr id="0" name=""/>
        <dsp:cNvSpPr/>
      </dsp:nvSpPr>
      <dsp:spPr>
        <a:xfrm>
          <a:off x="361477" y="4776387"/>
          <a:ext cx="10145930" cy="502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89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Bookman Old Style" panose="0205060405050502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To assisting in exposing missteps and offer way out for learning and improvements.</a:t>
          </a:r>
        </a:p>
      </dsp:txBody>
      <dsp:txXfrm>
        <a:off x="361477" y="4776387"/>
        <a:ext cx="10145930" cy="502603"/>
      </dsp:txXfrm>
    </dsp:sp>
    <dsp:sp modelId="{746C6FBF-631B-42CD-A5BD-2E5277401653}">
      <dsp:nvSpPr>
        <dsp:cNvPr id="0" name=""/>
        <dsp:cNvSpPr/>
      </dsp:nvSpPr>
      <dsp:spPr>
        <a:xfrm>
          <a:off x="47350" y="4713562"/>
          <a:ext cx="628253" cy="628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8845D-9A56-4DBF-AA65-98F2B709DBB7}">
      <dsp:nvSpPr>
        <dsp:cNvPr id="0" name=""/>
        <dsp:cNvSpPr/>
      </dsp:nvSpPr>
      <dsp:spPr>
        <a:xfrm rot="5400000">
          <a:off x="7326058" y="-3183271"/>
          <a:ext cx="673227" cy="721192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Health (including family planning) and Well-being</a:t>
          </a:r>
        </a:p>
      </dsp:txBody>
      <dsp:txXfrm rot="-5400000">
        <a:off x="4056709" y="118942"/>
        <a:ext cx="7179062" cy="607499"/>
      </dsp:txXfrm>
    </dsp:sp>
    <dsp:sp modelId="{C3DA6BAF-C17F-4BF5-B58E-55E563FCDDCA}">
      <dsp:nvSpPr>
        <dsp:cNvPr id="0" name=""/>
        <dsp:cNvSpPr/>
      </dsp:nvSpPr>
      <dsp:spPr>
        <a:xfrm>
          <a:off x="0" y="1924"/>
          <a:ext cx="4056708" cy="841534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Pillar 1</a:t>
          </a:r>
        </a:p>
      </dsp:txBody>
      <dsp:txXfrm>
        <a:off x="41080" y="43004"/>
        <a:ext cx="3974548" cy="759374"/>
      </dsp:txXfrm>
    </dsp:sp>
    <dsp:sp modelId="{D3407956-71B5-4C07-BE95-9BAA5F55045F}">
      <dsp:nvSpPr>
        <dsp:cNvPr id="0" name=""/>
        <dsp:cNvSpPr/>
      </dsp:nvSpPr>
      <dsp:spPr>
        <a:xfrm rot="5400000">
          <a:off x="7326058" y="-2299660"/>
          <a:ext cx="673227" cy="7211926"/>
        </a:xfrm>
        <a:prstGeom prst="round2SameRect">
          <a:avLst/>
        </a:prstGeom>
        <a:solidFill>
          <a:schemeClr val="accent3">
            <a:tint val="40000"/>
            <a:alpha val="90000"/>
            <a:hueOff val="2340345"/>
            <a:satOff val="-10853"/>
            <a:lumOff val="-149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Education and Skill Development </a:t>
          </a:r>
        </a:p>
      </dsp:txBody>
      <dsp:txXfrm rot="-5400000">
        <a:off x="4056709" y="1002553"/>
        <a:ext cx="7179062" cy="607499"/>
      </dsp:txXfrm>
    </dsp:sp>
    <dsp:sp modelId="{C2E834FC-C059-4755-B2CD-763C9A145BB0}">
      <dsp:nvSpPr>
        <dsp:cNvPr id="0" name=""/>
        <dsp:cNvSpPr/>
      </dsp:nvSpPr>
      <dsp:spPr>
        <a:xfrm>
          <a:off x="0" y="885535"/>
          <a:ext cx="4056708" cy="841534"/>
        </a:xfrm>
        <a:prstGeom prst="roundRect">
          <a:avLst/>
        </a:prstGeom>
        <a:solidFill>
          <a:schemeClr val="accent3">
            <a:hueOff val="2320689"/>
            <a:satOff val="-10537"/>
            <a:lumOff val="-529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Pillar 2</a:t>
          </a:r>
        </a:p>
      </dsp:txBody>
      <dsp:txXfrm>
        <a:off x="41080" y="926615"/>
        <a:ext cx="3974548" cy="759374"/>
      </dsp:txXfrm>
    </dsp:sp>
    <dsp:sp modelId="{D3D341D2-8A32-4723-84EE-5036AB66671D}">
      <dsp:nvSpPr>
        <dsp:cNvPr id="0" name=""/>
        <dsp:cNvSpPr/>
      </dsp:nvSpPr>
      <dsp:spPr>
        <a:xfrm rot="5400000">
          <a:off x="7326058" y="-1416049"/>
          <a:ext cx="673227" cy="7211926"/>
        </a:xfrm>
        <a:prstGeom prst="round2SameRect">
          <a:avLst/>
        </a:prstGeom>
        <a:solidFill>
          <a:schemeClr val="accent3">
            <a:tint val="40000"/>
            <a:alpha val="90000"/>
            <a:hueOff val="4680691"/>
            <a:satOff val="-21707"/>
            <a:lumOff val="-29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Employment and Entrepreneurship</a:t>
          </a:r>
        </a:p>
      </dsp:txBody>
      <dsp:txXfrm rot="-5400000">
        <a:off x="4056709" y="1886164"/>
        <a:ext cx="7179062" cy="607499"/>
      </dsp:txXfrm>
    </dsp:sp>
    <dsp:sp modelId="{E7BC8461-3370-42B9-83E5-D5CD453FF612}">
      <dsp:nvSpPr>
        <dsp:cNvPr id="0" name=""/>
        <dsp:cNvSpPr/>
      </dsp:nvSpPr>
      <dsp:spPr>
        <a:xfrm>
          <a:off x="0" y="1769146"/>
          <a:ext cx="4056708" cy="841534"/>
        </a:xfrm>
        <a:prstGeom prst="roundRect">
          <a:avLst/>
        </a:prstGeom>
        <a:solidFill>
          <a:schemeClr val="accent3">
            <a:hueOff val="4641378"/>
            <a:satOff val="-21075"/>
            <a:lumOff val="-10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Pillar 3</a:t>
          </a:r>
        </a:p>
      </dsp:txBody>
      <dsp:txXfrm>
        <a:off x="41080" y="1810226"/>
        <a:ext cx="3974548" cy="759374"/>
      </dsp:txXfrm>
    </dsp:sp>
    <dsp:sp modelId="{71739D15-AC9A-4662-97A6-A53D3909C051}">
      <dsp:nvSpPr>
        <dsp:cNvPr id="0" name=""/>
        <dsp:cNvSpPr/>
      </dsp:nvSpPr>
      <dsp:spPr>
        <a:xfrm rot="5400000">
          <a:off x="7326058" y="-532438"/>
          <a:ext cx="673227" cy="7211926"/>
        </a:xfrm>
        <a:prstGeom prst="round2SameRect">
          <a:avLst/>
        </a:prstGeom>
        <a:solidFill>
          <a:schemeClr val="accent3">
            <a:tint val="40000"/>
            <a:alpha val="90000"/>
            <a:hueOff val="7021036"/>
            <a:satOff val="-32560"/>
            <a:lumOff val="-4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Governance and Youth Participation</a:t>
          </a:r>
        </a:p>
      </dsp:txBody>
      <dsp:txXfrm rot="-5400000">
        <a:off x="4056709" y="2769775"/>
        <a:ext cx="7179062" cy="607499"/>
      </dsp:txXfrm>
    </dsp:sp>
    <dsp:sp modelId="{C003EA89-353F-440F-841F-4DD14841A167}">
      <dsp:nvSpPr>
        <dsp:cNvPr id="0" name=""/>
        <dsp:cNvSpPr/>
      </dsp:nvSpPr>
      <dsp:spPr>
        <a:xfrm>
          <a:off x="0" y="2652757"/>
          <a:ext cx="4056708" cy="841534"/>
        </a:xfrm>
        <a:prstGeom prst="roundRect">
          <a:avLst/>
        </a:prstGeom>
        <a:solidFill>
          <a:schemeClr val="accent3">
            <a:hueOff val="6962068"/>
            <a:satOff val="-31612"/>
            <a:lumOff val="-1588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Pillar 4</a:t>
          </a:r>
        </a:p>
      </dsp:txBody>
      <dsp:txXfrm>
        <a:off x="41080" y="2693837"/>
        <a:ext cx="3974548" cy="759374"/>
      </dsp:txXfrm>
    </dsp:sp>
    <dsp:sp modelId="{D1EEA8C8-0199-43B6-95E6-7A6EDB824276}">
      <dsp:nvSpPr>
        <dsp:cNvPr id="0" name=""/>
        <dsp:cNvSpPr/>
      </dsp:nvSpPr>
      <dsp:spPr>
        <a:xfrm rot="5400000">
          <a:off x="7326058" y="351171"/>
          <a:ext cx="673227" cy="7211926"/>
        </a:xfrm>
        <a:prstGeom prst="round2SameRect">
          <a:avLst/>
        </a:prstGeom>
        <a:solidFill>
          <a:schemeClr val="accent3">
            <a:tint val="40000"/>
            <a:alpha val="90000"/>
            <a:hueOff val="9361382"/>
            <a:satOff val="-43413"/>
            <a:lumOff val="-5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Practical Evidence Building on Demographic Dividend </a:t>
          </a:r>
        </a:p>
      </dsp:txBody>
      <dsp:txXfrm rot="-5400000">
        <a:off x="4056709" y="3653384"/>
        <a:ext cx="7179062" cy="607499"/>
      </dsp:txXfrm>
    </dsp:sp>
    <dsp:sp modelId="{A1065058-6475-406C-BABB-FBFBD6016DC3}">
      <dsp:nvSpPr>
        <dsp:cNvPr id="0" name=""/>
        <dsp:cNvSpPr/>
      </dsp:nvSpPr>
      <dsp:spPr>
        <a:xfrm>
          <a:off x="0" y="3536368"/>
          <a:ext cx="4056708" cy="841534"/>
        </a:xfrm>
        <a:prstGeom prst="roundRect">
          <a:avLst/>
        </a:prstGeom>
        <a:solidFill>
          <a:schemeClr val="accent3">
            <a:hueOff val="9282757"/>
            <a:satOff val="-42150"/>
            <a:lumOff val="-211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Pillar 5</a:t>
          </a:r>
        </a:p>
      </dsp:txBody>
      <dsp:txXfrm>
        <a:off x="41080" y="3577448"/>
        <a:ext cx="3974548" cy="759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43183-5D58-4F4E-95FE-F56D5D14E81F}">
      <dsp:nvSpPr>
        <dsp:cNvPr id="0" name=""/>
        <dsp:cNvSpPr/>
      </dsp:nvSpPr>
      <dsp:spPr>
        <a:xfrm>
          <a:off x="9068075" y="785868"/>
          <a:ext cx="2287398" cy="14223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7DD87D-56EF-46F6-92E4-7FC3FEF994BE}">
      <dsp:nvSpPr>
        <dsp:cNvPr id="0" name=""/>
        <dsp:cNvSpPr/>
      </dsp:nvSpPr>
      <dsp:spPr>
        <a:xfrm>
          <a:off x="8983896" y="750748"/>
          <a:ext cx="2436984" cy="1492539"/>
        </a:xfrm>
        <a:prstGeom prst="ellipse">
          <a:avLst/>
        </a:prstGeom>
        <a:solidFill>
          <a:schemeClr val="bg2">
            <a:lumMod val="50000"/>
            <a:alpha val="9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Indicators (90)</a:t>
          </a:r>
          <a:endParaRPr lang="en-GB" sz="2800" b="1" kern="1200" dirty="0"/>
        </a:p>
      </dsp:txBody>
      <dsp:txXfrm>
        <a:off x="9332037" y="964008"/>
        <a:ext cx="1740702" cy="1066019"/>
      </dsp:txXfrm>
    </dsp:sp>
    <dsp:sp modelId="{8D98C1FC-5D51-4730-A320-20B61CB55B9A}">
      <dsp:nvSpPr>
        <dsp:cNvPr id="0" name=""/>
        <dsp:cNvSpPr/>
      </dsp:nvSpPr>
      <dsp:spPr>
        <a:xfrm rot="3129020">
          <a:off x="7747915" y="741192"/>
          <a:ext cx="1375285" cy="137528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272682-19DC-4E60-AF49-26024E324568}">
      <dsp:nvSpPr>
        <dsp:cNvPr id="0" name=""/>
        <dsp:cNvSpPr/>
      </dsp:nvSpPr>
      <dsp:spPr>
        <a:xfrm>
          <a:off x="6136268" y="622576"/>
          <a:ext cx="3134465" cy="1768375"/>
        </a:xfrm>
        <a:prstGeom prst="ellipse">
          <a:avLst/>
        </a:prstGeom>
        <a:solidFill>
          <a:schemeClr val="tx2">
            <a:lumMod val="50000"/>
            <a:lumOff val="50000"/>
            <a:alpha val="9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Subdomains (16)</a:t>
          </a:r>
          <a:endParaRPr lang="en-GB" sz="2800" b="1" kern="1200" dirty="0"/>
        </a:p>
      </dsp:txBody>
      <dsp:txXfrm>
        <a:off x="6584049" y="875248"/>
        <a:ext cx="2238904" cy="1263030"/>
      </dsp:txXfrm>
    </dsp:sp>
    <dsp:sp modelId="{4B616F26-3C6E-4C0B-BF61-AD3E0555DDFD}">
      <dsp:nvSpPr>
        <dsp:cNvPr id="0" name=""/>
        <dsp:cNvSpPr/>
      </dsp:nvSpPr>
      <dsp:spPr>
        <a:xfrm rot="2700000">
          <a:off x="5093430" y="875749"/>
          <a:ext cx="1272270" cy="1272270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2CCC48-18DA-4B69-9C51-72C9B2C454D2}">
      <dsp:nvSpPr>
        <dsp:cNvPr id="0" name=""/>
        <dsp:cNvSpPr/>
      </dsp:nvSpPr>
      <dsp:spPr>
        <a:xfrm>
          <a:off x="4065023" y="782225"/>
          <a:ext cx="2433326" cy="1492539"/>
        </a:xfrm>
        <a:prstGeom prst="ellipse">
          <a:avLst/>
        </a:prstGeom>
        <a:solidFill>
          <a:schemeClr val="accent3">
            <a:lumMod val="75000"/>
            <a:alpha val="90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Domains (24)</a:t>
          </a:r>
          <a:endParaRPr lang="en-GB" sz="2800" b="1" kern="1200" dirty="0"/>
        </a:p>
      </dsp:txBody>
      <dsp:txXfrm>
        <a:off x="4412641" y="995485"/>
        <a:ext cx="1738090" cy="1066019"/>
      </dsp:txXfrm>
    </dsp:sp>
    <dsp:sp modelId="{1357D885-2B56-4B9C-9191-EE1C3BD9B937}">
      <dsp:nvSpPr>
        <dsp:cNvPr id="0" name=""/>
        <dsp:cNvSpPr/>
      </dsp:nvSpPr>
      <dsp:spPr>
        <a:xfrm rot="2700000">
          <a:off x="2389663" y="737502"/>
          <a:ext cx="1626611" cy="1626611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DB1B9C-B602-46DF-AE39-CD358EABFA79}">
      <dsp:nvSpPr>
        <dsp:cNvPr id="0" name=""/>
        <dsp:cNvSpPr/>
      </dsp:nvSpPr>
      <dsp:spPr>
        <a:xfrm>
          <a:off x="1177425" y="625232"/>
          <a:ext cx="2984080" cy="1890375"/>
        </a:xfrm>
        <a:prstGeom prst="ellipse">
          <a:avLst/>
        </a:prstGeom>
        <a:solidFill>
          <a:schemeClr val="accent4">
            <a:lumMod val="75000"/>
            <a:alpha val="90000"/>
          </a:schemeClr>
        </a:solidFill>
        <a:ln w="9525" cap="flat" cmpd="sng" algn="ctr">
          <a:solidFill>
            <a:schemeClr val="accent4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Dimensions (5)</a:t>
          </a:r>
          <a:endParaRPr lang="en-GB" sz="2800" b="1" kern="1200" dirty="0"/>
        </a:p>
      </dsp:txBody>
      <dsp:txXfrm>
        <a:off x="1603722" y="895337"/>
        <a:ext cx="2131486" cy="13501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43183-5D58-4F4E-95FE-F56D5D14E81F}">
      <dsp:nvSpPr>
        <dsp:cNvPr id="0" name=""/>
        <dsp:cNvSpPr/>
      </dsp:nvSpPr>
      <dsp:spPr>
        <a:xfrm>
          <a:off x="9068075" y="785868"/>
          <a:ext cx="2287398" cy="14223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7DD87D-56EF-46F6-92E4-7FC3FEF994BE}">
      <dsp:nvSpPr>
        <dsp:cNvPr id="0" name=""/>
        <dsp:cNvSpPr/>
      </dsp:nvSpPr>
      <dsp:spPr>
        <a:xfrm>
          <a:off x="8983896" y="750748"/>
          <a:ext cx="2436984" cy="1492539"/>
        </a:xfrm>
        <a:prstGeom prst="ellipse">
          <a:avLst/>
        </a:prstGeom>
        <a:solidFill>
          <a:schemeClr val="bg2">
            <a:lumMod val="50000"/>
            <a:alpha val="9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Indicators (110)</a:t>
          </a:r>
          <a:endParaRPr lang="en-GB" sz="2800" b="1" kern="1200" dirty="0"/>
        </a:p>
      </dsp:txBody>
      <dsp:txXfrm>
        <a:off x="9332037" y="964008"/>
        <a:ext cx="1740702" cy="1066019"/>
      </dsp:txXfrm>
    </dsp:sp>
    <dsp:sp modelId="{8D98C1FC-5D51-4730-A320-20B61CB55B9A}">
      <dsp:nvSpPr>
        <dsp:cNvPr id="0" name=""/>
        <dsp:cNvSpPr/>
      </dsp:nvSpPr>
      <dsp:spPr>
        <a:xfrm rot="3129020">
          <a:off x="7747915" y="741192"/>
          <a:ext cx="1375285" cy="137528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272682-19DC-4E60-AF49-26024E324568}">
      <dsp:nvSpPr>
        <dsp:cNvPr id="0" name=""/>
        <dsp:cNvSpPr/>
      </dsp:nvSpPr>
      <dsp:spPr>
        <a:xfrm>
          <a:off x="6136268" y="622576"/>
          <a:ext cx="3134465" cy="1768375"/>
        </a:xfrm>
        <a:prstGeom prst="ellipse">
          <a:avLst/>
        </a:prstGeom>
        <a:solidFill>
          <a:schemeClr val="tx2">
            <a:lumMod val="50000"/>
            <a:lumOff val="50000"/>
            <a:alpha val="90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Subdomains (0)</a:t>
          </a:r>
          <a:endParaRPr lang="en-GB" sz="2800" b="1" kern="1200" dirty="0"/>
        </a:p>
      </dsp:txBody>
      <dsp:txXfrm>
        <a:off x="6584049" y="875248"/>
        <a:ext cx="2238904" cy="1263030"/>
      </dsp:txXfrm>
    </dsp:sp>
    <dsp:sp modelId="{4B616F26-3C6E-4C0B-BF61-AD3E0555DDFD}">
      <dsp:nvSpPr>
        <dsp:cNvPr id="0" name=""/>
        <dsp:cNvSpPr/>
      </dsp:nvSpPr>
      <dsp:spPr>
        <a:xfrm rot="2700000">
          <a:off x="5093430" y="875749"/>
          <a:ext cx="1272270" cy="1272270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2CCC48-18DA-4B69-9C51-72C9B2C454D2}">
      <dsp:nvSpPr>
        <dsp:cNvPr id="0" name=""/>
        <dsp:cNvSpPr/>
      </dsp:nvSpPr>
      <dsp:spPr>
        <a:xfrm>
          <a:off x="4065023" y="782225"/>
          <a:ext cx="2433326" cy="1492539"/>
        </a:xfrm>
        <a:prstGeom prst="ellipse">
          <a:avLst/>
        </a:prstGeom>
        <a:solidFill>
          <a:schemeClr val="accent3">
            <a:lumMod val="75000"/>
            <a:alpha val="90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Domains (22)</a:t>
          </a:r>
          <a:endParaRPr lang="en-GB" sz="2800" b="1" kern="1200" dirty="0"/>
        </a:p>
      </dsp:txBody>
      <dsp:txXfrm>
        <a:off x="4412641" y="995485"/>
        <a:ext cx="1738090" cy="1066019"/>
      </dsp:txXfrm>
    </dsp:sp>
    <dsp:sp modelId="{1357D885-2B56-4B9C-9191-EE1C3BD9B937}">
      <dsp:nvSpPr>
        <dsp:cNvPr id="0" name=""/>
        <dsp:cNvSpPr/>
      </dsp:nvSpPr>
      <dsp:spPr>
        <a:xfrm rot="2700000">
          <a:off x="2389663" y="737502"/>
          <a:ext cx="1626611" cy="1626611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DB1B9C-B602-46DF-AE39-CD358EABFA79}">
      <dsp:nvSpPr>
        <dsp:cNvPr id="0" name=""/>
        <dsp:cNvSpPr/>
      </dsp:nvSpPr>
      <dsp:spPr>
        <a:xfrm>
          <a:off x="1177425" y="625232"/>
          <a:ext cx="2984080" cy="1890375"/>
        </a:xfrm>
        <a:prstGeom prst="ellipse">
          <a:avLst/>
        </a:prstGeom>
        <a:solidFill>
          <a:schemeClr val="accent4">
            <a:lumMod val="75000"/>
            <a:alpha val="90000"/>
          </a:schemeClr>
        </a:solidFill>
        <a:ln w="9525" cap="flat" cmpd="sng" algn="ctr">
          <a:solidFill>
            <a:schemeClr val="accent4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Dimensions (5)</a:t>
          </a:r>
          <a:endParaRPr lang="en-GB" sz="2800" b="1" kern="1200" dirty="0"/>
        </a:p>
      </dsp:txBody>
      <dsp:txXfrm>
        <a:off x="1603722" y="895337"/>
        <a:ext cx="2131486" cy="135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7B21D-5BA2-42D1-A668-F84393077A65}" type="datetimeFigureOut">
              <a:rPr lang="en-GB" smtClean="0"/>
              <a:t>18/02/2023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7A75A-9AC4-433E-9501-60024E93C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0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7A75A-9AC4-433E-9501-60024E93CC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13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844D5-F213-4BD2-94A8-6BDC2676E2F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44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844D5-F213-4BD2-94A8-6BDC2676E2F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04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844D5-F213-4BD2-94A8-6BDC2676E2F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6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844D5-F213-4BD2-94A8-6BDC2676E2F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86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844D5-F213-4BD2-94A8-6BDC2676E2F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00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844D5-F213-4BD2-94A8-6BDC2676E2F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28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D196CD-B3F2-CE44-88C0-82AB23AA00FE}" type="slidenum">
              <a:rPr lang="en-GB">
                <a:latin typeface="Calibri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2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ADAFB4D2-3641-4A50-BD0B-0366D47BAB34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F2F6-B566-4212-AD41-442198EAD0C6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91F55DE-12CF-44FF-AF72-5AC9E20C84E3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B4D2-3641-4A50-BD0B-0366D47BAB34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936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2350-11B5-4779-B3E2-167F9520DAE3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1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54F6-727E-42EC-9D77-2133A17FED35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83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C7F-93FC-4195-BDF9-4253113DFD5C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5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71F-770C-447B-BA22-4D881D60D307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8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4256-FB6A-4A86-BC40-48D43AF3E94D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58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0326-8867-4D92-BE0D-85C74282033C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408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EB7D-F81B-419B-B6B6-8EB96EC2F3D8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716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2350-11B5-4779-B3E2-167F9520DAE3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007-E621-496A-9FDD-43C645191F9C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29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89C8-D8CF-44D3-9DBE-8DA7A2979EAB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48722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89C8-D8CF-44D3-9DBE-8DA7A2979EAB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48402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89C8-D8CF-44D3-9DBE-8DA7A2979EAB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4531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89C8-D8CF-44D3-9DBE-8DA7A2979EAB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76531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89C8-D8CF-44D3-9DBE-8DA7A2979EAB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84330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F2F6-B566-4212-AD41-442198EAD0C6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7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5DE-12CF-44FF-AF72-5AC9E20C84E3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8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6854F6-727E-42EC-9D77-2133A17FED35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C7F-93FC-4195-BDF9-4253113DFD5C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71F-770C-447B-BA22-4D881D60D307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4256-FB6A-4A86-BC40-48D43AF3E94D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0326-8867-4D92-BE0D-85C74282033C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F65EB7D-F81B-419B-B6B6-8EB96EC2F3D8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E944007-E621-496A-9FDD-43C645191F9C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28789C8-D8CF-44D3-9DBE-8DA7A2979EAB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789C8-D8CF-44D3-9DBE-8DA7A2979EAB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8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5013" y="781142"/>
            <a:ext cx="8501974" cy="2847274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>
                <a:solidFill>
                  <a:srgbClr val="000000"/>
                </a:solidFill>
                <a:latin typeface="Calibri" panose="020F0502020204030204" pitchFamily="34" charset="0"/>
              </a:rPr>
              <a:t>The Demographic Dividend Perception and Outcome Monitoring Index for Nigeria: </a:t>
            </a:r>
            <a:br>
              <a:rPr lang="en-GB" sz="4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4400" b="1" dirty="0">
                <a:solidFill>
                  <a:srgbClr val="FF0000"/>
                </a:solidFill>
                <a:latin typeface="Calibri" panose="020F0502020204030204" pitchFamily="34" charset="0"/>
              </a:rPr>
              <a:t>Methods and Results</a:t>
            </a:r>
            <a:endParaRPr lang="en-US" sz="115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818" y="4234718"/>
            <a:ext cx="7023028" cy="1054370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Olanrewaju Olaniyan, </a:t>
            </a:r>
            <a:r>
              <a:rPr lang="en-GB" b="1" dirty="0" err="1"/>
              <a:t>Akanni</a:t>
            </a:r>
            <a:r>
              <a:rPr lang="en-GB" b="1" dirty="0"/>
              <a:t> </a:t>
            </a:r>
            <a:r>
              <a:rPr lang="en-GB" b="1" dirty="0" err="1"/>
              <a:t>Lawanson</a:t>
            </a:r>
            <a:r>
              <a:rPr lang="en-GB" b="1" dirty="0"/>
              <a:t>, Noah Olasehinde, </a:t>
            </a:r>
            <a:r>
              <a:rPr lang="en-GB" b="1" dirty="0" err="1"/>
              <a:t>Olabanji</a:t>
            </a:r>
            <a:r>
              <a:rPr lang="en-GB" b="1" dirty="0"/>
              <a:t> </a:t>
            </a:r>
            <a:r>
              <a:rPr lang="en-GB" b="1" dirty="0" err="1"/>
              <a:t>Awodumi</a:t>
            </a:r>
            <a:r>
              <a:rPr lang="en-GB" b="1" dirty="0"/>
              <a:t>, </a:t>
            </a:r>
            <a:r>
              <a:rPr lang="en-GB" b="1" dirty="0" err="1"/>
              <a:t>Oyeteju</a:t>
            </a:r>
            <a:r>
              <a:rPr lang="en-GB" b="1" dirty="0"/>
              <a:t> </a:t>
            </a:r>
            <a:r>
              <a:rPr lang="en-GB" b="1" dirty="0" err="1"/>
              <a:t>Odufuwa</a:t>
            </a:r>
            <a:r>
              <a:rPr lang="en-GB" b="1" dirty="0"/>
              <a:t>, Temitope </a:t>
            </a:r>
            <a:r>
              <a:rPr lang="en-GB" b="1" dirty="0" err="1"/>
              <a:t>Faronbi</a:t>
            </a:r>
            <a:r>
              <a:rPr lang="en-GB" b="1" dirty="0"/>
              <a:t>, and </a:t>
            </a:r>
            <a:r>
              <a:rPr lang="en-GB" b="1" dirty="0" err="1"/>
              <a:t>Andat</a:t>
            </a:r>
            <a:r>
              <a:rPr lang="en-GB" b="1" dirty="0"/>
              <a:t> </a:t>
            </a:r>
            <a:r>
              <a:rPr lang="en-GB" b="1" dirty="0" err="1"/>
              <a:t>Dasogot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B255A7-ED73-6FB2-0FF7-065C215DBD7D}"/>
              </a:ext>
            </a:extLst>
          </p:cNvPr>
          <p:cNvSpPr txBox="1"/>
          <p:nvPr/>
        </p:nvSpPr>
        <p:spPr>
          <a:xfrm>
            <a:off x="740777" y="6164442"/>
            <a:ext cx="1086862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latin typeface="Book Antiqua" panose="02040602050305030304" pitchFamily="18" charset="0"/>
              </a:rPr>
              <a:t>Presented on 15 February 2023 during the 14th Global Meeting of the </a:t>
            </a:r>
            <a:r>
              <a:rPr lang="en-GB" b="1" i="1" dirty="0" err="1">
                <a:latin typeface="Book Antiqua" panose="02040602050305030304" pitchFamily="18" charset="0"/>
              </a:rPr>
              <a:t>NTA</a:t>
            </a:r>
            <a:r>
              <a:rPr lang="en-GB" b="1" i="1" dirty="0">
                <a:latin typeface="Book Antiqua" panose="02040602050305030304" pitchFamily="18" charset="0"/>
              </a:rPr>
              <a:t> Network @ University of Paris, Dauphine with the theme: “Building Sustainable Generational Economies”</a:t>
            </a:r>
            <a:endParaRPr lang="en-NG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80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62" y="2116067"/>
            <a:ext cx="11591365" cy="4672483"/>
          </a:xfrm>
        </p:spPr>
        <p:txBody>
          <a:bodyPr>
            <a:no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for the indicators utilized were sourced from both domestic and international databases for 2021/2022. 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official databases that are reliable, publicly available and easily accessible (</a:t>
            </a: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DHS, MICS, Digest of Education Statistics, WASH-NORM – NBS, CBN, </a:t>
            </a:r>
            <a:r>
              <a:rPr lang="en-US" sz="2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Worldbank</a:t>
            </a: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Selected indicators and data are validated through the National Transfer Account Global Network.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indicators are adjusted and normalized to ensure that they all have common units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266930" y="334397"/>
            <a:ext cx="1884348" cy="604269"/>
          </a:xfrm>
        </p:spPr>
        <p:txBody>
          <a:bodyPr>
            <a:normAutofit fontScale="92500" lnSpcReduction="20000"/>
          </a:bodyPr>
          <a:lstStyle/>
          <a:p>
            <a:fld id="{7FAC2B6D-3672-4992-8835-362C8E4B941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8E95CD-8FCA-4F9E-A8A2-13FA38B331E6}"/>
              </a:ext>
            </a:extLst>
          </p:cNvPr>
          <p:cNvSpPr txBox="1"/>
          <p:nvPr/>
        </p:nvSpPr>
        <p:spPr>
          <a:xfrm>
            <a:off x="2400078" y="334397"/>
            <a:ext cx="73828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 and Sources</a:t>
            </a:r>
            <a:endParaRPr lang="x-non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9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639" y="241018"/>
            <a:ext cx="8897565" cy="964620"/>
          </a:xfrm>
        </p:spPr>
        <p:txBody>
          <a:bodyPr/>
          <a:lstStyle/>
          <a:p>
            <a:pPr marL="0" indent="0"/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449" y="1012461"/>
            <a:ext cx="10514186" cy="365150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500" dirty="0">
                <a:ea typeface="Calibri" panose="020F0502020204030204" pitchFamily="34" charset="0"/>
                <a:cs typeface="Times New Roman" panose="02020603050405020304" pitchFamily="18" charset="0"/>
              </a:rPr>
              <a:t>Weights are assigned to Dimensions, Domains, Subdomains and Indicators based on:</a:t>
            </a:r>
          </a:p>
          <a:p>
            <a:pPr lvl="1"/>
            <a:r>
              <a:rPr lang="en-GB" sz="3500" i="1" dirty="0">
                <a:ea typeface="Calibri" panose="020F0502020204030204" pitchFamily="34" charset="0"/>
                <a:cs typeface="Times New Roman" panose="02020603050405020304" pitchFamily="18" charset="0"/>
              </a:rPr>
              <a:t>relative importance in DD achievement </a:t>
            </a:r>
          </a:p>
          <a:p>
            <a:pPr lvl="1"/>
            <a:r>
              <a:rPr lang="en-US" sz="3500" i="1" dirty="0">
                <a:ea typeface="Calibri" panose="020F0502020204030204" pitchFamily="34" charset="0"/>
                <a:cs typeface="Times New Roman" panose="02020603050405020304" pitchFamily="18" charset="0"/>
              </a:rPr>
              <a:t>peculiarity to the entity context </a:t>
            </a:r>
            <a:r>
              <a:rPr lang="en-GB" sz="3500" dirty="0"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endParaRPr lang="en-US" sz="35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500" i="1" dirty="0">
                <a:ea typeface="Calibri" panose="020F0502020204030204" pitchFamily="34" charset="0"/>
                <a:cs typeface="Times New Roman" panose="02020603050405020304" pitchFamily="18" charset="0"/>
              </a:rPr>
              <a:t>closeness to the Agenda 2030 and 2063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401401" y="275029"/>
            <a:ext cx="1884348" cy="604269"/>
          </a:xfrm>
        </p:spPr>
        <p:txBody>
          <a:bodyPr/>
          <a:lstStyle/>
          <a:p>
            <a:fld id="{FAEF9944-A4F6-4C59-AEBD-678D6480B8EA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9E4AB2-8649-4B6F-955A-FA965144A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000316"/>
              </p:ext>
            </p:extLst>
          </p:nvPr>
        </p:nvGraphicFramePr>
        <p:xfrm>
          <a:off x="275542" y="4326340"/>
          <a:ext cx="11125205" cy="145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90097888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8836353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931795102"/>
                    </a:ext>
                  </a:extLst>
                </a:gridCol>
                <a:gridCol w="1480460">
                  <a:extLst>
                    <a:ext uri="{9D8B030D-6E8A-4147-A177-3AD203B41FA5}">
                      <a16:colId xmlns:a16="http://schemas.microsoft.com/office/drawing/2014/main" val="589812252"/>
                    </a:ext>
                  </a:extLst>
                </a:gridCol>
                <a:gridCol w="1589315">
                  <a:extLst>
                    <a:ext uri="{9D8B030D-6E8A-4147-A177-3AD203B41FA5}">
                      <a16:colId xmlns:a16="http://schemas.microsoft.com/office/drawing/2014/main" val="683163072"/>
                    </a:ext>
                  </a:extLst>
                </a:gridCol>
                <a:gridCol w="1589315">
                  <a:extLst>
                    <a:ext uri="{9D8B030D-6E8A-4147-A177-3AD203B41FA5}">
                      <a16:colId xmlns:a16="http://schemas.microsoft.com/office/drawing/2014/main" val="1667214483"/>
                    </a:ext>
                  </a:extLst>
                </a:gridCol>
                <a:gridCol w="1589315">
                  <a:extLst>
                    <a:ext uri="{9D8B030D-6E8A-4147-A177-3AD203B41FA5}">
                      <a16:colId xmlns:a16="http://schemas.microsoft.com/office/drawing/2014/main" val="2993928477"/>
                    </a:ext>
                  </a:extLst>
                </a:gridCol>
              </a:tblGrid>
              <a:tr h="73765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u="none" strike="noStrike" dirty="0">
                          <a:effectLst/>
                        </a:rPr>
                        <a:t>Dimension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u="none" strike="noStrike" dirty="0">
                          <a:effectLst/>
                        </a:rPr>
                        <a:t>1</a:t>
                      </a:r>
                      <a:endParaRPr lang="en-US" sz="2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827783"/>
                  </a:ext>
                </a:extLst>
              </a:tr>
              <a:tr h="712577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500" b="1" dirty="0">
                          <a:solidFill>
                            <a:srgbClr val="FF0000"/>
                          </a:solidFill>
                        </a:rPr>
                        <a:t>Weight</a:t>
                      </a:r>
                      <a:endParaRPr lang="en-US" sz="2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662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8978" y="6031915"/>
            <a:ext cx="9467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600" b="1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Range</a:t>
            </a:r>
            <a:r>
              <a:rPr lang="en-GB" sz="36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36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DDMI ranges from worst (0) to best (100)</a:t>
            </a:r>
          </a:p>
        </p:txBody>
      </p:sp>
    </p:spTree>
    <p:extLst>
      <p:ext uri="{BB962C8B-B14F-4D97-AF65-F5344CB8AC3E}">
        <p14:creationId xmlns:p14="http://schemas.microsoft.com/office/powerpoint/2010/main" val="107909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05B09-8DC3-4396-9305-2C453A4E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b="1" dirty="0">
                <a:solidFill>
                  <a:schemeClr val="tx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Classification of the Performance of the various indicators with the DDMI</a:t>
            </a:r>
            <a:endParaRPr lang="x-none" sz="3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038DF10-2061-4F44-97A0-B4B11604D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229073"/>
              </p:ext>
            </p:extLst>
          </p:nvPr>
        </p:nvGraphicFramePr>
        <p:xfrm>
          <a:off x="1714161" y="1584377"/>
          <a:ext cx="9990110" cy="47052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58569">
                  <a:extLst>
                    <a:ext uri="{9D8B030D-6E8A-4147-A177-3AD203B41FA5}">
                      <a16:colId xmlns:a16="http://schemas.microsoft.com/office/drawing/2014/main" val="4192105051"/>
                    </a:ext>
                  </a:extLst>
                </a:gridCol>
                <a:gridCol w="6731541">
                  <a:extLst>
                    <a:ext uri="{9D8B030D-6E8A-4147-A177-3AD203B41FA5}">
                      <a16:colId xmlns:a16="http://schemas.microsoft.com/office/drawing/2014/main" val="3100093565"/>
                    </a:ext>
                  </a:extLst>
                </a:gridCol>
              </a:tblGrid>
              <a:tr h="593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</a:rPr>
                        <a:t>Index Score</a:t>
                      </a:r>
                      <a:endParaRPr lang="x-none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</a:rPr>
                        <a:t>Performance</a:t>
                      </a:r>
                      <a:endParaRPr lang="x-none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15677"/>
                  </a:ext>
                </a:extLst>
              </a:tr>
              <a:tr h="593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</a:rPr>
                        <a:t>81 - 100</a:t>
                      </a:r>
                      <a:endParaRPr lang="x-none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</a:rPr>
                        <a:t>Optimal progress</a:t>
                      </a:r>
                      <a:endParaRPr lang="x-none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786286"/>
                  </a:ext>
                </a:extLst>
              </a:tr>
              <a:tr h="593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</a:rPr>
                        <a:t>61 - 80</a:t>
                      </a:r>
                      <a:endParaRPr lang="x-none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</a:rPr>
                        <a:t>Good progress</a:t>
                      </a:r>
                      <a:endParaRPr lang="x-none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244445"/>
                  </a:ext>
                </a:extLst>
              </a:tr>
              <a:tr h="662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+mn-lt"/>
                        </a:rPr>
                        <a:t>41 - 60</a:t>
                      </a:r>
                      <a:endParaRPr lang="x-none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</a:rPr>
                        <a:t>Average progress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+mn-lt"/>
                        </a:rPr>
                        <a:t>(intervention needs to be scaled up)</a:t>
                      </a:r>
                      <a:endParaRPr lang="x-none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981795"/>
                  </a:ext>
                </a:extLst>
              </a:tr>
              <a:tr h="593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+mn-lt"/>
                        </a:rPr>
                        <a:t>21 - 40</a:t>
                      </a:r>
                      <a:endParaRPr lang="x-none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</a:rPr>
                        <a:t>Deficient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+mn-lt"/>
                        </a:rPr>
                        <a:t>(Intervention required)</a:t>
                      </a:r>
                      <a:endParaRPr lang="x-none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383481"/>
                  </a:ext>
                </a:extLst>
              </a:tr>
              <a:tr h="662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+mn-lt"/>
                        </a:rPr>
                        <a:t>0 - 20</a:t>
                      </a:r>
                      <a:endParaRPr lang="x-none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+mn-lt"/>
                        </a:rPr>
                        <a:t>Critically Deficient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+mn-lt"/>
                        </a:rPr>
                        <a:t>(Serious Intervention required)</a:t>
                      </a:r>
                      <a:endParaRPr lang="x-none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4563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6D767-8A33-4E8E-B208-ECE819EC0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B61-2E08-4492-9B7D-528BEF9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3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07" y="94555"/>
            <a:ext cx="1884348" cy="604269"/>
          </a:xfrm>
        </p:spPr>
        <p:txBody>
          <a:bodyPr>
            <a:normAutofit fontScale="92500" lnSpcReduction="20000"/>
          </a:bodyPr>
          <a:lstStyle/>
          <a:p>
            <a:fld id="{7FAC2B6D-3672-4992-8835-362C8E4B9417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3ADDC650-589F-42CA-B3E3-277C9DD7CD7A}"/>
              </a:ext>
            </a:extLst>
          </p:cNvPr>
          <p:cNvSpPr txBox="1">
            <a:spLocks/>
          </p:cNvSpPr>
          <p:nvPr/>
        </p:nvSpPr>
        <p:spPr>
          <a:xfrm>
            <a:off x="3461854" y="0"/>
            <a:ext cx="5119134" cy="61618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/>
              <a:t>Health and Wellbeing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E2E73764-8AC6-44AC-B1D5-E1DAD38ED7AF}"/>
              </a:ext>
            </a:extLst>
          </p:cNvPr>
          <p:cNvSpPr txBox="1">
            <a:spLocks/>
          </p:cNvSpPr>
          <p:nvPr/>
        </p:nvSpPr>
        <p:spPr>
          <a:xfrm>
            <a:off x="7608168" y="6145245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5DC3320-5ABC-314E-8827-E7C1F3D53756}"/>
              </a:ext>
            </a:extLst>
          </p:cNvPr>
          <p:cNvSpPr txBox="1">
            <a:spLocks/>
          </p:cNvSpPr>
          <p:nvPr/>
        </p:nvSpPr>
        <p:spPr>
          <a:xfrm>
            <a:off x="1971955" y="617731"/>
            <a:ext cx="2262576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Perception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55AF463-434B-DDB3-678D-8872E6547F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247107"/>
              </p:ext>
            </p:extLst>
          </p:nvPr>
        </p:nvGraphicFramePr>
        <p:xfrm>
          <a:off x="6096000" y="1069828"/>
          <a:ext cx="5933814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2">
            <a:extLst>
              <a:ext uri="{FF2B5EF4-FFF2-40B4-BE49-F238E27FC236}">
                <a16:creationId xmlns:a16="http://schemas.microsoft.com/office/drawing/2014/main" id="{CE6876FF-D383-7800-80DA-0B957D56613C}"/>
              </a:ext>
            </a:extLst>
          </p:cNvPr>
          <p:cNvSpPr txBox="1">
            <a:spLocks/>
          </p:cNvSpPr>
          <p:nvPr/>
        </p:nvSpPr>
        <p:spPr>
          <a:xfrm>
            <a:off x="8054927" y="628905"/>
            <a:ext cx="1973499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Outcome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8B201D9-4440-5CA3-F6E2-750D91CED5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818182"/>
              </p:ext>
            </p:extLst>
          </p:nvPr>
        </p:nvGraphicFramePr>
        <p:xfrm>
          <a:off x="87607" y="1069828"/>
          <a:ext cx="5965931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 2">
            <a:extLst>
              <a:ext uri="{FF2B5EF4-FFF2-40B4-BE49-F238E27FC236}">
                <a16:creationId xmlns:a16="http://schemas.microsoft.com/office/drawing/2014/main" id="{00D8081A-82C7-F61F-F5F2-458F342BD10F}"/>
              </a:ext>
            </a:extLst>
          </p:cNvPr>
          <p:cNvSpPr txBox="1">
            <a:spLocks/>
          </p:cNvSpPr>
          <p:nvPr/>
        </p:nvSpPr>
        <p:spPr>
          <a:xfrm>
            <a:off x="2217018" y="6183801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4253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07" y="94555"/>
            <a:ext cx="1884348" cy="604269"/>
          </a:xfrm>
        </p:spPr>
        <p:txBody>
          <a:bodyPr>
            <a:normAutofit fontScale="92500" lnSpcReduction="20000"/>
          </a:bodyPr>
          <a:lstStyle/>
          <a:p>
            <a:fld id="{7FAC2B6D-3672-4992-8835-362C8E4B9417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3ADDC650-589F-42CA-B3E3-277C9DD7CD7A}"/>
              </a:ext>
            </a:extLst>
          </p:cNvPr>
          <p:cNvSpPr txBox="1">
            <a:spLocks/>
          </p:cNvSpPr>
          <p:nvPr/>
        </p:nvSpPr>
        <p:spPr>
          <a:xfrm>
            <a:off x="3063240" y="0"/>
            <a:ext cx="6160770" cy="61618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/>
              <a:t>Education and Skill Development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E2E73764-8AC6-44AC-B1D5-E1DAD38ED7AF}"/>
              </a:ext>
            </a:extLst>
          </p:cNvPr>
          <p:cNvSpPr txBox="1">
            <a:spLocks/>
          </p:cNvSpPr>
          <p:nvPr/>
        </p:nvSpPr>
        <p:spPr>
          <a:xfrm>
            <a:off x="7608168" y="6145245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5DC3320-5ABC-314E-8827-E7C1F3D53756}"/>
              </a:ext>
            </a:extLst>
          </p:cNvPr>
          <p:cNvSpPr txBox="1">
            <a:spLocks/>
          </p:cNvSpPr>
          <p:nvPr/>
        </p:nvSpPr>
        <p:spPr>
          <a:xfrm>
            <a:off x="1971955" y="617731"/>
            <a:ext cx="2262576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Perception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CE6876FF-D383-7800-80DA-0B957D56613C}"/>
              </a:ext>
            </a:extLst>
          </p:cNvPr>
          <p:cNvSpPr txBox="1">
            <a:spLocks/>
          </p:cNvSpPr>
          <p:nvPr/>
        </p:nvSpPr>
        <p:spPr>
          <a:xfrm>
            <a:off x="8054927" y="628905"/>
            <a:ext cx="1973499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Outcome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00D8081A-82C7-F61F-F5F2-458F342BD10F}"/>
              </a:ext>
            </a:extLst>
          </p:cNvPr>
          <p:cNvSpPr txBox="1">
            <a:spLocks/>
          </p:cNvSpPr>
          <p:nvPr/>
        </p:nvSpPr>
        <p:spPr>
          <a:xfrm>
            <a:off x="2217018" y="6183801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55AF463-434B-DDB3-678D-8872E6547F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743656"/>
              </p:ext>
            </p:extLst>
          </p:nvPr>
        </p:nvGraphicFramePr>
        <p:xfrm>
          <a:off x="6096000" y="1064512"/>
          <a:ext cx="5933814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B201D9-4440-5CA3-F6E2-750D91CED5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861675"/>
              </p:ext>
            </p:extLst>
          </p:nvPr>
        </p:nvGraphicFramePr>
        <p:xfrm>
          <a:off x="80274" y="1062366"/>
          <a:ext cx="5965931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1187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07" y="94555"/>
            <a:ext cx="1884348" cy="604269"/>
          </a:xfrm>
        </p:spPr>
        <p:txBody>
          <a:bodyPr>
            <a:normAutofit fontScale="92500" lnSpcReduction="20000"/>
          </a:bodyPr>
          <a:lstStyle/>
          <a:p>
            <a:fld id="{7FAC2B6D-3672-4992-8835-362C8E4B9417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3ADDC650-589F-42CA-B3E3-277C9DD7CD7A}"/>
              </a:ext>
            </a:extLst>
          </p:cNvPr>
          <p:cNvSpPr txBox="1">
            <a:spLocks/>
          </p:cNvSpPr>
          <p:nvPr/>
        </p:nvSpPr>
        <p:spPr>
          <a:xfrm>
            <a:off x="3063240" y="0"/>
            <a:ext cx="6160770" cy="61618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/>
              <a:t>Employment and Entrepreneurship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5DC3320-5ABC-314E-8827-E7C1F3D53756}"/>
              </a:ext>
            </a:extLst>
          </p:cNvPr>
          <p:cNvSpPr txBox="1">
            <a:spLocks/>
          </p:cNvSpPr>
          <p:nvPr/>
        </p:nvSpPr>
        <p:spPr>
          <a:xfrm>
            <a:off x="1971955" y="617731"/>
            <a:ext cx="2262576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Perception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CE6876FF-D383-7800-80DA-0B957D56613C}"/>
              </a:ext>
            </a:extLst>
          </p:cNvPr>
          <p:cNvSpPr txBox="1">
            <a:spLocks/>
          </p:cNvSpPr>
          <p:nvPr/>
        </p:nvSpPr>
        <p:spPr>
          <a:xfrm>
            <a:off x="8054927" y="628905"/>
            <a:ext cx="1973499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Outcome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00D8081A-82C7-F61F-F5F2-458F342BD10F}"/>
              </a:ext>
            </a:extLst>
          </p:cNvPr>
          <p:cNvSpPr txBox="1">
            <a:spLocks/>
          </p:cNvSpPr>
          <p:nvPr/>
        </p:nvSpPr>
        <p:spPr>
          <a:xfrm>
            <a:off x="2217018" y="6183801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55AF463-434B-DDB3-678D-8872E6547F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823920"/>
              </p:ext>
            </p:extLst>
          </p:nvPr>
        </p:nvGraphicFramePr>
        <p:xfrm>
          <a:off x="6096000" y="1062366"/>
          <a:ext cx="5933814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7B515E8E-C694-5E7A-F83C-20F52E6CDEEA}"/>
              </a:ext>
            </a:extLst>
          </p:cNvPr>
          <p:cNvSpPr txBox="1">
            <a:spLocks/>
          </p:cNvSpPr>
          <p:nvPr/>
        </p:nvSpPr>
        <p:spPr>
          <a:xfrm>
            <a:off x="8218170" y="6183800"/>
            <a:ext cx="2235667" cy="593725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Deficient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8B201D9-4440-5CA3-F6E2-750D91CED5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417669"/>
              </p:ext>
            </p:extLst>
          </p:nvPr>
        </p:nvGraphicFramePr>
        <p:xfrm>
          <a:off x="87608" y="1062366"/>
          <a:ext cx="5965931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230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07" y="94555"/>
            <a:ext cx="1884348" cy="604269"/>
          </a:xfrm>
        </p:spPr>
        <p:txBody>
          <a:bodyPr>
            <a:normAutofit fontScale="92500" lnSpcReduction="20000"/>
          </a:bodyPr>
          <a:lstStyle/>
          <a:p>
            <a:fld id="{7FAC2B6D-3672-4992-8835-362C8E4B9417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3ADDC650-589F-42CA-B3E3-277C9DD7CD7A}"/>
              </a:ext>
            </a:extLst>
          </p:cNvPr>
          <p:cNvSpPr txBox="1">
            <a:spLocks/>
          </p:cNvSpPr>
          <p:nvPr/>
        </p:nvSpPr>
        <p:spPr>
          <a:xfrm>
            <a:off x="3063240" y="0"/>
            <a:ext cx="6560820" cy="61618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/>
              <a:t>Governance and Youth Participation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5DC3320-5ABC-314E-8827-E7C1F3D53756}"/>
              </a:ext>
            </a:extLst>
          </p:cNvPr>
          <p:cNvSpPr txBox="1">
            <a:spLocks/>
          </p:cNvSpPr>
          <p:nvPr/>
        </p:nvSpPr>
        <p:spPr>
          <a:xfrm>
            <a:off x="1971955" y="617731"/>
            <a:ext cx="2262576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Perception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CE6876FF-D383-7800-80DA-0B957D56613C}"/>
              </a:ext>
            </a:extLst>
          </p:cNvPr>
          <p:cNvSpPr txBox="1">
            <a:spLocks/>
          </p:cNvSpPr>
          <p:nvPr/>
        </p:nvSpPr>
        <p:spPr>
          <a:xfrm>
            <a:off x="8054927" y="628905"/>
            <a:ext cx="1973499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Outcome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00D8081A-82C7-F61F-F5F2-458F342BD10F}"/>
              </a:ext>
            </a:extLst>
          </p:cNvPr>
          <p:cNvSpPr txBox="1">
            <a:spLocks/>
          </p:cNvSpPr>
          <p:nvPr/>
        </p:nvSpPr>
        <p:spPr>
          <a:xfrm>
            <a:off x="2217018" y="6183801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55AF463-434B-DDB3-678D-8872E6547F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38215"/>
              </p:ext>
            </p:extLst>
          </p:nvPr>
        </p:nvGraphicFramePr>
        <p:xfrm>
          <a:off x="6138463" y="1057050"/>
          <a:ext cx="5933814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18A02670-3C3B-B076-035E-F8049B1B25E9}"/>
              </a:ext>
            </a:extLst>
          </p:cNvPr>
          <p:cNvSpPr txBox="1">
            <a:spLocks/>
          </p:cNvSpPr>
          <p:nvPr/>
        </p:nvSpPr>
        <p:spPr>
          <a:xfrm>
            <a:off x="8313018" y="6229095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8B201D9-4440-5CA3-F6E2-750D91CED5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259334"/>
              </p:ext>
            </p:extLst>
          </p:nvPr>
        </p:nvGraphicFramePr>
        <p:xfrm>
          <a:off x="119723" y="1057050"/>
          <a:ext cx="5965931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3589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07" y="94555"/>
            <a:ext cx="1884348" cy="604269"/>
          </a:xfrm>
        </p:spPr>
        <p:txBody>
          <a:bodyPr>
            <a:normAutofit fontScale="92500" lnSpcReduction="20000"/>
          </a:bodyPr>
          <a:lstStyle/>
          <a:p>
            <a:fld id="{7FAC2B6D-3672-4992-8835-362C8E4B9417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3ADDC650-589F-42CA-B3E3-277C9DD7CD7A}"/>
              </a:ext>
            </a:extLst>
          </p:cNvPr>
          <p:cNvSpPr txBox="1">
            <a:spLocks/>
          </p:cNvSpPr>
          <p:nvPr/>
        </p:nvSpPr>
        <p:spPr>
          <a:xfrm>
            <a:off x="3063240" y="0"/>
            <a:ext cx="6560820" cy="61618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/>
              <a:t>Practical Evidence Building on DD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5DC3320-5ABC-314E-8827-E7C1F3D53756}"/>
              </a:ext>
            </a:extLst>
          </p:cNvPr>
          <p:cNvSpPr txBox="1">
            <a:spLocks/>
          </p:cNvSpPr>
          <p:nvPr/>
        </p:nvSpPr>
        <p:spPr>
          <a:xfrm>
            <a:off x="1971955" y="617731"/>
            <a:ext cx="2262576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Perception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CE6876FF-D383-7800-80DA-0B957D56613C}"/>
              </a:ext>
            </a:extLst>
          </p:cNvPr>
          <p:cNvSpPr txBox="1">
            <a:spLocks/>
          </p:cNvSpPr>
          <p:nvPr/>
        </p:nvSpPr>
        <p:spPr>
          <a:xfrm>
            <a:off x="8054927" y="628905"/>
            <a:ext cx="1973499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Outcome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00D8081A-82C7-F61F-F5F2-458F342BD10F}"/>
              </a:ext>
            </a:extLst>
          </p:cNvPr>
          <p:cNvSpPr txBox="1">
            <a:spLocks/>
          </p:cNvSpPr>
          <p:nvPr/>
        </p:nvSpPr>
        <p:spPr>
          <a:xfrm>
            <a:off x="2217018" y="6183801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55AF463-434B-DDB3-678D-8872E6547F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475646"/>
              </p:ext>
            </p:extLst>
          </p:nvPr>
        </p:nvGraphicFramePr>
        <p:xfrm>
          <a:off x="6138463" y="1057050"/>
          <a:ext cx="5933814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76FF632E-CE41-10CF-D1A3-DF0922B48831}"/>
              </a:ext>
            </a:extLst>
          </p:cNvPr>
          <p:cNvSpPr txBox="1">
            <a:spLocks/>
          </p:cNvSpPr>
          <p:nvPr/>
        </p:nvSpPr>
        <p:spPr>
          <a:xfrm>
            <a:off x="6876520" y="6160941"/>
            <a:ext cx="4457700" cy="593725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Critically Deficient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8B201D9-4440-5CA3-F6E2-750D91CED5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209700"/>
              </p:ext>
            </p:extLst>
          </p:nvPr>
        </p:nvGraphicFramePr>
        <p:xfrm>
          <a:off x="91704" y="1057050"/>
          <a:ext cx="5965931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3502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07" y="94555"/>
            <a:ext cx="1884348" cy="604269"/>
          </a:xfrm>
        </p:spPr>
        <p:txBody>
          <a:bodyPr>
            <a:normAutofit fontScale="92500" lnSpcReduction="20000"/>
          </a:bodyPr>
          <a:lstStyle/>
          <a:p>
            <a:fld id="{7FAC2B6D-3672-4992-8835-362C8E4B9417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3ADDC650-589F-42CA-B3E3-277C9DD7CD7A}"/>
              </a:ext>
            </a:extLst>
          </p:cNvPr>
          <p:cNvSpPr txBox="1">
            <a:spLocks/>
          </p:cNvSpPr>
          <p:nvPr/>
        </p:nvSpPr>
        <p:spPr>
          <a:xfrm>
            <a:off x="3063240" y="0"/>
            <a:ext cx="5143500" cy="61618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/>
              <a:t>DEMOGRAPHIC DIVIDEND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5DC3320-5ABC-314E-8827-E7C1F3D53756}"/>
              </a:ext>
            </a:extLst>
          </p:cNvPr>
          <p:cNvSpPr txBox="1">
            <a:spLocks/>
          </p:cNvSpPr>
          <p:nvPr/>
        </p:nvSpPr>
        <p:spPr>
          <a:xfrm>
            <a:off x="1971955" y="617731"/>
            <a:ext cx="2262576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Perception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CE6876FF-D383-7800-80DA-0B957D56613C}"/>
              </a:ext>
            </a:extLst>
          </p:cNvPr>
          <p:cNvSpPr txBox="1">
            <a:spLocks/>
          </p:cNvSpPr>
          <p:nvPr/>
        </p:nvSpPr>
        <p:spPr>
          <a:xfrm>
            <a:off x="8054927" y="628905"/>
            <a:ext cx="1973499" cy="49811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>
                <a:latin typeface="+mj-lt"/>
                <a:ea typeface="+mj-ea"/>
                <a:cs typeface="+mj-cs"/>
              </a:rPr>
              <a:t>Outcome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00D8081A-82C7-F61F-F5F2-458F342BD10F}"/>
              </a:ext>
            </a:extLst>
          </p:cNvPr>
          <p:cNvSpPr txBox="1">
            <a:spLocks/>
          </p:cNvSpPr>
          <p:nvPr/>
        </p:nvSpPr>
        <p:spPr>
          <a:xfrm>
            <a:off x="2217018" y="6183801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5BEA000-67EE-EEC0-4D7F-4BDD2B1A98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952164"/>
              </p:ext>
            </p:extLst>
          </p:nvPr>
        </p:nvGraphicFramePr>
        <p:xfrm>
          <a:off x="6134365" y="1139746"/>
          <a:ext cx="5965931" cy="497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176B389-0FAB-8D99-2C2E-48F788152878}"/>
              </a:ext>
            </a:extLst>
          </p:cNvPr>
          <p:cNvSpPr txBox="1"/>
          <p:nvPr/>
        </p:nvSpPr>
        <p:spPr>
          <a:xfrm>
            <a:off x="10963994" y="1274451"/>
            <a:ext cx="10489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43.0</a:t>
            </a:r>
            <a:endParaRPr lang="x-none" sz="3200" b="1" dirty="0">
              <a:solidFill>
                <a:srgbClr val="FF0000"/>
              </a:solidFill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1F33066A-5630-A69C-D59E-52227CC2A412}"/>
              </a:ext>
            </a:extLst>
          </p:cNvPr>
          <p:cNvSpPr txBox="1">
            <a:spLocks/>
          </p:cNvSpPr>
          <p:nvPr/>
        </p:nvSpPr>
        <p:spPr>
          <a:xfrm>
            <a:off x="7999496" y="6256826"/>
            <a:ext cx="2235667" cy="593725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>
                <a:latin typeface="Arial Black" panose="020B0A04020102020204" pitchFamily="34" charset="0"/>
              </a:rPr>
              <a:t>Average</a:t>
            </a:r>
            <a:endParaRPr lang="en-US" sz="3200" b="1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972CA9C-6FF0-FE82-99BB-0D3174F282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216399"/>
              </p:ext>
            </p:extLst>
          </p:nvPr>
        </p:nvGraphicFramePr>
        <p:xfrm>
          <a:off x="51371" y="1112943"/>
          <a:ext cx="5965931" cy="497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330E395-34F3-1312-51FE-DBA348D5B381}"/>
              </a:ext>
            </a:extLst>
          </p:cNvPr>
          <p:cNvSpPr txBox="1"/>
          <p:nvPr/>
        </p:nvSpPr>
        <p:spPr>
          <a:xfrm>
            <a:off x="4936896" y="1254533"/>
            <a:ext cx="10489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50.8</a:t>
            </a:r>
            <a:endParaRPr lang="x-non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83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36" y="1534544"/>
            <a:ext cx="10787975" cy="5099719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UNFPA"/>
              </a:rPr>
              <a:t>The DDMI is a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strategic tool for monitoring indicators and progress towards harnessing the Demographic Dividend. </a:t>
            </a:r>
          </a:p>
          <a:p>
            <a:pPr algn="just"/>
            <a:r>
              <a:rPr lang="en-GB" sz="2400" dirty="0">
                <a:solidFill>
                  <a:schemeClr val="tx1"/>
                </a:solidFill>
              </a:rPr>
              <a:t>The overall performance of the country based on the 5 DD outcome indices is 43.0% while stakeholders perceived it to be 50.8%, indicating that demographic dividend intervention in the country needs to be scaled up.</a:t>
            </a:r>
            <a:endParaRPr lang="en-US" sz="24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While some progress have being recorded, efforts are still far from enough in all dimensions of DD.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 is believed that relevant government ministry or department should take ownership of the index which will be resident in a National Observatory office thereby serving as a tool for decision-making and guidance for development planning.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3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927" y="2447366"/>
            <a:ext cx="9498967" cy="4598894"/>
          </a:xfrm>
        </p:spPr>
        <p:txBody>
          <a:bodyPr>
            <a:normAutofit/>
          </a:bodyPr>
          <a:lstStyle/>
          <a:p>
            <a:r>
              <a:rPr lang="en-GB" sz="2800" dirty="0"/>
              <a:t>Introduction</a:t>
            </a:r>
          </a:p>
          <a:p>
            <a:r>
              <a:rPr lang="en-GB" sz="2800" dirty="0"/>
              <a:t>Why the DDMI for Nigeria?</a:t>
            </a:r>
          </a:p>
          <a:p>
            <a:r>
              <a:rPr lang="en-GB" sz="2800" dirty="0"/>
              <a:t>Components of the Demographic Dividend Monitoring Index</a:t>
            </a:r>
          </a:p>
          <a:p>
            <a:r>
              <a:rPr lang="en-GB" sz="2800" dirty="0"/>
              <a:t>Methodology of the Demographic Dividend </a:t>
            </a:r>
          </a:p>
          <a:p>
            <a:r>
              <a:rPr lang="en-GB" sz="2800" dirty="0"/>
              <a:t>Results</a:t>
            </a:r>
          </a:p>
          <a:p>
            <a:r>
              <a:rPr lang="en-GB" sz="2800" dirty="0"/>
              <a:t>Conclusion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08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228C47-14E6-944E-B14D-68769B8F8673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AD4B4B-0B6D-48A7-9357-E00E0066AE65}"/>
              </a:ext>
            </a:extLst>
          </p:cNvPr>
          <p:cNvSpPr txBox="1"/>
          <p:nvPr/>
        </p:nvSpPr>
        <p:spPr>
          <a:xfrm>
            <a:off x="3833248" y="2595283"/>
            <a:ext cx="6252046" cy="71558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4050" b="1" dirty="0">
                <a:latin typeface="Agency FB" panose="020B0503020202020204" pitchFamily="34" charset="0"/>
              </a:rPr>
              <a:t>Thank you for your attention</a:t>
            </a:r>
            <a:endParaRPr lang="en-US" sz="4050" b="1" dirty="0">
              <a:latin typeface="Agency FB" panose="020B0503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36" y="3954971"/>
            <a:ext cx="1742506" cy="192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5876577"/>
            <a:ext cx="383324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 Policy Training And Research Programme (HPTRP)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Ibadan, Nigeria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6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158" y="2233234"/>
            <a:ext cx="11137113" cy="4456934"/>
          </a:xfrm>
        </p:spPr>
        <p:txBody>
          <a:bodyPr>
            <a:normAutofit/>
          </a:bodyPr>
          <a:lstStyle/>
          <a:p>
            <a:pPr marL="95250" indent="0">
              <a:buNone/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The Demographic Dividend Monitoring Index (DDMI) is…</a:t>
            </a:r>
          </a:p>
          <a:p>
            <a:pPr marL="552450" indent="-457200">
              <a:buFont typeface="Wingdings" panose="05000000000000000000" pitchFamily="2" charset="2"/>
              <a:buChar char="Ø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the Monitoring and Evaluation (M&amp;E) framework 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computed to directly monitor the thematic pillars of the national roadmap.</a:t>
            </a:r>
          </a:p>
          <a:p>
            <a:pPr marL="552450" indent="-457200">
              <a:buFont typeface="Wingdings" panose="05000000000000000000" pitchFamily="2" charset="2"/>
              <a:buChar char="Ø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provides a performance matrix to identify areas of strengths and areas for rigorous policy attention.</a:t>
            </a:r>
          </a:p>
          <a:p>
            <a:pPr marL="552450" indent="-457200">
              <a:buFont typeface="Wingdings" panose="05000000000000000000" pitchFamily="2" charset="2"/>
              <a:buChar char="Ø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tracks the progress made towards creating and harnessing the DD.</a:t>
            </a:r>
          </a:p>
          <a:p>
            <a:pPr marL="552450" indent="-457200">
              <a:buFont typeface="Wingdings" panose="05000000000000000000" pitchFamily="2" charset="2"/>
              <a:buChar char="Ø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reinforces the country’s efforts towards achieving the: </a:t>
            </a:r>
          </a:p>
          <a:p>
            <a:pPr marL="1166813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 Agenda (2063) </a:t>
            </a:r>
          </a:p>
          <a:p>
            <a:pPr marL="1166813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Global Agenda (2030- SDGs).</a:t>
            </a:r>
            <a:endParaRPr lang="en-US" sz="2400" dirty="0">
              <a:solidFill>
                <a:srgbClr val="703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1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A7E3-87C6-4E4B-ADFD-3F005C94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999" y="568345"/>
            <a:ext cx="11502019" cy="1560716"/>
          </a:xfrm>
        </p:spPr>
        <p:txBody>
          <a:bodyPr>
            <a:normAutofit/>
          </a:bodyPr>
          <a:lstStyle/>
          <a:p>
            <a:r>
              <a:rPr lang="en-GB" dirty="0"/>
              <a:t>Stages of Delivering Demographic Dividend Activities</a:t>
            </a:r>
            <a:endParaRPr lang="x-none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A1A8AD1-082F-4E5C-9223-B8D2388D7D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615955"/>
              </p:ext>
            </p:extLst>
          </p:nvPr>
        </p:nvGraphicFramePr>
        <p:xfrm>
          <a:off x="512999" y="2275878"/>
          <a:ext cx="11502020" cy="4532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86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154" y="177904"/>
            <a:ext cx="8646695" cy="1560716"/>
          </a:xfrm>
        </p:spPr>
        <p:txBody>
          <a:bodyPr>
            <a:normAutofit/>
          </a:bodyPr>
          <a:lstStyle/>
          <a:p>
            <a:r>
              <a:rPr lang="en-GB" b="1" dirty="0"/>
              <a:t>Why the DDMI for Nigeria?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1" y="2149643"/>
            <a:ext cx="11662611" cy="4407803"/>
          </a:xfrm>
        </p:spPr>
        <p:txBody>
          <a:bodyPr>
            <a:noAutofit/>
          </a:bodyPr>
          <a:lstStyle/>
          <a:p>
            <a:pPr lvl="1" fontAlgn="base">
              <a:spcBef>
                <a:spcPts val="0"/>
              </a:spcBef>
            </a:pPr>
            <a:endParaRPr lang="en-GB" sz="2600" dirty="0"/>
          </a:p>
          <a:p>
            <a:pPr fontAlgn="base">
              <a:spcBef>
                <a:spcPts val="0"/>
              </a:spcBef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56837359"/>
              </p:ext>
            </p:extLst>
          </p:nvPr>
        </p:nvGraphicFramePr>
        <p:xfrm>
          <a:off x="741599" y="1327596"/>
          <a:ext cx="10607719" cy="5530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3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1118" y="547239"/>
            <a:ext cx="10228729" cy="1560716"/>
          </a:xfrm>
        </p:spPr>
        <p:txBody>
          <a:bodyPr>
            <a:normAutofit/>
          </a:bodyPr>
          <a:lstStyle/>
          <a:p>
            <a:r>
              <a:rPr lang="en-US" sz="3200" dirty="0"/>
              <a:t>Thematic Pillars of the Nigerian DD Roadmap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104713"/>
              </p:ext>
            </p:extLst>
          </p:nvPr>
        </p:nvGraphicFramePr>
        <p:xfrm>
          <a:off x="645459" y="1805819"/>
          <a:ext cx="11268635" cy="4379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7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189A6-464E-4922-A614-9D7E2742B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94" y="0"/>
            <a:ext cx="11631706" cy="6606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Linkages among the DDMI (Pillars of the Nigeria DD Roadmap), AU Roadmap, UNFPA WCARO Programming Guide and SDGs</a:t>
            </a:r>
          </a:p>
          <a:p>
            <a:pPr marL="0" indent="0">
              <a:buNone/>
            </a:pPr>
            <a:endParaRPr lang="x-non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31650-A022-4981-A3A2-5590CF25C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B61-2E08-4492-9B7D-528BEF9E432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C33660-6334-4F53-BA05-D1A8E1C35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307930"/>
              </p:ext>
            </p:extLst>
          </p:nvPr>
        </p:nvGraphicFramePr>
        <p:xfrm>
          <a:off x="403411" y="897808"/>
          <a:ext cx="11295069" cy="58622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4813">
                  <a:extLst>
                    <a:ext uri="{9D8B030D-6E8A-4147-A177-3AD203B41FA5}">
                      <a16:colId xmlns:a16="http://schemas.microsoft.com/office/drawing/2014/main" val="2500837231"/>
                    </a:ext>
                  </a:extLst>
                </a:gridCol>
                <a:gridCol w="2518495">
                  <a:extLst>
                    <a:ext uri="{9D8B030D-6E8A-4147-A177-3AD203B41FA5}">
                      <a16:colId xmlns:a16="http://schemas.microsoft.com/office/drawing/2014/main" val="323560797"/>
                    </a:ext>
                  </a:extLst>
                </a:gridCol>
                <a:gridCol w="4426446">
                  <a:extLst>
                    <a:ext uri="{9D8B030D-6E8A-4147-A177-3AD203B41FA5}">
                      <a16:colId xmlns:a16="http://schemas.microsoft.com/office/drawing/2014/main" val="3162019358"/>
                    </a:ext>
                  </a:extLst>
                </a:gridCol>
                <a:gridCol w="1755315">
                  <a:extLst>
                    <a:ext uri="{9D8B030D-6E8A-4147-A177-3AD203B41FA5}">
                      <a16:colId xmlns:a16="http://schemas.microsoft.com/office/drawing/2014/main" val="3953173174"/>
                    </a:ext>
                  </a:extLst>
                </a:gridCol>
              </a:tblGrid>
              <a:tr h="694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Nigeria Roadmap/ DDMI Dimensions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AU Roadmap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UNFPA WCARO </a:t>
                      </a:r>
                      <a:endParaRPr lang="x-none" sz="1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Programming Guide</a:t>
                      </a:r>
                      <a:endParaRPr lang="x-none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SDGs</a:t>
                      </a:r>
                      <a:endParaRPr lang="x-none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754150"/>
                  </a:ext>
                </a:extLst>
              </a:tr>
              <a:tr h="110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Pillar/Dimension 1: Health and Wellbeing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Pillar 3:</a:t>
                      </a:r>
                      <a:endParaRPr lang="x-none" sz="1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Health and Well-being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1: Demography and Human Development</a:t>
                      </a:r>
                      <a:endParaRPr lang="x-none" sz="1700" dirty="0">
                        <a:effectLst/>
                      </a:endParaRPr>
                    </a:p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4: Health and Family Planning</a:t>
                      </a:r>
                      <a:endParaRPr lang="x-none" sz="1700" dirty="0">
                        <a:effectLst/>
                      </a:endParaRPr>
                    </a:p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8: Socioeconomic Environment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Goal 2, 3,5, 6, 7, 12, 13</a:t>
                      </a:r>
                      <a:endParaRPr lang="x-none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5955352"/>
                  </a:ext>
                </a:extLst>
              </a:tr>
              <a:tr h="110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Pillar/Dimension 2: Education and Skill Development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Pillar 2: Education and Skill Development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1: Demography and Human Development</a:t>
                      </a:r>
                      <a:endParaRPr lang="x-none" sz="1700" dirty="0">
                        <a:effectLst/>
                      </a:endParaRPr>
                    </a:p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3: Education</a:t>
                      </a:r>
                      <a:endParaRPr lang="x-none" sz="1700" dirty="0">
                        <a:effectLst/>
                      </a:endParaRPr>
                    </a:p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8: Socioeconomic Environment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Goal 1, 4, 5, 8</a:t>
                      </a:r>
                      <a:endParaRPr lang="x-none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8631018"/>
                  </a:ext>
                </a:extLst>
              </a:tr>
              <a:tr h="110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Pillar/Dimension 3: Employment and Entrepreneurship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Pillar 1: Employment and Entrepreneurship</a:t>
                      </a:r>
                      <a:endParaRPr lang="x-none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1: Demography and Human Development</a:t>
                      </a:r>
                      <a:endParaRPr lang="x-none" sz="1700" dirty="0">
                        <a:effectLst/>
                      </a:endParaRPr>
                    </a:p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5: Youth Empowerment</a:t>
                      </a:r>
                      <a:endParaRPr lang="x-none" sz="1700" dirty="0">
                        <a:effectLst/>
                      </a:endParaRPr>
                    </a:p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8: Socioeconomic Environment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Goal 1, 2, 5, 8, 9, 10, 12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6249600"/>
                  </a:ext>
                </a:extLst>
              </a:tr>
              <a:tr h="110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Pillar/Dimension 4: Governance and Youth Participation</a:t>
                      </a:r>
                      <a:endParaRPr lang="x-none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Pillar 4: </a:t>
                      </a:r>
                      <a:endParaRPr lang="x-none" sz="1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Rights, Governance and Youth Empowerment</a:t>
                      </a:r>
                      <a:endParaRPr lang="x-none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1: Demography and Human Development</a:t>
                      </a:r>
                      <a:endParaRPr lang="x-none" sz="1700" dirty="0">
                        <a:effectLst/>
                      </a:endParaRPr>
                    </a:p>
                    <a:p>
                      <a:pPr marL="438785" indent="-4387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6: Gender Equity</a:t>
                      </a:r>
                      <a:endParaRPr lang="x-none" sz="1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7: Rights and Governance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Goal 5, 9, 10, 11, 13, 16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1777807"/>
                  </a:ext>
                </a:extLst>
              </a:tr>
              <a:tr h="755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Pillar/Dimension 5: Practical Evidence-Building</a:t>
                      </a:r>
                      <a:endParaRPr lang="x-none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Pillar 2: Education and Skill Development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7675" indent="-44767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Axis 1: Demography and Human Development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Goal 11, 17</a:t>
                      </a:r>
                      <a:endParaRPr lang="x-none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6407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39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EF85D-700C-4B76-95FC-A414F43E5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93" y="594890"/>
            <a:ext cx="6840760" cy="646665"/>
          </a:xfrm>
        </p:spPr>
        <p:txBody>
          <a:bodyPr>
            <a:normAutofit/>
          </a:bodyPr>
          <a:lstStyle/>
          <a:p>
            <a:r>
              <a:rPr lang="en-GB" sz="2800" b="1" dirty="0"/>
              <a:t>Steps in the construction of </a:t>
            </a:r>
            <a:r>
              <a:rPr lang="en-GB" sz="2800" b="1" dirty="0" err="1"/>
              <a:t>DDMI</a:t>
            </a:r>
            <a:endParaRPr lang="en-GB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14F57EE-11E5-4291-B620-289C92301D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862678"/>
              </p:ext>
            </p:extLst>
          </p:nvPr>
        </p:nvGraphicFramePr>
        <p:xfrm>
          <a:off x="188916" y="3754876"/>
          <a:ext cx="12003084" cy="281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D18934A-DF00-4F24-8885-CCCD31B31581}"/>
              </a:ext>
            </a:extLst>
          </p:cNvPr>
          <p:cNvSpPr txBox="1">
            <a:spLocks/>
          </p:cNvSpPr>
          <p:nvPr/>
        </p:nvSpPr>
        <p:spPr>
          <a:xfrm>
            <a:off x="498793" y="185618"/>
            <a:ext cx="5193804" cy="50405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9728"/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Methodology</a:t>
            </a:r>
            <a:r>
              <a:rPr lang="en-US" sz="2800" b="1" dirty="0">
                <a:solidFill>
                  <a:srgbClr val="FF0000"/>
                </a:solidFill>
              </a:rPr>
              <a:t> of the Index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6965BA5A-5104-AEEA-DACD-FB858665C0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028489"/>
              </p:ext>
            </p:extLst>
          </p:nvPr>
        </p:nvGraphicFramePr>
        <p:xfrm>
          <a:off x="188916" y="1098947"/>
          <a:ext cx="12003084" cy="281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F02F3F0A-C73A-DC33-7AE7-0F37AAB56D6D}"/>
              </a:ext>
            </a:extLst>
          </p:cNvPr>
          <p:cNvSpPr txBox="1">
            <a:spLocks/>
          </p:cNvSpPr>
          <p:nvPr/>
        </p:nvSpPr>
        <p:spPr>
          <a:xfrm>
            <a:off x="188916" y="1193732"/>
            <a:ext cx="2408369" cy="50405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9728"/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Perception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02CDFE-D19D-DECD-8EDE-3CDCCF6B0AD2}"/>
              </a:ext>
            </a:extLst>
          </p:cNvPr>
          <p:cNvSpPr txBox="1">
            <a:spLocks/>
          </p:cNvSpPr>
          <p:nvPr/>
        </p:nvSpPr>
        <p:spPr>
          <a:xfrm>
            <a:off x="273222" y="3824193"/>
            <a:ext cx="2041961" cy="50405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9728"/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Outcome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071" y="165371"/>
            <a:ext cx="5193804" cy="50405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109728"/>
            <a:r>
              <a:rPr lang="en-US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Methodology</a:t>
            </a:r>
            <a:r>
              <a:rPr lang="en-US" sz="2800" b="1" dirty="0">
                <a:solidFill>
                  <a:srgbClr val="FF0000"/>
                </a:solidFill>
              </a:rPr>
              <a:t> of the Index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E36A60-C1FB-4500-B284-D0470B10E8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7209477"/>
              </p:ext>
            </p:extLst>
          </p:nvPr>
        </p:nvGraphicFramePr>
        <p:xfrm>
          <a:off x="474071" y="755195"/>
          <a:ext cx="11243857" cy="5556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158">
                  <a:extLst>
                    <a:ext uri="{9D8B030D-6E8A-4147-A177-3AD203B41FA5}">
                      <a16:colId xmlns:a16="http://schemas.microsoft.com/office/drawing/2014/main" val="3027542593"/>
                    </a:ext>
                  </a:extLst>
                </a:gridCol>
                <a:gridCol w="2971665">
                  <a:extLst>
                    <a:ext uri="{9D8B030D-6E8A-4147-A177-3AD203B41FA5}">
                      <a16:colId xmlns:a16="http://schemas.microsoft.com/office/drawing/2014/main" val="1726119140"/>
                    </a:ext>
                  </a:extLst>
                </a:gridCol>
                <a:gridCol w="1429966">
                  <a:extLst>
                    <a:ext uri="{9D8B030D-6E8A-4147-A177-3AD203B41FA5}">
                      <a16:colId xmlns:a16="http://schemas.microsoft.com/office/drawing/2014/main" val="239290445"/>
                    </a:ext>
                  </a:extLst>
                </a:gridCol>
                <a:gridCol w="1507787">
                  <a:extLst>
                    <a:ext uri="{9D8B030D-6E8A-4147-A177-3AD203B41FA5}">
                      <a16:colId xmlns:a16="http://schemas.microsoft.com/office/drawing/2014/main" val="4063822165"/>
                    </a:ext>
                  </a:extLst>
                </a:gridCol>
                <a:gridCol w="1420238">
                  <a:extLst>
                    <a:ext uri="{9D8B030D-6E8A-4147-A177-3AD203B41FA5}">
                      <a16:colId xmlns:a16="http://schemas.microsoft.com/office/drawing/2014/main" val="2063884441"/>
                    </a:ext>
                  </a:extLst>
                </a:gridCol>
                <a:gridCol w="1721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5247">
                  <a:extLst>
                    <a:ext uri="{9D8B030D-6E8A-4147-A177-3AD203B41FA5}">
                      <a16:colId xmlns:a16="http://schemas.microsoft.com/office/drawing/2014/main" val="1359989341"/>
                    </a:ext>
                  </a:extLst>
                </a:gridCol>
              </a:tblGrid>
              <a:tr h="519129">
                <a:tc rowSpan="2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S/N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Dimension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effectLst/>
                          <a:latin typeface="+mn-lt"/>
                        </a:rPr>
                        <a:t>Perception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Outcome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2512471"/>
                  </a:ext>
                </a:extLst>
              </a:tr>
              <a:tr h="496110">
                <a:tc vMerge="1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S/N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Dimension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Domain</a:t>
                      </a:r>
                      <a:endParaRPr lang="en-US" sz="24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Indicators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Domain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</a:rPr>
                        <a:t>Sub-Domain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Indicators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686765"/>
                  </a:ext>
                </a:extLst>
              </a:tr>
              <a:tr h="6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and Wellbeing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720300"/>
                  </a:ext>
                </a:extLst>
              </a:tr>
              <a:tr h="688299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 and Skill Development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8666766"/>
                  </a:ext>
                </a:extLst>
              </a:tr>
              <a:tr h="691792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 and Entrepreneurship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5585360"/>
                  </a:ext>
                </a:extLst>
              </a:tr>
              <a:tr h="663696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and Youth Participation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8172704"/>
                  </a:ext>
                </a:extLst>
              </a:tr>
              <a:tr h="657171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 Evidence-Building on DD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1111769"/>
                  </a:ext>
                </a:extLst>
              </a:tr>
              <a:tr h="561868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89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05431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7183</TotalTime>
  <Words>1072</Words>
  <Application>Microsoft Office PowerPoint</Application>
  <PresentationFormat>Widescreen</PresentationFormat>
  <Paragraphs>263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Agency FB</vt:lpstr>
      <vt:lpstr>Arial</vt:lpstr>
      <vt:lpstr>Arial Black</vt:lpstr>
      <vt:lpstr>Book Antiqua</vt:lpstr>
      <vt:lpstr>Bookman Old Style</vt:lpstr>
      <vt:lpstr>Calibri</vt:lpstr>
      <vt:lpstr>Century Gothic</vt:lpstr>
      <vt:lpstr>Century Schoolbook</vt:lpstr>
      <vt:lpstr>Corbel</vt:lpstr>
      <vt:lpstr>Georgia</vt:lpstr>
      <vt:lpstr>Times New Roman</vt:lpstr>
      <vt:lpstr>Wingdings</vt:lpstr>
      <vt:lpstr>Wingdings 3</vt:lpstr>
      <vt:lpstr>Feathered</vt:lpstr>
      <vt:lpstr>Wisp</vt:lpstr>
      <vt:lpstr>The Demographic Dividend Perception and Outcome Monitoring Index for Nigeria:  Methods and Results</vt:lpstr>
      <vt:lpstr>Outline of  Presentation</vt:lpstr>
      <vt:lpstr>Introduction</vt:lpstr>
      <vt:lpstr>Stages of Delivering Demographic Dividend Activities</vt:lpstr>
      <vt:lpstr>Why the DDMI for Nigeria?</vt:lpstr>
      <vt:lpstr>Thematic Pillars of the Nigerian DD Roadmap</vt:lpstr>
      <vt:lpstr>PowerPoint Presentation</vt:lpstr>
      <vt:lpstr>Steps in the construction of DDMI</vt:lpstr>
      <vt:lpstr>Methodology of the Index</vt:lpstr>
      <vt:lpstr>PowerPoint Presentation</vt:lpstr>
      <vt:lpstr>Weights</vt:lpstr>
      <vt:lpstr>Classification of the Performance of the various indicators with the DDMI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Demographic Dividend for Achieving the UNFPA Goals</dc:title>
  <dc:creator>Lanre Olaniyan</dc:creator>
  <cp:lastModifiedBy>Lanre Olaniyan</cp:lastModifiedBy>
  <cp:revision>178</cp:revision>
  <dcterms:created xsi:type="dcterms:W3CDTF">2021-03-04T10:56:33Z</dcterms:created>
  <dcterms:modified xsi:type="dcterms:W3CDTF">2023-02-18T07:18:24Z</dcterms:modified>
</cp:coreProperties>
</file>