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0" r:id="rId2"/>
    <p:sldId id="291" r:id="rId3"/>
    <p:sldId id="292" r:id="rId4"/>
    <p:sldId id="315" r:id="rId5"/>
    <p:sldId id="305" r:id="rId6"/>
    <p:sldId id="304" r:id="rId7"/>
    <p:sldId id="307" r:id="rId8"/>
    <p:sldId id="317" r:id="rId9"/>
    <p:sldId id="325" r:id="rId10"/>
    <p:sldId id="319" r:id="rId11"/>
    <p:sldId id="331" r:id="rId12"/>
    <p:sldId id="294" r:id="rId13"/>
    <p:sldId id="301" r:id="rId14"/>
    <p:sldId id="330" r:id="rId15"/>
    <p:sldId id="329" r:id="rId16"/>
    <p:sldId id="303" r:id="rId17"/>
    <p:sldId id="332" r:id="rId18"/>
    <p:sldId id="333" r:id="rId19"/>
    <p:sldId id="298" r:id="rId20"/>
    <p:sldId id="310" r:id="rId21"/>
    <p:sldId id="261" r:id="rId22"/>
    <p:sldId id="299" r:id="rId23"/>
    <p:sldId id="31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3E99"/>
    <a:srgbClr val="C00002"/>
    <a:srgbClr val="EA7E34"/>
    <a:srgbClr val="FFFFFF"/>
    <a:srgbClr val="F8F8F8"/>
    <a:srgbClr val="722EA4"/>
    <a:srgbClr val="0068B6"/>
    <a:srgbClr val="70AC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72"/>
    <p:restoredTop sz="75218"/>
  </p:normalViewPr>
  <p:slideViewPr>
    <p:cSldViewPr snapToGrid="0">
      <p:cViewPr varScale="1">
        <p:scale>
          <a:sx n="131" d="100"/>
          <a:sy n="131" d="100"/>
        </p:scale>
        <p:origin x="1188"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ppcse\Desktop\April%20Work%202022\April%2013%202022\working%20file%20for%20supporting%20stat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ppcse\Desktop\April%20Work%202022\April%2013%202022\working%20file%20for%20supporting%20stat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sppcse\Desktop\2022%20May\horizontal%20stacked%20bar%20chart.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sppcse\Desktop\2022%20May\horizontal%20stacked%20bar%20chart.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sppcse\Desktop\2022%20May\horizontal%20stacked%20bar%20chart.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sppcse\Desktop\2022%20May\horizontal%20stacked%20bar%20chart.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sppcse\Desktop\2022%20May\horizontal%20stacked%20bar%20chart.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sppcse\Desktop\2022%20May\horizontal%20stacked%20bar%20chart.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5/NTA/FLPR.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5/NTA/FLPR.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shiqinchoo\Downloads\M85059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nusu-my.sharepoint.com/personal/sppcse_nus_edu_sg/Documents/Desktop/2024/demographic-work/age_educ_gender_decomp_v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0" i="0" u="none" strike="noStrike" kern="1200" spc="0" baseline="0">
                <a:solidFill>
                  <a:schemeClr val="tx1"/>
                </a:solidFill>
                <a:latin typeface="Arial" panose="020B0604020202020204" pitchFamily="34" charset="0"/>
                <a:ea typeface="+mn-ea"/>
                <a:cs typeface="Arial" panose="020B0604020202020204" pitchFamily="34" charset="0"/>
              </a:defRPr>
            </a:pPr>
            <a:r>
              <a:rPr lang="en-US" sz="1300"/>
              <a:t>Age Pyramid by Gender and HQA - 1970</a:t>
            </a:r>
          </a:p>
        </c:rich>
      </c:tx>
      <c:overlay val="0"/>
      <c:spPr>
        <a:noFill/>
        <a:ln>
          <a:noFill/>
        </a:ln>
        <a:effectLst/>
      </c:spPr>
      <c:txPr>
        <a:bodyPr rot="0" spcFirstLastPara="1" vertOverflow="ellipsis" vert="horz" wrap="square" anchor="ctr" anchorCtr="1"/>
        <a:lstStyle/>
        <a:p>
          <a:pPr>
            <a:defRPr sz="13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stacked"/>
        <c:varyColors val="0"/>
        <c:ser>
          <c:idx val="0"/>
          <c:order val="0"/>
          <c:tx>
            <c:strRef>
              <c:f>Sheet1!$N$1</c:f>
              <c:strCache>
                <c:ptCount val="1"/>
                <c:pt idx="0">
                  <c:v>Male - Secondary and below</c:v>
                </c:pt>
              </c:strCache>
            </c:strRef>
          </c:tx>
          <c:spPr>
            <a:solidFill>
              <a:schemeClr val="tx2">
                <a:lumMod val="10000"/>
                <a:lumOff val="90000"/>
              </a:schemeClr>
            </a:solidFill>
            <a:ln>
              <a:noFill/>
            </a:ln>
            <a:effectLst/>
          </c:spPr>
          <c:invertIfNegative val="0"/>
          <c:cat>
            <c:strRef>
              <c:f>Sheet1!$M$2:$M$18</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Sheet1!$N$2:$N$18</c:f>
              <c:numCache>
                <c:formatCode>0%</c:formatCode>
                <c:ptCount val="17"/>
                <c:pt idx="0">
                  <c:v>-5.8768958309225981E-2</c:v>
                </c:pt>
                <c:pt idx="1">
                  <c:v>-6.9842860640565996E-2</c:v>
                </c:pt>
                <c:pt idx="2">
                  <c:v>-7.2401509165593528E-2</c:v>
                </c:pt>
                <c:pt idx="3">
                  <c:v>-5.6224489368654512E-2</c:v>
                </c:pt>
                <c:pt idx="4">
                  <c:v>-4.3385133833013199E-2</c:v>
                </c:pt>
                <c:pt idx="5">
                  <c:v>-2.7908363680357141E-2</c:v>
                </c:pt>
                <c:pt idx="6">
                  <c:v>-3.0006639033994736E-2</c:v>
                </c:pt>
                <c:pt idx="7">
                  <c:v>-2.6321121553843269E-2</c:v>
                </c:pt>
                <c:pt idx="8">
                  <c:v>-2.4824493306973734E-2</c:v>
                </c:pt>
                <c:pt idx="9">
                  <c:v>-2.0443691783328267E-2</c:v>
                </c:pt>
                <c:pt idx="10">
                  <c:v>-1.7747634194342984E-2</c:v>
                </c:pt>
                <c:pt idx="11">
                  <c:v>-1.610921298324771E-2</c:v>
                </c:pt>
                <c:pt idx="12">
                  <c:v>-1.1996470496729932E-2</c:v>
                </c:pt>
                <c:pt idx="13">
                  <c:v>-7.9370349608499247E-3</c:v>
                </c:pt>
                <c:pt idx="14">
                  <c:v>-3.9643624765962233E-3</c:v>
                </c:pt>
                <c:pt idx="15">
                  <c:v>-1.8453105239396726E-3</c:v>
                </c:pt>
                <c:pt idx="16">
                  <c:v>-9.4978499285159853E-4</c:v>
                </c:pt>
              </c:numCache>
            </c:numRef>
          </c:val>
          <c:extLst>
            <c:ext xmlns:c16="http://schemas.microsoft.com/office/drawing/2014/chart" uri="{C3380CC4-5D6E-409C-BE32-E72D297353CC}">
              <c16:uniqueId val="{00000000-8460-444B-9132-16A1719A08EB}"/>
            </c:ext>
          </c:extLst>
        </c:ser>
        <c:ser>
          <c:idx val="1"/>
          <c:order val="1"/>
          <c:tx>
            <c:strRef>
              <c:f>Sheet1!$O$1</c:f>
              <c:strCache>
                <c:ptCount val="1"/>
                <c:pt idx="0">
                  <c:v>Female - Secondary and below</c:v>
                </c:pt>
              </c:strCache>
            </c:strRef>
          </c:tx>
          <c:spPr>
            <a:solidFill>
              <a:schemeClr val="accent2">
                <a:lumMod val="20000"/>
                <a:lumOff val="80000"/>
              </a:schemeClr>
            </a:solidFill>
            <a:ln>
              <a:noFill/>
            </a:ln>
            <a:effectLst/>
          </c:spPr>
          <c:invertIfNegative val="0"/>
          <c:cat>
            <c:strRef>
              <c:f>Sheet1!$M$2:$M$18</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Sheet1!$O$2:$O$18</c:f>
              <c:numCache>
                <c:formatCode>0%</c:formatCode>
                <c:ptCount val="17"/>
                <c:pt idx="0">
                  <c:v>5.553836656712504E-2</c:v>
                </c:pt>
                <c:pt idx="1">
                  <c:v>6.6232841982098403E-2</c:v>
                </c:pt>
                <c:pt idx="2">
                  <c:v>6.8446813982557378E-2</c:v>
                </c:pt>
                <c:pt idx="3">
                  <c:v>5.495384577907448E-2</c:v>
                </c:pt>
                <c:pt idx="4">
                  <c:v>4.3687738612355316E-2</c:v>
                </c:pt>
                <c:pt idx="5">
                  <c:v>2.8969778528972645E-2</c:v>
                </c:pt>
                <c:pt idx="6">
                  <c:v>3.1133863898545496E-2</c:v>
                </c:pt>
                <c:pt idx="7">
                  <c:v>2.5607348996425604E-2</c:v>
                </c:pt>
                <c:pt idx="8">
                  <c:v>2.2280366544875706E-2</c:v>
                </c:pt>
                <c:pt idx="9">
                  <c:v>1.7892202991890937E-2</c:v>
                </c:pt>
                <c:pt idx="10">
                  <c:v>1.6087421413081695E-2</c:v>
                </c:pt>
                <c:pt idx="11">
                  <c:v>1.5119839366501927E-2</c:v>
                </c:pt>
                <c:pt idx="12">
                  <c:v>1.1562422396140802E-2</c:v>
                </c:pt>
                <c:pt idx="13">
                  <c:v>8.2728809377754075E-3</c:v>
                </c:pt>
                <c:pt idx="14">
                  <c:v>5.1520510774692085E-3</c:v>
                </c:pt>
                <c:pt idx="15">
                  <c:v>3.0945084117708346E-3</c:v>
                </c:pt>
                <c:pt idx="16">
                  <c:v>2.3922720300914965E-3</c:v>
                </c:pt>
              </c:numCache>
            </c:numRef>
          </c:val>
          <c:extLst>
            <c:ext xmlns:c16="http://schemas.microsoft.com/office/drawing/2014/chart" uri="{C3380CC4-5D6E-409C-BE32-E72D297353CC}">
              <c16:uniqueId val="{00000001-8460-444B-9132-16A1719A08EB}"/>
            </c:ext>
          </c:extLst>
        </c:ser>
        <c:ser>
          <c:idx val="2"/>
          <c:order val="2"/>
          <c:tx>
            <c:strRef>
              <c:f>Sheet1!$P$1</c:f>
              <c:strCache>
                <c:ptCount val="1"/>
                <c:pt idx="0">
                  <c:v>Male - Post-Secondary</c:v>
                </c:pt>
              </c:strCache>
            </c:strRef>
          </c:tx>
          <c:spPr>
            <a:solidFill>
              <a:schemeClr val="tx2">
                <a:lumMod val="50000"/>
                <a:lumOff val="50000"/>
              </a:schemeClr>
            </a:solidFill>
            <a:ln>
              <a:noFill/>
            </a:ln>
            <a:effectLst/>
          </c:spPr>
          <c:invertIfNegative val="0"/>
          <c:cat>
            <c:strRef>
              <c:f>Sheet1!$M$2:$M$18</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Sheet1!$P$2:$P$18</c:f>
              <c:numCache>
                <c:formatCode>0%</c:formatCode>
                <c:ptCount val="17"/>
                <c:pt idx="0">
                  <c:v>0</c:v>
                </c:pt>
                <c:pt idx="1">
                  <c:v>0</c:v>
                </c:pt>
                <c:pt idx="2">
                  <c:v>0</c:v>
                </c:pt>
                <c:pt idx="3">
                  <c:v>-4.4256941912012484E-3</c:v>
                </c:pt>
                <c:pt idx="4">
                  <c:v>-3.5922323619151462E-3</c:v>
                </c:pt>
                <c:pt idx="5">
                  <c:v>-1.7655405897805013E-3</c:v>
                </c:pt>
                <c:pt idx="6">
                  <c:v>-9.4886519520700552E-4</c:v>
                </c:pt>
                <c:pt idx="7">
                  <c:v>-6.5124424463117365E-4</c:v>
                </c:pt>
                <c:pt idx="8">
                  <c:v>-4.6616361760928805E-4</c:v>
                </c:pt>
                <c:pt idx="9">
                  <c:v>-2.3389812897186676E-4</c:v>
                </c:pt>
                <c:pt idx="10">
                  <c:v>-2.1833644878805079E-4</c:v>
                </c:pt>
                <c:pt idx="11">
                  <c:v>-1.4103396580664339E-4</c:v>
                </c:pt>
                <c:pt idx="12">
                  <c:v>-7.3149210345914217E-5</c:v>
                </c:pt>
                <c:pt idx="13">
                  <c:v>-5.3070813259769178E-5</c:v>
                </c:pt>
                <c:pt idx="14">
                  <c:v>-2.6507624286304613E-5</c:v>
                </c:pt>
                <c:pt idx="15">
                  <c:v>-1.233862906051787E-5</c:v>
                </c:pt>
                <c:pt idx="16">
                  <c:v>-6.3507168912811188E-6</c:v>
                </c:pt>
              </c:numCache>
            </c:numRef>
          </c:val>
          <c:extLst>
            <c:ext xmlns:c16="http://schemas.microsoft.com/office/drawing/2014/chart" uri="{C3380CC4-5D6E-409C-BE32-E72D297353CC}">
              <c16:uniqueId val="{00000002-8460-444B-9132-16A1719A08EB}"/>
            </c:ext>
          </c:extLst>
        </c:ser>
        <c:ser>
          <c:idx val="3"/>
          <c:order val="3"/>
          <c:tx>
            <c:strRef>
              <c:f>Sheet1!$Q$1</c:f>
              <c:strCache>
                <c:ptCount val="1"/>
                <c:pt idx="0">
                  <c:v>Female - Post-Secondary</c:v>
                </c:pt>
              </c:strCache>
            </c:strRef>
          </c:tx>
          <c:spPr>
            <a:solidFill>
              <a:schemeClr val="accent2">
                <a:lumMod val="60000"/>
                <a:lumOff val="40000"/>
              </a:schemeClr>
            </a:solidFill>
            <a:ln>
              <a:noFill/>
            </a:ln>
            <a:effectLst/>
          </c:spPr>
          <c:invertIfNegative val="0"/>
          <c:cat>
            <c:strRef>
              <c:f>Sheet1!$M$2:$M$18</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Sheet1!$Q$2:$Q$18</c:f>
              <c:numCache>
                <c:formatCode>0%</c:formatCode>
                <c:ptCount val="17"/>
                <c:pt idx="0">
                  <c:v>0</c:v>
                </c:pt>
                <c:pt idx="1">
                  <c:v>0</c:v>
                </c:pt>
                <c:pt idx="2">
                  <c:v>9.9464962555485538E-6</c:v>
                </c:pt>
                <c:pt idx="3">
                  <c:v>3.0396744393808251E-3</c:v>
                </c:pt>
                <c:pt idx="4">
                  <c:v>2.7870185796354261E-3</c:v>
                </c:pt>
                <c:pt idx="5">
                  <c:v>1.0402996154526408E-3</c:v>
                </c:pt>
                <c:pt idx="6">
                  <c:v>6.4892483471847842E-4</c:v>
                </c:pt>
                <c:pt idx="7">
                  <c:v>3.4332779730890487E-4</c:v>
                </c:pt>
                <c:pt idx="8">
                  <c:v>2.0317949918592171E-4</c:v>
                </c:pt>
                <c:pt idx="9">
                  <c:v>2.5509271445524578E-4</c:v>
                </c:pt>
                <c:pt idx="10">
                  <c:v>1.229925184486368E-4</c:v>
                </c:pt>
                <c:pt idx="11">
                  <c:v>7.8468190030499794E-5</c:v>
                </c:pt>
                <c:pt idx="12">
                  <c:v>3.6052096558122764E-5</c:v>
                </c:pt>
                <c:pt idx="13">
                  <c:v>1.6404406972054623E-8</c:v>
                </c:pt>
                <c:pt idx="14">
                  <c:v>1.021607143283075E-8</c:v>
                </c:pt>
                <c:pt idx="15">
                  <c:v>6.1361423846123381E-9</c:v>
                </c:pt>
                <c:pt idx="16">
                  <c:v>4.743668410636758E-9</c:v>
                </c:pt>
              </c:numCache>
            </c:numRef>
          </c:val>
          <c:extLst>
            <c:ext xmlns:c16="http://schemas.microsoft.com/office/drawing/2014/chart" uri="{C3380CC4-5D6E-409C-BE32-E72D297353CC}">
              <c16:uniqueId val="{00000003-8460-444B-9132-16A1719A08EB}"/>
            </c:ext>
          </c:extLst>
        </c:ser>
        <c:ser>
          <c:idx val="4"/>
          <c:order val="4"/>
          <c:tx>
            <c:strRef>
              <c:f>Sheet1!$R$1</c:f>
              <c:strCache>
                <c:ptCount val="1"/>
                <c:pt idx="0">
                  <c:v>Male - Tertiary</c:v>
                </c:pt>
              </c:strCache>
            </c:strRef>
          </c:tx>
          <c:spPr>
            <a:solidFill>
              <a:schemeClr val="tx2">
                <a:lumMod val="90000"/>
                <a:lumOff val="10000"/>
              </a:schemeClr>
            </a:solidFill>
            <a:ln>
              <a:noFill/>
            </a:ln>
            <a:effectLst/>
          </c:spPr>
          <c:invertIfNegative val="0"/>
          <c:cat>
            <c:strRef>
              <c:f>Sheet1!$M$2:$M$18</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Sheet1!$R$2:$R$18</c:f>
              <c:numCache>
                <c:formatCode>0%</c:formatCode>
                <c:ptCount val="17"/>
                <c:pt idx="0">
                  <c:v>0</c:v>
                </c:pt>
                <c:pt idx="1">
                  <c:v>0</c:v>
                </c:pt>
                <c:pt idx="2">
                  <c:v>0</c:v>
                </c:pt>
                <c:pt idx="3">
                  <c:v>-6.5209503783400047E-4</c:v>
                </c:pt>
                <c:pt idx="4">
                  <c:v>-1.9379148268226449E-3</c:v>
                </c:pt>
                <c:pt idx="5">
                  <c:v>-1.5041616756509861E-3</c:v>
                </c:pt>
                <c:pt idx="6">
                  <c:v>-1.4477530813467711E-3</c:v>
                </c:pt>
                <c:pt idx="7">
                  <c:v>-9.4233068730722861E-4</c:v>
                </c:pt>
                <c:pt idx="8">
                  <c:v>-6.4545731668978355E-4</c:v>
                </c:pt>
                <c:pt idx="9">
                  <c:v>-5.7230393259073784E-4</c:v>
                </c:pt>
                <c:pt idx="10">
                  <c:v>-3.3790164693388807E-4</c:v>
                </c:pt>
                <c:pt idx="11">
                  <c:v>-3.2385577333377365E-4</c:v>
                </c:pt>
                <c:pt idx="12">
                  <c:v>-1.4107347709569175E-4</c:v>
                </c:pt>
                <c:pt idx="13">
                  <c:v>-7.370946286079053E-5</c:v>
                </c:pt>
                <c:pt idx="14">
                  <c:v>-3.6816144842089739E-5</c:v>
                </c:pt>
                <c:pt idx="15">
                  <c:v>-1.7136984806274821E-5</c:v>
                </c:pt>
                <c:pt idx="16">
                  <c:v>-8.8204401267793317E-6</c:v>
                </c:pt>
              </c:numCache>
            </c:numRef>
          </c:val>
          <c:extLst>
            <c:ext xmlns:c16="http://schemas.microsoft.com/office/drawing/2014/chart" uri="{C3380CC4-5D6E-409C-BE32-E72D297353CC}">
              <c16:uniqueId val="{00000004-8460-444B-9132-16A1719A08EB}"/>
            </c:ext>
          </c:extLst>
        </c:ser>
        <c:ser>
          <c:idx val="5"/>
          <c:order val="5"/>
          <c:tx>
            <c:strRef>
              <c:f>Sheet1!$S$1</c:f>
              <c:strCache>
                <c:ptCount val="1"/>
                <c:pt idx="0">
                  <c:v>Female - Tertiary</c:v>
                </c:pt>
              </c:strCache>
            </c:strRef>
          </c:tx>
          <c:spPr>
            <a:solidFill>
              <a:schemeClr val="accent2">
                <a:lumMod val="50000"/>
              </a:schemeClr>
            </a:solidFill>
            <a:ln>
              <a:noFill/>
            </a:ln>
            <a:effectLst/>
          </c:spPr>
          <c:invertIfNegative val="0"/>
          <c:cat>
            <c:strRef>
              <c:f>Sheet1!$M$2:$M$18</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Sheet1!$S$2:$S$18</c:f>
              <c:numCache>
                <c:formatCode>0%</c:formatCode>
                <c:ptCount val="17"/>
                <c:pt idx="0">
                  <c:v>0</c:v>
                </c:pt>
                <c:pt idx="1">
                  <c:v>0</c:v>
                </c:pt>
                <c:pt idx="2">
                  <c:v>0</c:v>
                </c:pt>
                <c:pt idx="3">
                  <c:v>2.3460574532133883E-4</c:v>
                </c:pt>
                <c:pt idx="4">
                  <c:v>9.436747120519952E-4</c:v>
                </c:pt>
                <c:pt idx="5">
                  <c:v>6.8575804247326543E-4</c:v>
                </c:pt>
                <c:pt idx="6">
                  <c:v>4.4068776089090691E-4</c:v>
                </c:pt>
                <c:pt idx="7">
                  <c:v>2.8937628630321984E-4</c:v>
                </c:pt>
                <c:pt idx="8">
                  <c:v>2.3786868197376202E-4</c:v>
                </c:pt>
                <c:pt idx="9">
                  <c:v>1.1734264864941305E-4</c:v>
                </c:pt>
                <c:pt idx="10">
                  <c:v>8.8554613283018505E-5</c:v>
                </c:pt>
                <c:pt idx="11">
                  <c:v>2.9425571261437426E-5</c:v>
                </c:pt>
                <c:pt idx="12">
                  <c:v>1.0300599016606504E-5</c:v>
                </c:pt>
                <c:pt idx="13">
                  <c:v>4.4613562610972589E-12</c:v>
                </c:pt>
                <c:pt idx="14">
                  <c:v>2.778371344256391E-12</c:v>
                </c:pt>
                <c:pt idx="15">
                  <c:v>1.6687904227936739E-12</c:v>
                </c:pt>
                <c:pt idx="16">
                  <c:v>1.2900920344402389E-12</c:v>
                </c:pt>
              </c:numCache>
            </c:numRef>
          </c:val>
          <c:extLst>
            <c:ext xmlns:c16="http://schemas.microsoft.com/office/drawing/2014/chart" uri="{C3380CC4-5D6E-409C-BE32-E72D297353CC}">
              <c16:uniqueId val="{00000005-8460-444B-9132-16A1719A08EB}"/>
            </c:ext>
          </c:extLst>
        </c:ser>
        <c:dLbls>
          <c:showLegendKey val="0"/>
          <c:showVal val="0"/>
          <c:showCatName val="0"/>
          <c:showSerName val="0"/>
          <c:showPercent val="0"/>
          <c:showBubbleSize val="0"/>
        </c:dLbls>
        <c:gapWidth val="150"/>
        <c:overlap val="100"/>
        <c:axId val="801325968"/>
        <c:axId val="801309776"/>
      </c:barChart>
      <c:catAx>
        <c:axId val="801325968"/>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01309776"/>
        <c:crosses val="autoZero"/>
        <c:auto val="1"/>
        <c:lblAlgn val="ctr"/>
        <c:lblOffset val="100"/>
        <c:noMultiLvlLbl val="0"/>
      </c:catAx>
      <c:valAx>
        <c:axId val="801309776"/>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01325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a:t>Education Effect on Income, Consumption, and ESR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computations!$CK$247</c:f>
              <c:strCache>
                <c:ptCount val="1"/>
                <c:pt idx="0">
                  <c:v>Education Income</c:v>
                </c:pt>
              </c:strCache>
            </c:strRef>
          </c:tx>
          <c:spPr>
            <a:ln w="28575" cap="rnd">
              <a:solidFill>
                <a:schemeClr val="accent1"/>
              </a:solidFill>
              <a:round/>
            </a:ln>
            <a:effectLst/>
          </c:spPr>
          <c:marker>
            <c:symbol val="none"/>
          </c:marker>
          <c:cat>
            <c:strRef>
              <c:f>computations!$CJ$248:$CJ$252</c:f>
              <c:strCache>
                <c:ptCount val="5"/>
                <c:pt idx="0">
                  <c:v>1970-1980</c:v>
                </c:pt>
                <c:pt idx="1">
                  <c:v>1980-1990</c:v>
                </c:pt>
                <c:pt idx="2">
                  <c:v>1990-2000</c:v>
                </c:pt>
                <c:pt idx="3">
                  <c:v>2000-2010</c:v>
                </c:pt>
                <c:pt idx="4">
                  <c:v>2010-2020</c:v>
                </c:pt>
              </c:strCache>
            </c:strRef>
          </c:cat>
          <c:val>
            <c:numRef>
              <c:f>computations!$CK$248:$CK$252</c:f>
              <c:numCache>
                <c:formatCode>General</c:formatCode>
                <c:ptCount val="5"/>
                <c:pt idx="0">
                  <c:v>0.83032100309587964</c:v>
                </c:pt>
                <c:pt idx="1">
                  <c:v>1.2616795826721372</c:v>
                </c:pt>
                <c:pt idx="2">
                  <c:v>2.2171250277028154</c:v>
                </c:pt>
                <c:pt idx="3">
                  <c:v>2.4711271457874107</c:v>
                </c:pt>
                <c:pt idx="4">
                  <c:v>1.7366689910691235</c:v>
                </c:pt>
              </c:numCache>
            </c:numRef>
          </c:val>
          <c:smooth val="0"/>
          <c:extLst>
            <c:ext xmlns:c16="http://schemas.microsoft.com/office/drawing/2014/chart" uri="{C3380CC4-5D6E-409C-BE32-E72D297353CC}">
              <c16:uniqueId val="{00000000-F533-984B-BB6C-6858CB2299E9}"/>
            </c:ext>
          </c:extLst>
        </c:ser>
        <c:ser>
          <c:idx val="1"/>
          <c:order val="1"/>
          <c:tx>
            <c:strRef>
              <c:f>computations!$CL$247</c:f>
              <c:strCache>
                <c:ptCount val="1"/>
                <c:pt idx="0">
                  <c:v>Education Consumption</c:v>
                </c:pt>
              </c:strCache>
            </c:strRef>
          </c:tx>
          <c:spPr>
            <a:ln w="28575" cap="rnd">
              <a:solidFill>
                <a:schemeClr val="accent2"/>
              </a:solidFill>
              <a:round/>
            </a:ln>
            <a:effectLst/>
          </c:spPr>
          <c:marker>
            <c:symbol val="none"/>
          </c:marker>
          <c:cat>
            <c:strRef>
              <c:f>computations!$CJ$248:$CJ$252</c:f>
              <c:strCache>
                <c:ptCount val="5"/>
                <c:pt idx="0">
                  <c:v>1970-1980</c:v>
                </c:pt>
                <c:pt idx="1">
                  <c:v>1980-1990</c:v>
                </c:pt>
                <c:pt idx="2">
                  <c:v>1990-2000</c:v>
                </c:pt>
                <c:pt idx="3">
                  <c:v>2000-2010</c:v>
                </c:pt>
                <c:pt idx="4">
                  <c:v>2010-2020</c:v>
                </c:pt>
              </c:strCache>
            </c:strRef>
          </c:cat>
          <c:val>
            <c:numRef>
              <c:f>computations!$CL$248:$CL$252</c:f>
              <c:numCache>
                <c:formatCode>General</c:formatCode>
                <c:ptCount val="5"/>
                <c:pt idx="0">
                  <c:v>0.4210563503102227</c:v>
                </c:pt>
                <c:pt idx="1">
                  <c:v>0.59625294050222877</c:v>
                </c:pt>
                <c:pt idx="2">
                  <c:v>0.72884565893662767</c:v>
                </c:pt>
                <c:pt idx="3">
                  <c:v>1.0813564560369748</c:v>
                </c:pt>
                <c:pt idx="4">
                  <c:v>0.39885602559521782</c:v>
                </c:pt>
              </c:numCache>
            </c:numRef>
          </c:val>
          <c:smooth val="0"/>
          <c:extLst>
            <c:ext xmlns:c16="http://schemas.microsoft.com/office/drawing/2014/chart" uri="{C3380CC4-5D6E-409C-BE32-E72D297353CC}">
              <c16:uniqueId val="{00000001-F533-984B-BB6C-6858CB2299E9}"/>
            </c:ext>
          </c:extLst>
        </c:ser>
        <c:ser>
          <c:idx val="2"/>
          <c:order val="2"/>
          <c:tx>
            <c:strRef>
              <c:f>computations!$CM$247</c:f>
              <c:strCache>
                <c:ptCount val="1"/>
                <c:pt idx="0">
                  <c:v>Education Overall</c:v>
                </c:pt>
              </c:strCache>
            </c:strRef>
          </c:tx>
          <c:spPr>
            <a:ln w="28575" cap="rnd">
              <a:solidFill>
                <a:schemeClr val="bg1">
                  <a:lumMod val="50000"/>
                </a:schemeClr>
              </a:solidFill>
              <a:round/>
            </a:ln>
            <a:effectLst/>
          </c:spPr>
          <c:marker>
            <c:symbol val="none"/>
          </c:marker>
          <c:cat>
            <c:strRef>
              <c:f>computations!$CJ$248:$CJ$252</c:f>
              <c:strCache>
                <c:ptCount val="5"/>
                <c:pt idx="0">
                  <c:v>1970-1980</c:v>
                </c:pt>
                <c:pt idx="1">
                  <c:v>1980-1990</c:v>
                </c:pt>
                <c:pt idx="2">
                  <c:v>1990-2000</c:v>
                </c:pt>
                <c:pt idx="3">
                  <c:v>2000-2010</c:v>
                </c:pt>
                <c:pt idx="4">
                  <c:v>2010-2020</c:v>
                </c:pt>
              </c:strCache>
            </c:strRef>
          </c:cat>
          <c:val>
            <c:numRef>
              <c:f>computations!$CM$248:$CM$252</c:f>
              <c:numCache>
                <c:formatCode>General</c:formatCode>
                <c:ptCount val="5"/>
                <c:pt idx="0">
                  <c:v>0.42470834808789881</c:v>
                </c:pt>
                <c:pt idx="1">
                  <c:v>0.70075251657133464</c:v>
                </c:pt>
                <c:pt idx="2">
                  <c:v>1.5813051104088149</c:v>
                </c:pt>
                <c:pt idx="3">
                  <c:v>1.5208849732150309</c:v>
                </c:pt>
                <c:pt idx="4">
                  <c:v>1.383402360161412</c:v>
                </c:pt>
              </c:numCache>
            </c:numRef>
          </c:val>
          <c:smooth val="0"/>
          <c:extLst>
            <c:ext xmlns:c16="http://schemas.microsoft.com/office/drawing/2014/chart" uri="{C3380CC4-5D6E-409C-BE32-E72D297353CC}">
              <c16:uniqueId val="{00000002-F533-984B-BB6C-6858CB2299E9}"/>
            </c:ext>
          </c:extLst>
        </c:ser>
        <c:dLbls>
          <c:showLegendKey val="0"/>
          <c:showVal val="0"/>
          <c:showCatName val="0"/>
          <c:showSerName val="0"/>
          <c:showPercent val="0"/>
          <c:showBubbleSize val="0"/>
        </c:dLbls>
        <c:smooth val="0"/>
        <c:axId val="2081484095"/>
        <c:axId val="2080129199"/>
      </c:lineChart>
      <c:catAx>
        <c:axId val="20814840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80129199"/>
        <c:crosses val="autoZero"/>
        <c:auto val="1"/>
        <c:lblAlgn val="ctr"/>
        <c:lblOffset val="100"/>
        <c:noMultiLvlLbl val="0"/>
      </c:catAx>
      <c:valAx>
        <c:axId val="2080129199"/>
        <c:scaling>
          <c:orientation val="minMax"/>
          <c:max val="5"/>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814840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0" i="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b="0" i="0">
                <a:solidFill>
                  <a:schemeClr val="tx1"/>
                </a:solidFill>
                <a:latin typeface="Arial" panose="020B0604020202020204" pitchFamily="34" charset="0"/>
                <a:cs typeface="Arial" panose="020B0604020202020204" pitchFamily="34" charset="0"/>
              </a:rPr>
              <a:t>Gender Effect on</a:t>
            </a:r>
            <a:r>
              <a:rPr lang="en-GB" b="0" i="0" baseline="0">
                <a:solidFill>
                  <a:schemeClr val="tx1"/>
                </a:solidFill>
                <a:latin typeface="Arial" panose="020B0604020202020204" pitchFamily="34" charset="0"/>
                <a:cs typeface="Arial" panose="020B0604020202020204" pitchFamily="34" charset="0"/>
              </a:rPr>
              <a:t> Income, Consumption, and ESR</a:t>
            </a:r>
            <a:endParaRPr lang="en-GB" b="0" i="0">
              <a:solidFill>
                <a:schemeClr val="tx1"/>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GB"/>
        </a:p>
      </c:txPr>
    </c:title>
    <c:autoTitleDeleted val="0"/>
    <c:plotArea>
      <c:layout/>
      <c:lineChart>
        <c:grouping val="standard"/>
        <c:varyColors val="0"/>
        <c:ser>
          <c:idx val="0"/>
          <c:order val="0"/>
          <c:tx>
            <c:strRef>
              <c:f>computations!$CK$256</c:f>
              <c:strCache>
                <c:ptCount val="1"/>
                <c:pt idx="0">
                  <c:v>Gender Income</c:v>
                </c:pt>
              </c:strCache>
            </c:strRef>
          </c:tx>
          <c:spPr>
            <a:ln w="28575" cap="rnd">
              <a:solidFill>
                <a:schemeClr val="accent1"/>
              </a:solidFill>
              <a:round/>
            </a:ln>
            <a:effectLst/>
          </c:spPr>
          <c:marker>
            <c:symbol val="none"/>
          </c:marker>
          <c:cat>
            <c:strRef>
              <c:f>computations!$CJ$257:$CJ$261</c:f>
              <c:strCache>
                <c:ptCount val="5"/>
                <c:pt idx="0">
                  <c:v>1970-1980</c:v>
                </c:pt>
                <c:pt idx="1">
                  <c:v>1980-1990</c:v>
                </c:pt>
                <c:pt idx="2">
                  <c:v>1990-2000</c:v>
                </c:pt>
                <c:pt idx="3">
                  <c:v>2000-2010</c:v>
                </c:pt>
                <c:pt idx="4">
                  <c:v>2010-2020</c:v>
                </c:pt>
              </c:strCache>
            </c:strRef>
          </c:cat>
          <c:val>
            <c:numRef>
              <c:f>computations!$CK$257:$CK$261</c:f>
              <c:numCache>
                <c:formatCode>General</c:formatCode>
                <c:ptCount val="5"/>
                <c:pt idx="0">
                  <c:v>3.4472653407899845</c:v>
                </c:pt>
                <c:pt idx="1">
                  <c:v>4.0431655508574638</c:v>
                </c:pt>
                <c:pt idx="2">
                  <c:v>4.3614934417215645</c:v>
                </c:pt>
                <c:pt idx="3">
                  <c:v>3.3440145465523319</c:v>
                </c:pt>
                <c:pt idx="4">
                  <c:v>1.4723245133801743</c:v>
                </c:pt>
              </c:numCache>
            </c:numRef>
          </c:val>
          <c:smooth val="0"/>
          <c:extLst>
            <c:ext xmlns:c16="http://schemas.microsoft.com/office/drawing/2014/chart" uri="{C3380CC4-5D6E-409C-BE32-E72D297353CC}">
              <c16:uniqueId val="{00000000-F116-6842-8B63-FBD5A518DC87}"/>
            </c:ext>
          </c:extLst>
        </c:ser>
        <c:ser>
          <c:idx val="1"/>
          <c:order val="1"/>
          <c:tx>
            <c:strRef>
              <c:f>computations!$CL$256</c:f>
              <c:strCache>
                <c:ptCount val="1"/>
                <c:pt idx="0">
                  <c:v>Gender Consumption</c:v>
                </c:pt>
              </c:strCache>
            </c:strRef>
          </c:tx>
          <c:spPr>
            <a:ln w="28575" cap="rnd">
              <a:solidFill>
                <a:schemeClr val="accent2"/>
              </a:solidFill>
              <a:round/>
            </a:ln>
            <a:effectLst/>
          </c:spPr>
          <c:marker>
            <c:symbol val="none"/>
          </c:marker>
          <c:cat>
            <c:strRef>
              <c:f>computations!$CJ$257:$CJ$261</c:f>
              <c:strCache>
                <c:ptCount val="5"/>
                <c:pt idx="0">
                  <c:v>1970-1980</c:v>
                </c:pt>
                <c:pt idx="1">
                  <c:v>1980-1990</c:v>
                </c:pt>
                <c:pt idx="2">
                  <c:v>1990-2000</c:v>
                </c:pt>
                <c:pt idx="3">
                  <c:v>2000-2010</c:v>
                </c:pt>
                <c:pt idx="4">
                  <c:v>2010-2020</c:v>
                </c:pt>
              </c:strCache>
            </c:strRef>
          </c:cat>
          <c:val>
            <c:numRef>
              <c:f>computations!$CL$257:$CL$261</c:f>
              <c:numCache>
                <c:formatCode>General</c:formatCode>
                <c:ptCount val="5"/>
                <c:pt idx="0">
                  <c:v>0.515065236363621</c:v>
                </c:pt>
                <c:pt idx="1">
                  <c:v>0.81891325789269498</c:v>
                </c:pt>
                <c:pt idx="2">
                  <c:v>1.0410455808916197</c:v>
                </c:pt>
                <c:pt idx="3">
                  <c:v>0.81573126030829446</c:v>
                </c:pt>
                <c:pt idx="4">
                  <c:v>0.56475778584819114</c:v>
                </c:pt>
              </c:numCache>
            </c:numRef>
          </c:val>
          <c:smooth val="0"/>
          <c:extLst>
            <c:ext xmlns:c16="http://schemas.microsoft.com/office/drawing/2014/chart" uri="{C3380CC4-5D6E-409C-BE32-E72D297353CC}">
              <c16:uniqueId val="{00000001-F116-6842-8B63-FBD5A518DC87}"/>
            </c:ext>
          </c:extLst>
        </c:ser>
        <c:ser>
          <c:idx val="2"/>
          <c:order val="2"/>
          <c:tx>
            <c:strRef>
              <c:f>computations!$CM$256</c:f>
              <c:strCache>
                <c:ptCount val="1"/>
                <c:pt idx="0">
                  <c:v>Gender Overall</c:v>
                </c:pt>
              </c:strCache>
            </c:strRef>
          </c:tx>
          <c:spPr>
            <a:ln w="28575" cap="rnd">
              <a:solidFill>
                <a:schemeClr val="bg1">
                  <a:lumMod val="50000"/>
                </a:schemeClr>
              </a:solidFill>
              <a:round/>
            </a:ln>
            <a:effectLst/>
          </c:spPr>
          <c:marker>
            <c:symbol val="none"/>
          </c:marker>
          <c:cat>
            <c:strRef>
              <c:f>computations!$CJ$257:$CJ$261</c:f>
              <c:strCache>
                <c:ptCount val="5"/>
                <c:pt idx="0">
                  <c:v>1970-1980</c:v>
                </c:pt>
                <c:pt idx="1">
                  <c:v>1980-1990</c:v>
                </c:pt>
                <c:pt idx="2">
                  <c:v>1990-2000</c:v>
                </c:pt>
                <c:pt idx="3">
                  <c:v>2000-2010</c:v>
                </c:pt>
                <c:pt idx="4">
                  <c:v>2010-2020</c:v>
                </c:pt>
              </c:strCache>
            </c:strRef>
          </c:cat>
          <c:val>
            <c:numRef>
              <c:f>computations!$CM$257:$CM$261</c:f>
              <c:numCache>
                <c:formatCode>General</c:formatCode>
                <c:ptCount val="5"/>
                <c:pt idx="0">
                  <c:v>3.0519580783116007</c:v>
                </c:pt>
                <c:pt idx="1">
                  <c:v>3.4324812168814889</c:v>
                </c:pt>
                <c:pt idx="2">
                  <c:v>3.5934646743156939</c:v>
                </c:pt>
                <c:pt idx="3">
                  <c:v>2.6965950341135914</c:v>
                </c:pt>
                <c:pt idx="4">
                  <c:v>0.95258563376894312</c:v>
                </c:pt>
              </c:numCache>
            </c:numRef>
          </c:val>
          <c:smooth val="0"/>
          <c:extLst>
            <c:ext xmlns:c16="http://schemas.microsoft.com/office/drawing/2014/chart" uri="{C3380CC4-5D6E-409C-BE32-E72D297353CC}">
              <c16:uniqueId val="{00000002-F116-6842-8B63-FBD5A518DC87}"/>
            </c:ext>
          </c:extLst>
        </c:ser>
        <c:dLbls>
          <c:showLegendKey val="0"/>
          <c:showVal val="0"/>
          <c:showCatName val="0"/>
          <c:showSerName val="0"/>
          <c:showPercent val="0"/>
          <c:showBubbleSize val="0"/>
        </c:dLbls>
        <c:smooth val="0"/>
        <c:axId val="2103690351"/>
        <c:axId val="2102853183"/>
      </c:lineChart>
      <c:catAx>
        <c:axId val="2103690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2853183"/>
        <c:crosses val="autoZero"/>
        <c:auto val="1"/>
        <c:lblAlgn val="ctr"/>
        <c:lblOffset val="100"/>
        <c:noMultiLvlLbl val="0"/>
      </c:catAx>
      <c:valAx>
        <c:axId val="2102853183"/>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36903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Arial" panose="020B0604020202020204" pitchFamily="34" charset="0"/>
                <a:ea typeface="+mn-ea"/>
                <a:cs typeface="Arial" panose="020B0604020202020204" pitchFamily="34" charset="0"/>
              </a:defRPr>
            </a:pPr>
            <a:r>
              <a:rPr lang="en-US"/>
              <a:t>Age, Education, and Gender Effects</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computations!$CR$236</c:f>
              <c:strCache>
                <c:ptCount val="1"/>
                <c:pt idx="0">
                  <c:v>AGE</c:v>
                </c:pt>
              </c:strCache>
            </c:strRef>
          </c:tx>
          <c:spPr>
            <a:ln w="76200" cap="rnd">
              <a:solidFill>
                <a:schemeClr val="accent2"/>
              </a:solidFill>
              <a:round/>
            </a:ln>
            <a:effectLst/>
          </c:spPr>
          <c:marker>
            <c:symbol val="none"/>
          </c:marker>
          <c:cat>
            <c:strRef>
              <c:f>computations!$CQ$237:$CQ$241</c:f>
              <c:strCache>
                <c:ptCount val="5"/>
                <c:pt idx="0">
                  <c:v>1970-1980</c:v>
                </c:pt>
                <c:pt idx="1">
                  <c:v>1980-1990</c:v>
                </c:pt>
                <c:pt idx="2">
                  <c:v>1990-2000</c:v>
                </c:pt>
                <c:pt idx="3">
                  <c:v>2000-2010</c:v>
                </c:pt>
                <c:pt idx="4">
                  <c:v>2010-2020</c:v>
                </c:pt>
              </c:strCache>
            </c:strRef>
          </c:cat>
          <c:val>
            <c:numRef>
              <c:f>computations!$CR$237:$CR$241</c:f>
              <c:numCache>
                <c:formatCode>General</c:formatCode>
                <c:ptCount val="5"/>
                <c:pt idx="0">
                  <c:v>1.1239803191475994</c:v>
                </c:pt>
                <c:pt idx="1">
                  <c:v>0.77712163608072427</c:v>
                </c:pt>
                <c:pt idx="2">
                  <c:v>-0.21653877259417698</c:v>
                </c:pt>
                <c:pt idx="3">
                  <c:v>-0.57925730653768381</c:v>
                </c:pt>
                <c:pt idx="4">
                  <c:v>-0.77625331374904238</c:v>
                </c:pt>
              </c:numCache>
            </c:numRef>
          </c:val>
          <c:smooth val="0"/>
          <c:extLst>
            <c:ext xmlns:c16="http://schemas.microsoft.com/office/drawing/2014/chart" uri="{C3380CC4-5D6E-409C-BE32-E72D297353CC}">
              <c16:uniqueId val="{00000000-B135-224A-A00F-F95857A640A3}"/>
            </c:ext>
          </c:extLst>
        </c:ser>
        <c:ser>
          <c:idx val="1"/>
          <c:order val="1"/>
          <c:tx>
            <c:strRef>
              <c:f>computations!$CS$236</c:f>
              <c:strCache>
                <c:ptCount val="1"/>
                <c:pt idx="0">
                  <c:v>EDUCATION</c:v>
                </c:pt>
              </c:strCache>
            </c:strRef>
          </c:tx>
          <c:spPr>
            <a:ln w="76200" cap="rnd">
              <a:solidFill>
                <a:schemeClr val="accent1"/>
              </a:solidFill>
              <a:round/>
            </a:ln>
            <a:effectLst/>
          </c:spPr>
          <c:marker>
            <c:symbol val="none"/>
          </c:marker>
          <c:cat>
            <c:strRef>
              <c:f>computations!$CQ$237:$CQ$241</c:f>
              <c:strCache>
                <c:ptCount val="5"/>
                <c:pt idx="0">
                  <c:v>1970-1980</c:v>
                </c:pt>
                <c:pt idx="1">
                  <c:v>1980-1990</c:v>
                </c:pt>
                <c:pt idx="2">
                  <c:v>1990-2000</c:v>
                </c:pt>
                <c:pt idx="3">
                  <c:v>2000-2010</c:v>
                </c:pt>
                <c:pt idx="4">
                  <c:v>2010-2020</c:v>
                </c:pt>
              </c:strCache>
            </c:strRef>
          </c:cat>
          <c:val>
            <c:numRef>
              <c:f>computations!$CS$237:$CS$241</c:f>
              <c:numCache>
                <c:formatCode>General</c:formatCode>
                <c:ptCount val="5"/>
                <c:pt idx="0">
                  <c:v>0.32182692928970358</c:v>
                </c:pt>
                <c:pt idx="1">
                  <c:v>0.47249081986056041</c:v>
                </c:pt>
                <c:pt idx="2">
                  <c:v>0.99677537477453892</c:v>
                </c:pt>
                <c:pt idx="3">
                  <c:v>0.65472362654650507</c:v>
                </c:pt>
                <c:pt idx="4">
                  <c:v>0.75729395181483028</c:v>
                </c:pt>
              </c:numCache>
            </c:numRef>
          </c:val>
          <c:smooth val="0"/>
          <c:extLst>
            <c:ext xmlns:c16="http://schemas.microsoft.com/office/drawing/2014/chart" uri="{C3380CC4-5D6E-409C-BE32-E72D297353CC}">
              <c16:uniqueId val="{00000001-B135-224A-A00F-F95857A640A3}"/>
            </c:ext>
          </c:extLst>
        </c:ser>
        <c:ser>
          <c:idx val="2"/>
          <c:order val="2"/>
          <c:tx>
            <c:strRef>
              <c:f>computations!$CT$236</c:f>
              <c:strCache>
                <c:ptCount val="1"/>
                <c:pt idx="0">
                  <c:v>GENDER</c:v>
                </c:pt>
              </c:strCache>
            </c:strRef>
          </c:tx>
          <c:spPr>
            <a:ln w="76200" cap="rnd">
              <a:solidFill>
                <a:schemeClr val="accent6">
                  <a:lumMod val="60000"/>
                  <a:lumOff val="40000"/>
                </a:schemeClr>
              </a:solidFill>
              <a:round/>
            </a:ln>
            <a:effectLst/>
          </c:spPr>
          <c:marker>
            <c:symbol val="none"/>
          </c:marker>
          <c:cat>
            <c:strRef>
              <c:f>computations!$CQ$237:$CQ$241</c:f>
              <c:strCache>
                <c:ptCount val="5"/>
                <c:pt idx="0">
                  <c:v>1970-1980</c:v>
                </c:pt>
                <c:pt idx="1">
                  <c:v>1980-1990</c:v>
                </c:pt>
                <c:pt idx="2">
                  <c:v>1990-2000</c:v>
                </c:pt>
                <c:pt idx="3">
                  <c:v>2000-2010</c:v>
                </c:pt>
                <c:pt idx="4">
                  <c:v>2010-2020</c:v>
                </c:pt>
              </c:strCache>
            </c:strRef>
          </c:cat>
          <c:val>
            <c:numRef>
              <c:f>computations!$CT$237:$CT$241</c:f>
              <c:numCache>
                <c:formatCode>General</c:formatCode>
                <c:ptCount val="5"/>
                <c:pt idx="0">
                  <c:v>2.8228027830625724</c:v>
                </c:pt>
                <c:pt idx="1">
                  <c:v>2.9630429655787216</c:v>
                </c:pt>
                <c:pt idx="2">
                  <c:v>2.8075052621741037</c:v>
                </c:pt>
                <c:pt idx="3">
                  <c:v>1.83467585529975</c:v>
                </c:pt>
                <c:pt idx="4">
                  <c:v>0.43233644870412924</c:v>
                </c:pt>
              </c:numCache>
            </c:numRef>
          </c:val>
          <c:smooth val="0"/>
          <c:extLst>
            <c:ext xmlns:c16="http://schemas.microsoft.com/office/drawing/2014/chart" uri="{C3380CC4-5D6E-409C-BE32-E72D297353CC}">
              <c16:uniqueId val="{00000002-B135-224A-A00F-F95857A640A3}"/>
            </c:ext>
          </c:extLst>
        </c:ser>
        <c:dLbls>
          <c:showLegendKey val="0"/>
          <c:showVal val="0"/>
          <c:showCatName val="0"/>
          <c:showSerName val="0"/>
          <c:showPercent val="0"/>
          <c:showBubbleSize val="0"/>
        </c:dLbls>
        <c:smooth val="0"/>
        <c:axId val="8862863"/>
        <c:axId val="288649183"/>
      </c:lineChart>
      <c:catAx>
        <c:axId val="8862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88649183"/>
        <c:crosses val="autoZero"/>
        <c:auto val="1"/>
        <c:lblAlgn val="ctr"/>
        <c:lblOffset val="100"/>
        <c:noMultiLvlLbl val="0"/>
      </c:catAx>
      <c:valAx>
        <c:axId val="2886491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862863"/>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0" i="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Singapore</a:t>
            </a:r>
            <a:r>
              <a:rPr lang="en-US" baseline="0"/>
              <a:t>'s Total Fertility Rate over Time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Sheet1!$H$3</c:f>
              <c:strCache>
                <c:ptCount val="1"/>
                <c:pt idx="0">
                  <c:v>Total Fertility Rate (Per Female)</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Sheet1!$G$4:$G$60</c:f>
              <c:numCache>
                <c:formatCode>General</c:formatCode>
                <c:ptCount val="57"/>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pt idx="51">
                  <c:v>2016</c:v>
                </c:pt>
                <c:pt idx="52">
                  <c:v>2017</c:v>
                </c:pt>
                <c:pt idx="53">
                  <c:v>2018</c:v>
                </c:pt>
                <c:pt idx="54">
                  <c:v>2019</c:v>
                </c:pt>
                <c:pt idx="55">
                  <c:v>2020</c:v>
                </c:pt>
                <c:pt idx="56">
                  <c:v>2021</c:v>
                </c:pt>
              </c:numCache>
            </c:numRef>
          </c:xVal>
          <c:yVal>
            <c:numRef>
              <c:f>Sheet1!$H$4:$H$60</c:f>
              <c:numCache>
                <c:formatCode>General</c:formatCode>
                <c:ptCount val="57"/>
                <c:pt idx="0">
                  <c:v>4.66</c:v>
                </c:pt>
                <c:pt idx="1">
                  <c:v>4.46</c:v>
                </c:pt>
                <c:pt idx="2">
                  <c:v>3.91</c:v>
                </c:pt>
                <c:pt idx="3">
                  <c:v>3.53</c:v>
                </c:pt>
                <c:pt idx="4">
                  <c:v>3.22</c:v>
                </c:pt>
                <c:pt idx="5">
                  <c:v>3.07</c:v>
                </c:pt>
                <c:pt idx="6">
                  <c:v>3.02</c:v>
                </c:pt>
                <c:pt idx="7">
                  <c:v>3.04</c:v>
                </c:pt>
                <c:pt idx="8">
                  <c:v>2.79</c:v>
                </c:pt>
                <c:pt idx="9">
                  <c:v>2.35</c:v>
                </c:pt>
                <c:pt idx="10">
                  <c:v>2.0699999999999998</c:v>
                </c:pt>
                <c:pt idx="11">
                  <c:v>2.11</c:v>
                </c:pt>
                <c:pt idx="12">
                  <c:v>1.82</c:v>
                </c:pt>
                <c:pt idx="13">
                  <c:v>1.79</c:v>
                </c:pt>
                <c:pt idx="14">
                  <c:v>1.79</c:v>
                </c:pt>
                <c:pt idx="15">
                  <c:v>1.82</c:v>
                </c:pt>
                <c:pt idx="16">
                  <c:v>1.78</c:v>
                </c:pt>
                <c:pt idx="17">
                  <c:v>1.74</c:v>
                </c:pt>
                <c:pt idx="18">
                  <c:v>1.61</c:v>
                </c:pt>
                <c:pt idx="19">
                  <c:v>1.62</c:v>
                </c:pt>
                <c:pt idx="20">
                  <c:v>1.61</c:v>
                </c:pt>
                <c:pt idx="21">
                  <c:v>1.43</c:v>
                </c:pt>
                <c:pt idx="22">
                  <c:v>1.62</c:v>
                </c:pt>
                <c:pt idx="23">
                  <c:v>1.96</c:v>
                </c:pt>
                <c:pt idx="24">
                  <c:v>1.75</c:v>
                </c:pt>
                <c:pt idx="25">
                  <c:v>1.83</c:v>
                </c:pt>
                <c:pt idx="26">
                  <c:v>1.73</c:v>
                </c:pt>
                <c:pt idx="27">
                  <c:v>1.72</c:v>
                </c:pt>
                <c:pt idx="28">
                  <c:v>1.74</c:v>
                </c:pt>
                <c:pt idx="29">
                  <c:v>1.71</c:v>
                </c:pt>
                <c:pt idx="30">
                  <c:v>1.67</c:v>
                </c:pt>
                <c:pt idx="31">
                  <c:v>1.66</c:v>
                </c:pt>
                <c:pt idx="32">
                  <c:v>1.61</c:v>
                </c:pt>
                <c:pt idx="33">
                  <c:v>1.48</c:v>
                </c:pt>
                <c:pt idx="34">
                  <c:v>1.47</c:v>
                </c:pt>
                <c:pt idx="35">
                  <c:v>1.6</c:v>
                </c:pt>
                <c:pt idx="36">
                  <c:v>1.41</c:v>
                </c:pt>
                <c:pt idx="37">
                  <c:v>1.37</c:v>
                </c:pt>
                <c:pt idx="38">
                  <c:v>1.27</c:v>
                </c:pt>
                <c:pt idx="39">
                  <c:v>1.26</c:v>
                </c:pt>
                <c:pt idx="40">
                  <c:v>1.26</c:v>
                </c:pt>
                <c:pt idx="41">
                  <c:v>1.28</c:v>
                </c:pt>
                <c:pt idx="42">
                  <c:v>1.29</c:v>
                </c:pt>
                <c:pt idx="43">
                  <c:v>1.28</c:v>
                </c:pt>
                <c:pt idx="44">
                  <c:v>1.22</c:v>
                </c:pt>
                <c:pt idx="45">
                  <c:v>1.1499999999999999</c:v>
                </c:pt>
                <c:pt idx="46">
                  <c:v>1.2</c:v>
                </c:pt>
                <c:pt idx="47">
                  <c:v>1.29</c:v>
                </c:pt>
                <c:pt idx="48">
                  <c:v>1.19</c:v>
                </c:pt>
                <c:pt idx="49">
                  <c:v>1.25</c:v>
                </c:pt>
                <c:pt idx="50">
                  <c:v>1.24</c:v>
                </c:pt>
                <c:pt idx="51">
                  <c:v>1.2</c:v>
                </c:pt>
                <c:pt idx="52">
                  <c:v>1.1599999999999999</c:v>
                </c:pt>
                <c:pt idx="53">
                  <c:v>1.1399999999999999</c:v>
                </c:pt>
                <c:pt idx="54">
                  <c:v>1.1399999999999999</c:v>
                </c:pt>
                <c:pt idx="55">
                  <c:v>1.1000000000000001</c:v>
                </c:pt>
                <c:pt idx="56">
                  <c:v>1.1200000000000001</c:v>
                </c:pt>
              </c:numCache>
            </c:numRef>
          </c:yVal>
          <c:smooth val="0"/>
          <c:extLst>
            <c:ext xmlns:c16="http://schemas.microsoft.com/office/drawing/2014/chart" uri="{C3380CC4-5D6E-409C-BE32-E72D297353CC}">
              <c16:uniqueId val="{00000000-85DA-408E-B091-80FDEB26F970}"/>
            </c:ext>
          </c:extLst>
        </c:ser>
        <c:dLbls>
          <c:showLegendKey val="0"/>
          <c:showVal val="0"/>
          <c:showCatName val="0"/>
          <c:showSerName val="0"/>
          <c:showPercent val="0"/>
          <c:showBubbleSize val="0"/>
        </c:dLbls>
        <c:axId val="1176683488"/>
        <c:axId val="1176685136"/>
      </c:scatterChart>
      <c:valAx>
        <c:axId val="11766834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6685136"/>
        <c:crosses val="autoZero"/>
        <c:crossBetween val="midCat"/>
      </c:valAx>
      <c:valAx>
        <c:axId val="1176685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668348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Sheet2!$H$3</c:f>
              <c:strCache>
                <c:ptCount val="1"/>
                <c:pt idx="0">
                  <c:v>Total Life Expectancy At Birth (Residents)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Sheet2!$G$4:$G$47</c:f>
              <c:numCache>
                <c:formatCode>General</c:formatCode>
                <c:ptCount val="44"/>
                <c:pt idx="0">
                  <c:v>1965</c:v>
                </c:pt>
                <c:pt idx="1">
                  <c:v>1970</c:v>
                </c:pt>
                <c:pt idx="2">
                  <c:v>1975</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pt idx="33">
                  <c:v>2010</c:v>
                </c:pt>
                <c:pt idx="34">
                  <c:v>2011</c:v>
                </c:pt>
                <c:pt idx="35">
                  <c:v>2012</c:v>
                </c:pt>
                <c:pt idx="36">
                  <c:v>2013</c:v>
                </c:pt>
                <c:pt idx="37">
                  <c:v>2014</c:v>
                </c:pt>
                <c:pt idx="38">
                  <c:v>2015</c:v>
                </c:pt>
                <c:pt idx="39">
                  <c:v>2016</c:v>
                </c:pt>
                <c:pt idx="40">
                  <c:v>2017</c:v>
                </c:pt>
                <c:pt idx="41">
                  <c:v>2018</c:v>
                </c:pt>
                <c:pt idx="42">
                  <c:v>2019</c:v>
                </c:pt>
                <c:pt idx="43">
                  <c:v>2020</c:v>
                </c:pt>
              </c:numCache>
            </c:numRef>
          </c:xVal>
          <c:yVal>
            <c:numRef>
              <c:f>Sheet2!$H$4:$H$47</c:f>
              <c:numCache>
                <c:formatCode>General</c:formatCode>
                <c:ptCount val="44"/>
                <c:pt idx="0">
                  <c:v>64.5</c:v>
                </c:pt>
                <c:pt idx="1">
                  <c:v>65.8</c:v>
                </c:pt>
                <c:pt idx="2">
                  <c:v>66.8</c:v>
                </c:pt>
                <c:pt idx="3">
                  <c:v>72.099999999999994</c:v>
                </c:pt>
                <c:pt idx="4">
                  <c:v>72.5</c:v>
                </c:pt>
                <c:pt idx="5">
                  <c:v>72.599999999999994</c:v>
                </c:pt>
                <c:pt idx="6">
                  <c:v>73</c:v>
                </c:pt>
                <c:pt idx="7">
                  <c:v>73.3</c:v>
                </c:pt>
                <c:pt idx="8">
                  <c:v>73.900000000000006</c:v>
                </c:pt>
                <c:pt idx="9">
                  <c:v>74.2</c:v>
                </c:pt>
                <c:pt idx="10">
                  <c:v>74.5</c:v>
                </c:pt>
                <c:pt idx="11">
                  <c:v>74.7</c:v>
                </c:pt>
                <c:pt idx="12">
                  <c:v>74.900000000000006</c:v>
                </c:pt>
                <c:pt idx="13">
                  <c:v>75.3</c:v>
                </c:pt>
                <c:pt idx="14">
                  <c:v>75.599999999999994</c:v>
                </c:pt>
                <c:pt idx="15">
                  <c:v>75.900000000000006</c:v>
                </c:pt>
                <c:pt idx="16">
                  <c:v>76.099999999999994</c:v>
                </c:pt>
                <c:pt idx="17">
                  <c:v>76.2</c:v>
                </c:pt>
                <c:pt idx="18">
                  <c:v>76.3</c:v>
                </c:pt>
                <c:pt idx="19">
                  <c:v>76.599999999999994</c:v>
                </c:pt>
                <c:pt idx="20">
                  <c:v>76.900000000000006</c:v>
                </c:pt>
                <c:pt idx="21">
                  <c:v>77.3</c:v>
                </c:pt>
                <c:pt idx="22">
                  <c:v>77.599999999999994</c:v>
                </c:pt>
                <c:pt idx="23">
                  <c:v>78</c:v>
                </c:pt>
                <c:pt idx="24">
                  <c:v>78.3</c:v>
                </c:pt>
                <c:pt idx="25">
                  <c:v>78.599999999999994</c:v>
                </c:pt>
                <c:pt idx="26">
                  <c:v>79.099999999999994</c:v>
                </c:pt>
                <c:pt idx="27">
                  <c:v>79.599999999999994</c:v>
                </c:pt>
                <c:pt idx="28">
                  <c:v>80.099999999999994</c:v>
                </c:pt>
                <c:pt idx="29">
                  <c:v>80.3</c:v>
                </c:pt>
                <c:pt idx="30">
                  <c:v>80.599999999999994</c:v>
                </c:pt>
                <c:pt idx="31">
                  <c:v>80.900000000000006</c:v>
                </c:pt>
                <c:pt idx="32">
                  <c:v>81.400000000000006</c:v>
                </c:pt>
                <c:pt idx="33">
                  <c:v>81.7</c:v>
                </c:pt>
                <c:pt idx="34">
                  <c:v>81.900000000000006</c:v>
                </c:pt>
                <c:pt idx="35">
                  <c:v>82.1</c:v>
                </c:pt>
                <c:pt idx="36">
                  <c:v>82.4</c:v>
                </c:pt>
                <c:pt idx="37">
                  <c:v>82.6</c:v>
                </c:pt>
                <c:pt idx="38">
                  <c:v>82.9</c:v>
                </c:pt>
                <c:pt idx="39">
                  <c:v>83</c:v>
                </c:pt>
                <c:pt idx="40">
                  <c:v>83.2</c:v>
                </c:pt>
                <c:pt idx="41">
                  <c:v>83.4</c:v>
                </c:pt>
                <c:pt idx="42">
                  <c:v>83.7</c:v>
                </c:pt>
                <c:pt idx="43">
                  <c:v>83.9</c:v>
                </c:pt>
              </c:numCache>
            </c:numRef>
          </c:yVal>
          <c:smooth val="0"/>
          <c:extLst>
            <c:ext xmlns:c16="http://schemas.microsoft.com/office/drawing/2014/chart" uri="{C3380CC4-5D6E-409C-BE32-E72D297353CC}">
              <c16:uniqueId val="{00000000-A963-4574-BEFA-43F5CC2A2870}"/>
            </c:ext>
          </c:extLst>
        </c:ser>
        <c:dLbls>
          <c:showLegendKey val="0"/>
          <c:showVal val="0"/>
          <c:showCatName val="0"/>
          <c:showSerName val="0"/>
          <c:showPercent val="0"/>
          <c:showBubbleSize val="0"/>
        </c:dLbls>
        <c:axId val="1177142064"/>
        <c:axId val="1172126688"/>
      </c:scatterChart>
      <c:valAx>
        <c:axId val="11771420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2126688"/>
        <c:crosses val="autoZero"/>
        <c:crossBetween val="midCat"/>
      </c:valAx>
      <c:valAx>
        <c:axId val="1172126688"/>
        <c:scaling>
          <c:orientation val="minMax"/>
          <c:min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714206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0" i="0" baseline="0">
                <a:solidFill>
                  <a:schemeClr val="tx1"/>
                </a:solidFill>
                <a:effectLst/>
                <a:latin typeface="Arial" panose="020B0604020202020204" pitchFamily="34" charset="0"/>
                <a:cs typeface="Arial" panose="020B0604020202020204" pitchFamily="34" charset="0"/>
              </a:rPr>
              <a:t>2000 HQA Proportion</a:t>
            </a:r>
            <a:endParaRPr lang="en-SG">
              <a:solidFill>
                <a:schemeClr val="tx1"/>
              </a:solidFill>
              <a:effectLst/>
              <a:latin typeface="Arial" panose="020B0604020202020204" pitchFamily="34" charset="0"/>
              <a:cs typeface="Arial" panose="020B0604020202020204" pitchFamily="34" charset="0"/>
            </a:endParaRPr>
          </a:p>
        </c:rich>
      </c:tx>
      <c:layout>
        <c:manualLayout>
          <c:xMode val="edge"/>
          <c:yMode val="edge"/>
          <c:x val="0.26919317498971385"/>
          <c:y val="0.10191976426746881"/>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SG"/>
        </a:p>
      </c:txPr>
    </c:title>
    <c:autoTitleDeleted val="0"/>
    <c:plotArea>
      <c:layout>
        <c:manualLayout>
          <c:layoutTarget val="inner"/>
          <c:xMode val="edge"/>
          <c:yMode val="edge"/>
          <c:x val="0.2019583686250353"/>
          <c:y val="0.24428382368845053"/>
          <c:w val="0.72979662695974756"/>
          <c:h val="0.62070828529374567"/>
        </c:manualLayout>
      </c:layout>
      <c:barChart>
        <c:barDir val="bar"/>
        <c:grouping val="stacked"/>
        <c:varyColors val="0"/>
        <c:ser>
          <c:idx val="0"/>
          <c:order val="0"/>
          <c:tx>
            <c:strRef>
              <c:f>Sheet1!$B$51</c:f>
              <c:strCache>
                <c:ptCount val="1"/>
                <c:pt idx="0">
                  <c:v>Primary and below</c:v>
                </c:pt>
              </c:strCache>
            </c:strRef>
          </c:tx>
          <c:spPr>
            <a:solidFill>
              <a:schemeClr val="accent1"/>
            </a:solidFill>
            <a:ln>
              <a:solidFill>
                <a:schemeClr val="tx1"/>
              </a:solidFill>
            </a:ln>
            <a:effectLst/>
          </c:spPr>
          <c:invertIfNegative val="0"/>
          <c:cat>
            <c:strRef>
              <c:f>Sheet1!$A$52:$A$60</c:f>
              <c:strCache>
                <c:ptCount val="9"/>
                <c:pt idx="0">
                  <c:v>0-9</c:v>
                </c:pt>
                <c:pt idx="1">
                  <c:v>10-19</c:v>
                </c:pt>
                <c:pt idx="2">
                  <c:v>20-29</c:v>
                </c:pt>
                <c:pt idx="3">
                  <c:v>30-39</c:v>
                </c:pt>
                <c:pt idx="4">
                  <c:v>40-49</c:v>
                </c:pt>
                <c:pt idx="5">
                  <c:v>50-59</c:v>
                </c:pt>
                <c:pt idx="6">
                  <c:v>60-69</c:v>
                </c:pt>
                <c:pt idx="7">
                  <c:v>70-79</c:v>
                </c:pt>
                <c:pt idx="8">
                  <c:v>80 and over</c:v>
                </c:pt>
              </c:strCache>
            </c:strRef>
          </c:cat>
          <c:val>
            <c:numRef>
              <c:f>Sheet1!$B$52:$B$60</c:f>
              <c:numCache>
                <c:formatCode>General</c:formatCode>
                <c:ptCount val="9"/>
                <c:pt idx="0">
                  <c:v>482279</c:v>
                </c:pt>
                <c:pt idx="1">
                  <c:v>136631.51675625576</c:v>
                </c:pt>
                <c:pt idx="2">
                  <c:v>30188.465200302824</c:v>
                </c:pt>
                <c:pt idx="3">
                  <c:v>99329.307301030029</c:v>
                </c:pt>
                <c:pt idx="4">
                  <c:v>171062.25545946043</c:v>
                </c:pt>
                <c:pt idx="5">
                  <c:v>162195.25195647561</c:v>
                </c:pt>
                <c:pt idx="6">
                  <c:v>144528.11164573563</c:v>
                </c:pt>
                <c:pt idx="7">
                  <c:v>89066.052818532815</c:v>
                </c:pt>
                <c:pt idx="8">
                  <c:v>36179.086883393997</c:v>
                </c:pt>
              </c:numCache>
            </c:numRef>
          </c:val>
          <c:extLst>
            <c:ext xmlns:c16="http://schemas.microsoft.com/office/drawing/2014/chart" uri="{C3380CC4-5D6E-409C-BE32-E72D297353CC}">
              <c16:uniqueId val="{00000000-F8BE-44E0-A043-D458098B1C1C}"/>
            </c:ext>
          </c:extLst>
        </c:ser>
        <c:ser>
          <c:idx val="1"/>
          <c:order val="1"/>
          <c:tx>
            <c:strRef>
              <c:f>Sheet1!$C$51</c:f>
              <c:strCache>
                <c:ptCount val="1"/>
                <c:pt idx="0">
                  <c:v>Secondary</c:v>
                </c:pt>
              </c:strCache>
            </c:strRef>
          </c:tx>
          <c:spPr>
            <a:solidFill>
              <a:schemeClr val="accent2"/>
            </a:solidFill>
            <a:ln>
              <a:solidFill>
                <a:schemeClr val="tx1"/>
              </a:solidFill>
            </a:ln>
            <a:effectLst/>
          </c:spPr>
          <c:invertIfNegative val="0"/>
          <c:cat>
            <c:strRef>
              <c:f>Sheet1!$A$52:$A$60</c:f>
              <c:strCache>
                <c:ptCount val="9"/>
                <c:pt idx="0">
                  <c:v>0-9</c:v>
                </c:pt>
                <c:pt idx="1">
                  <c:v>10-19</c:v>
                </c:pt>
                <c:pt idx="2">
                  <c:v>20-29</c:v>
                </c:pt>
                <c:pt idx="3">
                  <c:v>30-39</c:v>
                </c:pt>
                <c:pt idx="4">
                  <c:v>40-49</c:v>
                </c:pt>
                <c:pt idx="5">
                  <c:v>50-59</c:v>
                </c:pt>
                <c:pt idx="6">
                  <c:v>60-69</c:v>
                </c:pt>
                <c:pt idx="7">
                  <c:v>70-79</c:v>
                </c:pt>
                <c:pt idx="8">
                  <c:v>80 and over</c:v>
                </c:pt>
              </c:strCache>
            </c:strRef>
          </c:cat>
          <c:val>
            <c:numRef>
              <c:f>Sheet1!$C$52:$C$60</c:f>
              <c:numCache>
                <c:formatCode>General</c:formatCode>
                <c:ptCount val="9"/>
                <c:pt idx="0">
                  <c:v>0</c:v>
                </c:pt>
                <c:pt idx="1">
                  <c:v>221077.65556597838</c:v>
                </c:pt>
                <c:pt idx="2">
                  <c:v>141175.78920717526</c:v>
                </c:pt>
                <c:pt idx="3">
                  <c:v>249754.86896473431</c:v>
                </c:pt>
                <c:pt idx="4">
                  <c:v>255748.90174663544</c:v>
                </c:pt>
                <c:pt idx="5">
                  <c:v>109721.41163277059</c:v>
                </c:pt>
                <c:pt idx="6">
                  <c:v>35132.071901951887</c:v>
                </c:pt>
                <c:pt idx="7">
                  <c:v>12732.393822393822</c:v>
                </c:pt>
                <c:pt idx="8">
                  <c:v>3476.5350069034766</c:v>
                </c:pt>
              </c:numCache>
            </c:numRef>
          </c:val>
          <c:extLst>
            <c:ext xmlns:c16="http://schemas.microsoft.com/office/drawing/2014/chart" uri="{C3380CC4-5D6E-409C-BE32-E72D297353CC}">
              <c16:uniqueId val="{00000001-F8BE-44E0-A043-D458098B1C1C}"/>
            </c:ext>
          </c:extLst>
        </c:ser>
        <c:ser>
          <c:idx val="2"/>
          <c:order val="2"/>
          <c:tx>
            <c:strRef>
              <c:f>Sheet1!$D$51</c:f>
              <c:strCache>
                <c:ptCount val="1"/>
                <c:pt idx="0">
                  <c:v>Post-Secondary</c:v>
                </c:pt>
              </c:strCache>
            </c:strRef>
          </c:tx>
          <c:spPr>
            <a:solidFill>
              <a:schemeClr val="accent3"/>
            </a:solidFill>
            <a:ln>
              <a:solidFill>
                <a:schemeClr val="tx1"/>
              </a:solidFill>
            </a:ln>
            <a:effectLst/>
          </c:spPr>
          <c:invertIfNegative val="0"/>
          <c:cat>
            <c:strRef>
              <c:f>Sheet1!$A$52:$A$60</c:f>
              <c:strCache>
                <c:ptCount val="9"/>
                <c:pt idx="0">
                  <c:v>0-9</c:v>
                </c:pt>
                <c:pt idx="1">
                  <c:v>10-19</c:v>
                </c:pt>
                <c:pt idx="2">
                  <c:v>20-29</c:v>
                </c:pt>
                <c:pt idx="3">
                  <c:v>30-39</c:v>
                </c:pt>
                <c:pt idx="4">
                  <c:v>40-49</c:v>
                </c:pt>
                <c:pt idx="5">
                  <c:v>50-59</c:v>
                </c:pt>
                <c:pt idx="6">
                  <c:v>60-69</c:v>
                </c:pt>
                <c:pt idx="7">
                  <c:v>70-79</c:v>
                </c:pt>
                <c:pt idx="8">
                  <c:v>80 and over</c:v>
                </c:pt>
              </c:strCache>
            </c:strRef>
          </c:cat>
          <c:val>
            <c:numRef>
              <c:f>Sheet1!$D$52:$D$60</c:f>
              <c:numCache>
                <c:formatCode>General</c:formatCode>
                <c:ptCount val="9"/>
                <c:pt idx="0">
                  <c:v>0</c:v>
                </c:pt>
                <c:pt idx="1">
                  <c:v>85730.049696755319</c:v>
                </c:pt>
                <c:pt idx="2">
                  <c:v>184590.58794783105</c:v>
                </c:pt>
                <c:pt idx="3">
                  <c:v>150148.27665090305</c:v>
                </c:pt>
                <c:pt idx="4">
                  <c:v>98001.815505063554</c:v>
                </c:pt>
                <c:pt idx="5">
                  <c:v>41727.918509986965</c:v>
                </c:pt>
                <c:pt idx="6">
                  <c:v>13610.832662530893</c:v>
                </c:pt>
                <c:pt idx="7">
                  <c:v>3539.3482625482625</c:v>
                </c:pt>
                <c:pt idx="8">
                  <c:v>448.2580143090247</c:v>
                </c:pt>
              </c:numCache>
            </c:numRef>
          </c:val>
          <c:extLst>
            <c:ext xmlns:c16="http://schemas.microsoft.com/office/drawing/2014/chart" uri="{C3380CC4-5D6E-409C-BE32-E72D297353CC}">
              <c16:uniqueId val="{00000002-F8BE-44E0-A043-D458098B1C1C}"/>
            </c:ext>
          </c:extLst>
        </c:ser>
        <c:ser>
          <c:idx val="3"/>
          <c:order val="3"/>
          <c:tx>
            <c:strRef>
              <c:f>Sheet1!$E$51</c:f>
              <c:strCache>
                <c:ptCount val="1"/>
                <c:pt idx="0">
                  <c:v>Tertiary</c:v>
                </c:pt>
              </c:strCache>
            </c:strRef>
          </c:tx>
          <c:spPr>
            <a:solidFill>
              <a:schemeClr val="accent4"/>
            </a:solidFill>
            <a:ln>
              <a:solidFill>
                <a:schemeClr val="tx1"/>
              </a:solidFill>
            </a:ln>
            <a:effectLst/>
          </c:spPr>
          <c:invertIfNegative val="0"/>
          <c:cat>
            <c:strRef>
              <c:f>Sheet1!$A$52:$A$60</c:f>
              <c:strCache>
                <c:ptCount val="9"/>
                <c:pt idx="0">
                  <c:v>0-9</c:v>
                </c:pt>
                <c:pt idx="1">
                  <c:v>10-19</c:v>
                </c:pt>
                <c:pt idx="2">
                  <c:v>20-29</c:v>
                </c:pt>
                <c:pt idx="3">
                  <c:v>30-39</c:v>
                </c:pt>
                <c:pt idx="4">
                  <c:v>40-49</c:v>
                </c:pt>
                <c:pt idx="5">
                  <c:v>50-59</c:v>
                </c:pt>
                <c:pt idx="6">
                  <c:v>60-69</c:v>
                </c:pt>
                <c:pt idx="7">
                  <c:v>70-79</c:v>
                </c:pt>
                <c:pt idx="8">
                  <c:v>80 and over</c:v>
                </c:pt>
              </c:strCache>
            </c:strRef>
          </c:cat>
          <c:val>
            <c:numRef>
              <c:f>Sheet1!$E$52:$E$60</c:f>
              <c:numCache>
                <c:formatCode>General</c:formatCode>
                <c:ptCount val="9"/>
                <c:pt idx="0">
                  <c:v>0</c:v>
                </c:pt>
                <c:pt idx="1">
                  <c:v>3198.7779810105471</c:v>
                </c:pt>
                <c:pt idx="2">
                  <c:v>123442.15764469086</c:v>
                </c:pt>
                <c:pt idx="3">
                  <c:v>113678.54708333263</c:v>
                </c:pt>
                <c:pt idx="4">
                  <c:v>49808.027288840596</c:v>
                </c:pt>
                <c:pt idx="5">
                  <c:v>18073.417900766828</c:v>
                </c:pt>
                <c:pt idx="6">
                  <c:v>5536.9837897816105</c:v>
                </c:pt>
                <c:pt idx="7">
                  <c:v>1254.2050965250965</c:v>
                </c:pt>
                <c:pt idx="8">
                  <c:v>295.12009539349816</c:v>
                </c:pt>
              </c:numCache>
            </c:numRef>
          </c:val>
          <c:extLst>
            <c:ext xmlns:c16="http://schemas.microsoft.com/office/drawing/2014/chart" uri="{C3380CC4-5D6E-409C-BE32-E72D297353CC}">
              <c16:uniqueId val="{00000003-F8BE-44E0-A043-D458098B1C1C}"/>
            </c:ext>
          </c:extLst>
        </c:ser>
        <c:dLbls>
          <c:showLegendKey val="0"/>
          <c:showVal val="0"/>
          <c:showCatName val="0"/>
          <c:showSerName val="0"/>
          <c:showPercent val="0"/>
          <c:showBubbleSize val="0"/>
        </c:dLbls>
        <c:gapWidth val="0"/>
        <c:overlap val="100"/>
        <c:axId val="607778303"/>
        <c:axId val="595398959"/>
      </c:barChart>
      <c:catAx>
        <c:axId val="6077783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5398959"/>
        <c:crosses val="autoZero"/>
        <c:auto val="1"/>
        <c:lblAlgn val="ctr"/>
        <c:lblOffset val="100"/>
        <c:noMultiLvlLbl val="0"/>
      </c:catAx>
      <c:valAx>
        <c:axId val="59539895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778303"/>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0" i="0" baseline="0">
                <a:solidFill>
                  <a:schemeClr val="tx1"/>
                </a:solidFill>
                <a:effectLst/>
                <a:latin typeface="Arial" panose="020B0604020202020204" pitchFamily="34" charset="0"/>
                <a:cs typeface="Arial" panose="020B0604020202020204" pitchFamily="34" charset="0"/>
              </a:rPr>
              <a:t>2010 HQA Proportion</a:t>
            </a:r>
            <a:endParaRPr lang="en-SG">
              <a:solidFill>
                <a:schemeClr val="tx1"/>
              </a:solidFill>
              <a:effectLst/>
              <a:latin typeface="Arial" panose="020B0604020202020204" pitchFamily="34" charset="0"/>
              <a:cs typeface="Arial" panose="020B0604020202020204" pitchFamily="34" charset="0"/>
            </a:endParaRPr>
          </a:p>
        </c:rich>
      </c:tx>
      <c:layout>
        <c:manualLayout>
          <c:xMode val="edge"/>
          <c:yMode val="edge"/>
          <c:x val="0.2846011304088002"/>
          <c:y val="8.878254660967184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SG"/>
        </a:p>
      </c:txPr>
    </c:title>
    <c:autoTitleDeleted val="0"/>
    <c:plotArea>
      <c:layout/>
      <c:barChart>
        <c:barDir val="bar"/>
        <c:grouping val="stacked"/>
        <c:varyColors val="0"/>
        <c:ser>
          <c:idx val="0"/>
          <c:order val="0"/>
          <c:tx>
            <c:strRef>
              <c:f>Sheet1!$B$68</c:f>
              <c:strCache>
                <c:ptCount val="1"/>
                <c:pt idx="0">
                  <c:v>Primary and below</c:v>
                </c:pt>
              </c:strCache>
            </c:strRef>
          </c:tx>
          <c:spPr>
            <a:solidFill>
              <a:schemeClr val="accent1"/>
            </a:solidFill>
            <a:ln>
              <a:solidFill>
                <a:schemeClr val="tx1"/>
              </a:solidFill>
            </a:ln>
            <a:effectLst/>
          </c:spPr>
          <c:invertIfNegative val="0"/>
          <c:cat>
            <c:strRef>
              <c:f>Sheet1!$A$69:$A$77</c:f>
              <c:strCache>
                <c:ptCount val="9"/>
                <c:pt idx="0">
                  <c:v>0-9</c:v>
                </c:pt>
                <c:pt idx="1">
                  <c:v>10-19</c:v>
                </c:pt>
                <c:pt idx="2">
                  <c:v>20-29</c:v>
                </c:pt>
                <c:pt idx="3">
                  <c:v>30-39</c:v>
                </c:pt>
                <c:pt idx="4">
                  <c:v>40-49</c:v>
                </c:pt>
                <c:pt idx="5">
                  <c:v>50-59</c:v>
                </c:pt>
                <c:pt idx="6">
                  <c:v>60-69</c:v>
                </c:pt>
                <c:pt idx="7">
                  <c:v>70-79</c:v>
                </c:pt>
                <c:pt idx="8">
                  <c:v>80 and over</c:v>
                </c:pt>
              </c:strCache>
            </c:strRef>
          </c:cat>
          <c:val>
            <c:numRef>
              <c:f>Sheet1!$B$69:$B$77</c:f>
              <c:numCache>
                <c:formatCode>General</c:formatCode>
                <c:ptCount val="9"/>
                <c:pt idx="0">
                  <c:v>410107</c:v>
                </c:pt>
                <c:pt idx="1">
                  <c:v>122333.01670034573</c:v>
                </c:pt>
                <c:pt idx="2">
                  <c:v>7892.2856448464236</c:v>
                </c:pt>
                <c:pt idx="3">
                  <c:v>27119.457144552751</c:v>
                </c:pt>
                <c:pt idx="4">
                  <c:v>93863.140283925139</c:v>
                </c:pt>
                <c:pt idx="5">
                  <c:v>163419.46472859022</c:v>
                </c:pt>
                <c:pt idx="6">
                  <c:v>147531.19325784702</c:v>
                </c:pt>
                <c:pt idx="7">
                  <c:v>113178.31154884672</c:v>
                </c:pt>
                <c:pt idx="8">
                  <c:v>58432.792561718503</c:v>
                </c:pt>
              </c:numCache>
            </c:numRef>
          </c:val>
          <c:extLst>
            <c:ext xmlns:c16="http://schemas.microsoft.com/office/drawing/2014/chart" uri="{C3380CC4-5D6E-409C-BE32-E72D297353CC}">
              <c16:uniqueId val="{00000000-6DFE-4D8C-9F1E-07A7563CD4EF}"/>
            </c:ext>
          </c:extLst>
        </c:ser>
        <c:ser>
          <c:idx val="1"/>
          <c:order val="1"/>
          <c:tx>
            <c:strRef>
              <c:f>Sheet1!$C$68</c:f>
              <c:strCache>
                <c:ptCount val="1"/>
                <c:pt idx="0">
                  <c:v>Secondary</c:v>
                </c:pt>
              </c:strCache>
            </c:strRef>
          </c:tx>
          <c:spPr>
            <a:solidFill>
              <a:schemeClr val="accent2"/>
            </a:solidFill>
            <a:ln>
              <a:solidFill>
                <a:schemeClr val="tx1"/>
              </a:solidFill>
            </a:ln>
            <a:effectLst/>
          </c:spPr>
          <c:invertIfNegative val="0"/>
          <c:cat>
            <c:strRef>
              <c:f>Sheet1!$A$69:$A$77</c:f>
              <c:strCache>
                <c:ptCount val="9"/>
                <c:pt idx="0">
                  <c:v>0-9</c:v>
                </c:pt>
                <c:pt idx="1">
                  <c:v>10-19</c:v>
                </c:pt>
                <c:pt idx="2">
                  <c:v>20-29</c:v>
                </c:pt>
                <c:pt idx="3">
                  <c:v>30-39</c:v>
                </c:pt>
                <c:pt idx="4">
                  <c:v>40-49</c:v>
                </c:pt>
                <c:pt idx="5">
                  <c:v>50-59</c:v>
                </c:pt>
                <c:pt idx="6">
                  <c:v>60-69</c:v>
                </c:pt>
                <c:pt idx="7">
                  <c:v>70-79</c:v>
                </c:pt>
                <c:pt idx="8">
                  <c:v>80 and over</c:v>
                </c:pt>
              </c:strCache>
            </c:strRef>
          </c:cat>
          <c:val>
            <c:numRef>
              <c:f>Sheet1!$C$69:$C$77</c:f>
              <c:numCache>
                <c:formatCode>General</c:formatCode>
                <c:ptCount val="9"/>
                <c:pt idx="0">
                  <c:v>0</c:v>
                </c:pt>
                <c:pt idx="1">
                  <c:v>239393.66254920175</c:v>
                </c:pt>
                <c:pt idx="2">
                  <c:v>67962.655748673627</c:v>
                </c:pt>
                <c:pt idx="3">
                  <c:v>124434.95020845388</c:v>
                </c:pt>
                <c:pt idx="4">
                  <c:v>232748.85768757964</c:v>
                </c:pt>
                <c:pt idx="5">
                  <c:v>234559.00939564509</c:v>
                </c:pt>
                <c:pt idx="6">
                  <c:v>101682.68534468854</c:v>
                </c:pt>
                <c:pt idx="7">
                  <c:v>28668.73194392096</c:v>
                </c:pt>
                <c:pt idx="8">
                  <c:v>7516.2680346264824</c:v>
                </c:pt>
              </c:numCache>
            </c:numRef>
          </c:val>
          <c:extLst>
            <c:ext xmlns:c16="http://schemas.microsoft.com/office/drawing/2014/chart" uri="{C3380CC4-5D6E-409C-BE32-E72D297353CC}">
              <c16:uniqueId val="{00000001-6DFE-4D8C-9F1E-07A7563CD4EF}"/>
            </c:ext>
          </c:extLst>
        </c:ser>
        <c:ser>
          <c:idx val="2"/>
          <c:order val="2"/>
          <c:tx>
            <c:strRef>
              <c:f>Sheet1!$D$68</c:f>
              <c:strCache>
                <c:ptCount val="1"/>
                <c:pt idx="0">
                  <c:v>Post-Secondary</c:v>
                </c:pt>
              </c:strCache>
            </c:strRef>
          </c:tx>
          <c:spPr>
            <a:solidFill>
              <a:schemeClr val="accent3"/>
            </a:solidFill>
            <a:ln>
              <a:solidFill>
                <a:schemeClr val="tx1"/>
              </a:solidFill>
            </a:ln>
            <a:effectLst/>
          </c:spPr>
          <c:invertIfNegative val="0"/>
          <c:cat>
            <c:strRef>
              <c:f>Sheet1!$A$69:$A$77</c:f>
              <c:strCache>
                <c:ptCount val="9"/>
                <c:pt idx="0">
                  <c:v>0-9</c:v>
                </c:pt>
                <c:pt idx="1">
                  <c:v>10-19</c:v>
                </c:pt>
                <c:pt idx="2">
                  <c:v>20-29</c:v>
                </c:pt>
                <c:pt idx="3">
                  <c:v>30-39</c:v>
                </c:pt>
                <c:pt idx="4">
                  <c:v>40-49</c:v>
                </c:pt>
                <c:pt idx="5">
                  <c:v>50-59</c:v>
                </c:pt>
                <c:pt idx="6">
                  <c:v>60-69</c:v>
                </c:pt>
                <c:pt idx="7">
                  <c:v>70-79</c:v>
                </c:pt>
                <c:pt idx="8">
                  <c:v>80 and over</c:v>
                </c:pt>
              </c:strCache>
            </c:strRef>
          </c:cat>
          <c:val>
            <c:numRef>
              <c:f>Sheet1!$D$69:$D$77</c:f>
              <c:numCache>
                <c:formatCode>General</c:formatCode>
                <c:ptCount val="9"/>
                <c:pt idx="0">
                  <c:v>0</c:v>
                </c:pt>
                <c:pt idx="1">
                  <c:v>140555.68494785333</c:v>
                </c:pt>
                <c:pt idx="2">
                  <c:v>236498.5027983753</c:v>
                </c:pt>
                <c:pt idx="3">
                  <c:v>198814.82204517242</c:v>
                </c:pt>
                <c:pt idx="4">
                  <c:v>155431.33928829347</c:v>
                </c:pt>
                <c:pt idx="5">
                  <c:v>96397.930334203164</c:v>
                </c:pt>
                <c:pt idx="6">
                  <c:v>35349.798799961289</c:v>
                </c:pt>
                <c:pt idx="7">
                  <c:v>10239.389976705819</c:v>
                </c:pt>
                <c:pt idx="8">
                  <c:v>2056.755370310997</c:v>
                </c:pt>
              </c:numCache>
            </c:numRef>
          </c:val>
          <c:extLst>
            <c:ext xmlns:c16="http://schemas.microsoft.com/office/drawing/2014/chart" uri="{C3380CC4-5D6E-409C-BE32-E72D297353CC}">
              <c16:uniqueId val="{00000002-6DFE-4D8C-9F1E-07A7563CD4EF}"/>
            </c:ext>
          </c:extLst>
        </c:ser>
        <c:ser>
          <c:idx val="3"/>
          <c:order val="3"/>
          <c:tx>
            <c:strRef>
              <c:f>Sheet1!$E$68</c:f>
              <c:strCache>
                <c:ptCount val="1"/>
                <c:pt idx="0">
                  <c:v>Tertiary</c:v>
                </c:pt>
              </c:strCache>
            </c:strRef>
          </c:tx>
          <c:spPr>
            <a:solidFill>
              <a:schemeClr val="accent4"/>
            </a:solidFill>
            <a:ln>
              <a:solidFill>
                <a:schemeClr val="tx1"/>
              </a:solidFill>
            </a:ln>
            <a:effectLst/>
          </c:spPr>
          <c:invertIfNegative val="0"/>
          <c:cat>
            <c:strRef>
              <c:f>Sheet1!$A$69:$A$77</c:f>
              <c:strCache>
                <c:ptCount val="9"/>
                <c:pt idx="0">
                  <c:v>0-9</c:v>
                </c:pt>
                <c:pt idx="1">
                  <c:v>10-19</c:v>
                </c:pt>
                <c:pt idx="2">
                  <c:v>20-29</c:v>
                </c:pt>
                <c:pt idx="3">
                  <c:v>30-39</c:v>
                </c:pt>
                <c:pt idx="4">
                  <c:v>40-49</c:v>
                </c:pt>
                <c:pt idx="5">
                  <c:v>50-59</c:v>
                </c:pt>
                <c:pt idx="6">
                  <c:v>60-69</c:v>
                </c:pt>
                <c:pt idx="7">
                  <c:v>70-79</c:v>
                </c:pt>
                <c:pt idx="8">
                  <c:v>80 and over</c:v>
                </c:pt>
              </c:strCache>
            </c:strRef>
          </c:cat>
          <c:val>
            <c:numRef>
              <c:f>Sheet1!$E$69:$E$77</c:f>
              <c:numCache>
                <c:formatCode>General</c:formatCode>
                <c:ptCount val="9"/>
                <c:pt idx="0">
                  <c:v>0</c:v>
                </c:pt>
                <c:pt idx="1">
                  <c:v>5769.635802599194</c:v>
                </c:pt>
                <c:pt idx="2">
                  <c:v>207475.55580810466</c:v>
                </c:pt>
                <c:pt idx="3">
                  <c:v>268341.77060182096</c:v>
                </c:pt>
                <c:pt idx="4">
                  <c:v>150856.66274020175</c:v>
                </c:pt>
                <c:pt idx="5">
                  <c:v>57363.595541561532</c:v>
                </c:pt>
                <c:pt idx="6">
                  <c:v>18942.322597503146</c:v>
                </c:pt>
                <c:pt idx="7">
                  <c:v>5709.5665305264984</c:v>
                </c:pt>
                <c:pt idx="8">
                  <c:v>1074.1840333440205</c:v>
                </c:pt>
              </c:numCache>
            </c:numRef>
          </c:val>
          <c:extLst>
            <c:ext xmlns:c16="http://schemas.microsoft.com/office/drawing/2014/chart" uri="{C3380CC4-5D6E-409C-BE32-E72D297353CC}">
              <c16:uniqueId val="{00000003-6DFE-4D8C-9F1E-07A7563CD4EF}"/>
            </c:ext>
          </c:extLst>
        </c:ser>
        <c:dLbls>
          <c:showLegendKey val="0"/>
          <c:showVal val="0"/>
          <c:showCatName val="0"/>
          <c:showSerName val="0"/>
          <c:showPercent val="0"/>
          <c:showBubbleSize val="0"/>
        </c:dLbls>
        <c:gapWidth val="0"/>
        <c:overlap val="100"/>
        <c:axId val="609113023"/>
        <c:axId val="609546031"/>
      </c:barChart>
      <c:catAx>
        <c:axId val="60911302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546031"/>
        <c:crosses val="autoZero"/>
        <c:auto val="1"/>
        <c:lblAlgn val="ctr"/>
        <c:lblOffset val="100"/>
        <c:noMultiLvlLbl val="0"/>
      </c:catAx>
      <c:valAx>
        <c:axId val="60954603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113023"/>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0" i="0" baseline="0">
                <a:solidFill>
                  <a:schemeClr val="tx1"/>
                </a:solidFill>
                <a:effectLst/>
                <a:latin typeface="Arial" panose="020B0604020202020204" pitchFamily="34" charset="0"/>
                <a:cs typeface="Arial" panose="020B0604020202020204" pitchFamily="34" charset="0"/>
              </a:rPr>
              <a:t>1970 HQA Proportion</a:t>
            </a:r>
            <a:endParaRPr lang="en-SG">
              <a:solidFill>
                <a:schemeClr val="tx1"/>
              </a:solidFill>
              <a:effectLst/>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SG"/>
        </a:p>
      </c:txPr>
    </c:title>
    <c:autoTitleDeleted val="0"/>
    <c:plotArea>
      <c:layout/>
      <c:barChart>
        <c:barDir val="bar"/>
        <c:grouping val="stacked"/>
        <c:varyColors val="0"/>
        <c:ser>
          <c:idx val="0"/>
          <c:order val="0"/>
          <c:tx>
            <c:strRef>
              <c:f>Sheet1!$B$2</c:f>
              <c:strCache>
                <c:ptCount val="1"/>
                <c:pt idx="0">
                  <c:v>Primary and below</c:v>
                </c:pt>
              </c:strCache>
            </c:strRef>
          </c:tx>
          <c:spPr>
            <a:solidFill>
              <a:schemeClr val="accent1"/>
            </a:solidFill>
            <a:ln>
              <a:solidFill>
                <a:schemeClr val="tx1"/>
              </a:solidFill>
            </a:ln>
            <a:effectLst/>
          </c:spPr>
          <c:invertIfNegative val="0"/>
          <c:cat>
            <c:strRef>
              <c:f>Sheet1!$A$3:$A$11</c:f>
              <c:strCache>
                <c:ptCount val="9"/>
                <c:pt idx="0">
                  <c:v>0-9</c:v>
                </c:pt>
                <c:pt idx="1">
                  <c:v>10-19</c:v>
                </c:pt>
                <c:pt idx="2">
                  <c:v>20-29</c:v>
                </c:pt>
                <c:pt idx="3">
                  <c:v>30-39</c:v>
                </c:pt>
                <c:pt idx="4">
                  <c:v>40-49</c:v>
                </c:pt>
                <c:pt idx="5">
                  <c:v>50-59</c:v>
                </c:pt>
                <c:pt idx="6">
                  <c:v>60-69</c:v>
                </c:pt>
                <c:pt idx="7">
                  <c:v>70-79</c:v>
                </c:pt>
                <c:pt idx="8">
                  <c:v>80 and over</c:v>
                </c:pt>
              </c:strCache>
            </c:strRef>
          </c:cat>
          <c:val>
            <c:numRef>
              <c:f>Sheet1!$B$3:$B$11</c:f>
              <c:numCache>
                <c:formatCode>General</c:formatCode>
                <c:ptCount val="9"/>
                <c:pt idx="0">
                  <c:v>504162</c:v>
                </c:pt>
                <c:pt idx="1">
                  <c:v>491228.59450140066</c:v>
                </c:pt>
                <c:pt idx="2">
                  <c:v>252738.99268978441</c:v>
                </c:pt>
                <c:pt idx="3">
                  <c:v>212121.2905117271</c:v>
                </c:pt>
                <c:pt idx="4">
                  <c:v>164431.00636255182</c:v>
                </c:pt>
                <c:pt idx="5">
                  <c:v>126327.76697192159</c:v>
                </c:pt>
                <c:pt idx="6">
                  <c:v>78725.814366515842</c:v>
                </c:pt>
                <c:pt idx="7">
                  <c:v>27739.075791855204</c:v>
                </c:pt>
                <c:pt idx="8">
                  <c:v>6581.8235294117649</c:v>
                </c:pt>
              </c:numCache>
            </c:numRef>
          </c:val>
          <c:extLst>
            <c:ext xmlns:c16="http://schemas.microsoft.com/office/drawing/2014/chart" uri="{C3380CC4-5D6E-409C-BE32-E72D297353CC}">
              <c16:uniqueId val="{00000000-58AD-4DA3-95A9-F0E74083838D}"/>
            </c:ext>
          </c:extLst>
        </c:ser>
        <c:ser>
          <c:idx val="1"/>
          <c:order val="1"/>
          <c:tx>
            <c:strRef>
              <c:f>Sheet1!$C$2</c:f>
              <c:strCache>
                <c:ptCount val="1"/>
                <c:pt idx="0">
                  <c:v>Secondary</c:v>
                </c:pt>
              </c:strCache>
            </c:strRef>
          </c:tx>
          <c:spPr>
            <a:solidFill>
              <a:schemeClr val="accent2"/>
            </a:solidFill>
            <a:ln>
              <a:solidFill>
                <a:schemeClr val="tx1"/>
              </a:solidFill>
            </a:ln>
            <a:effectLst/>
          </c:spPr>
          <c:invertIfNegative val="0"/>
          <c:cat>
            <c:strRef>
              <c:f>Sheet1!$A$3:$A$11</c:f>
              <c:strCache>
                <c:ptCount val="9"/>
                <c:pt idx="0">
                  <c:v>0-9</c:v>
                </c:pt>
                <c:pt idx="1">
                  <c:v>10-19</c:v>
                </c:pt>
                <c:pt idx="2">
                  <c:v>20-29</c:v>
                </c:pt>
                <c:pt idx="3">
                  <c:v>30-39</c:v>
                </c:pt>
                <c:pt idx="4">
                  <c:v>40-49</c:v>
                </c:pt>
                <c:pt idx="5">
                  <c:v>50-59</c:v>
                </c:pt>
                <c:pt idx="6">
                  <c:v>60-69</c:v>
                </c:pt>
                <c:pt idx="7">
                  <c:v>70-79</c:v>
                </c:pt>
                <c:pt idx="8">
                  <c:v>80 and over</c:v>
                </c:pt>
              </c:strCache>
            </c:strRef>
          </c:cat>
          <c:val>
            <c:numRef>
              <c:f>Sheet1!$C$3:$C$11</c:f>
              <c:numCache>
                <c:formatCode>General</c:formatCode>
                <c:ptCount val="9"/>
                <c:pt idx="0">
                  <c:v>0</c:v>
                </c:pt>
                <c:pt idx="1">
                  <c:v>32034.929027896662</c:v>
                </c:pt>
                <c:pt idx="2">
                  <c:v>54924.653514526704</c:v>
                </c:pt>
                <c:pt idx="3">
                  <c:v>17628.147654584223</c:v>
                </c:pt>
                <c:pt idx="4">
                  <c:v>8605.6924955973409</c:v>
                </c:pt>
                <c:pt idx="5">
                  <c:v>4994.0123363354269</c:v>
                </c:pt>
                <c:pt idx="6">
                  <c:v>1476.280520361991</c:v>
                </c:pt>
                <c:pt idx="7">
                  <c:v>520.16809954751136</c:v>
                </c:pt>
                <c:pt idx="8">
                  <c:v>123.4235294117647</c:v>
                </c:pt>
              </c:numCache>
            </c:numRef>
          </c:val>
          <c:extLst>
            <c:ext xmlns:c16="http://schemas.microsoft.com/office/drawing/2014/chart" uri="{C3380CC4-5D6E-409C-BE32-E72D297353CC}">
              <c16:uniqueId val="{00000001-58AD-4DA3-95A9-F0E74083838D}"/>
            </c:ext>
          </c:extLst>
        </c:ser>
        <c:ser>
          <c:idx val="2"/>
          <c:order val="2"/>
          <c:tx>
            <c:strRef>
              <c:f>Sheet1!$D$2</c:f>
              <c:strCache>
                <c:ptCount val="1"/>
                <c:pt idx="0">
                  <c:v>Post-Secondary</c:v>
                </c:pt>
              </c:strCache>
            </c:strRef>
          </c:tx>
          <c:spPr>
            <a:solidFill>
              <a:schemeClr val="accent3"/>
            </a:solidFill>
            <a:ln>
              <a:solidFill>
                <a:schemeClr val="tx1"/>
              </a:solidFill>
            </a:ln>
            <a:effectLst/>
          </c:spPr>
          <c:invertIfNegative val="0"/>
          <c:cat>
            <c:strRef>
              <c:f>Sheet1!$A$3:$A$11</c:f>
              <c:strCache>
                <c:ptCount val="9"/>
                <c:pt idx="0">
                  <c:v>0-9</c:v>
                </c:pt>
                <c:pt idx="1">
                  <c:v>10-19</c:v>
                </c:pt>
                <c:pt idx="2">
                  <c:v>20-29</c:v>
                </c:pt>
                <c:pt idx="3">
                  <c:v>30-39</c:v>
                </c:pt>
                <c:pt idx="4">
                  <c:v>40-49</c:v>
                </c:pt>
                <c:pt idx="5">
                  <c:v>50-59</c:v>
                </c:pt>
                <c:pt idx="6">
                  <c:v>60-69</c:v>
                </c:pt>
                <c:pt idx="7">
                  <c:v>70-79</c:v>
                </c:pt>
                <c:pt idx="8">
                  <c:v>80 and over</c:v>
                </c:pt>
              </c:strCache>
            </c:strRef>
          </c:cat>
          <c:val>
            <c:numRef>
              <c:f>Sheet1!$D$3:$D$11</c:f>
              <c:numCache>
                <c:formatCode>General</c:formatCode>
                <c:ptCount val="9"/>
                <c:pt idx="0">
                  <c:v>0</c:v>
                </c:pt>
                <c:pt idx="1">
                  <c:v>650.23536592483072</c:v>
                </c:pt>
                <c:pt idx="2">
                  <c:v>4090.2396438612932</c:v>
                </c:pt>
                <c:pt idx="3">
                  <c:v>3260.8395522388059</c:v>
                </c:pt>
                <c:pt idx="4">
                  <c:v>1404.444980969153</c:v>
                </c:pt>
                <c:pt idx="5">
                  <c:v>743.78907136910618</c:v>
                </c:pt>
                <c:pt idx="6">
                  <c:v>203.05717194570136</c:v>
                </c:pt>
                <c:pt idx="7">
                  <c:v>71.547285067873304</c:v>
                </c:pt>
                <c:pt idx="8">
                  <c:v>16.976470588235294</c:v>
                </c:pt>
              </c:numCache>
            </c:numRef>
          </c:val>
          <c:extLst>
            <c:ext xmlns:c16="http://schemas.microsoft.com/office/drawing/2014/chart" uri="{C3380CC4-5D6E-409C-BE32-E72D297353CC}">
              <c16:uniqueId val="{00000002-58AD-4DA3-95A9-F0E74083838D}"/>
            </c:ext>
          </c:extLst>
        </c:ser>
        <c:ser>
          <c:idx val="3"/>
          <c:order val="3"/>
          <c:tx>
            <c:strRef>
              <c:f>Sheet1!$E$2</c:f>
              <c:strCache>
                <c:ptCount val="1"/>
                <c:pt idx="0">
                  <c:v>Tertiary</c:v>
                </c:pt>
              </c:strCache>
            </c:strRef>
          </c:tx>
          <c:spPr>
            <a:solidFill>
              <a:schemeClr val="accent4"/>
            </a:solidFill>
            <a:ln>
              <a:solidFill>
                <a:schemeClr val="tx1"/>
              </a:solidFill>
            </a:ln>
            <a:effectLst/>
          </c:spPr>
          <c:invertIfNegative val="0"/>
          <c:cat>
            <c:strRef>
              <c:f>Sheet1!$A$3:$A$11</c:f>
              <c:strCache>
                <c:ptCount val="9"/>
                <c:pt idx="0">
                  <c:v>0-9</c:v>
                </c:pt>
                <c:pt idx="1">
                  <c:v>10-19</c:v>
                </c:pt>
                <c:pt idx="2">
                  <c:v>20-29</c:v>
                </c:pt>
                <c:pt idx="3">
                  <c:v>30-39</c:v>
                </c:pt>
                <c:pt idx="4">
                  <c:v>40-49</c:v>
                </c:pt>
                <c:pt idx="5">
                  <c:v>50-59</c:v>
                </c:pt>
                <c:pt idx="6">
                  <c:v>60-69</c:v>
                </c:pt>
                <c:pt idx="7">
                  <c:v>70-79</c:v>
                </c:pt>
                <c:pt idx="8">
                  <c:v>80 and over</c:v>
                </c:pt>
              </c:strCache>
            </c:strRef>
          </c:cat>
          <c:val>
            <c:numRef>
              <c:f>Sheet1!$E$3:$E$11</c:f>
              <c:numCache>
                <c:formatCode>General</c:formatCode>
                <c:ptCount val="9"/>
                <c:pt idx="0">
                  <c:v>0</c:v>
                </c:pt>
                <c:pt idx="1">
                  <c:v>395.2411047778383</c:v>
                </c:pt>
                <c:pt idx="2">
                  <c:v>6807.1141518275545</c:v>
                </c:pt>
                <c:pt idx="3">
                  <c:v>6163.7222814498937</c:v>
                </c:pt>
                <c:pt idx="4">
                  <c:v>3098.8561608816681</c:v>
                </c:pt>
                <c:pt idx="5">
                  <c:v>1644.4316203738742</c:v>
                </c:pt>
                <c:pt idx="6">
                  <c:v>451.84794117647061</c:v>
                </c:pt>
                <c:pt idx="7">
                  <c:v>159.20882352941177</c:v>
                </c:pt>
                <c:pt idx="8">
                  <c:v>37.776470588235298</c:v>
                </c:pt>
              </c:numCache>
            </c:numRef>
          </c:val>
          <c:extLst>
            <c:ext xmlns:c16="http://schemas.microsoft.com/office/drawing/2014/chart" uri="{C3380CC4-5D6E-409C-BE32-E72D297353CC}">
              <c16:uniqueId val="{00000003-58AD-4DA3-95A9-F0E74083838D}"/>
            </c:ext>
          </c:extLst>
        </c:ser>
        <c:dLbls>
          <c:showLegendKey val="0"/>
          <c:showVal val="0"/>
          <c:showCatName val="0"/>
          <c:showSerName val="0"/>
          <c:showPercent val="0"/>
          <c:showBubbleSize val="0"/>
        </c:dLbls>
        <c:gapWidth val="0"/>
        <c:overlap val="100"/>
        <c:axId val="608405423"/>
        <c:axId val="608407071"/>
      </c:barChart>
      <c:catAx>
        <c:axId val="60840542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8407071"/>
        <c:crosses val="autoZero"/>
        <c:auto val="1"/>
        <c:lblAlgn val="ctr"/>
        <c:lblOffset val="100"/>
        <c:noMultiLvlLbl val="0"/>
      </c:catAx>
      <c:valAx>
        <c:axId val="608407071"/>
        <c:scaling>
          <c:orientation val="minMax"/>
          <c:max val="7000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8405423"/>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0" i="0" baseline="0">
                <a:solidFill>
                  <a:schemeClr val="tx1"/>
                </a:solidFill>
                <a:effectLst/>
                <a:latin typeface="Arial" panose="020B0604020202020204" pitchFamily="34" charset="0"/>
                <a:cs typeface="Arial" panose="020B0604020202020204" pitchFamily="34" charset="0"/>
              </a:rPr>
              <a:t>1980 HQA Proportion</a:t>
            </a:r>
            <a:endParaRPr lang="en-SG">
              <a:solidFill>
                <a:schemeClr val="tx1"/>
              </a:solidFill>
              <a:effectLst/>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SG"/>
        </a:p>
      </c:txPr>
    </c:title>
    <c:autoTitleDeleted val="0"/>
    <c:plotArea>
      <c:layout/>
      <c:barChart>
        <c:barDir val="bar"/>
        <c:grouping val="stacked"/>
        <c:varyColors val="0"/>
        <c:ser>
          <c:idx val="0"/>
          <c:order val="0"/>
          <c:tx>
            <c:strRef>
              <c:f>Sheet1!$B$20</c:f>
              <c:strCache>
                <c:ptCount val="1"/>
                <c:pt idx="0">
                  <c:v>Primary and below</c:v>
                </c:pt>
              </c:strCache>
            </c:strRef>
          </c:tx>
          <c:spPr>
            <a:solidFill>
              <a:schemeClr val="accent1"/>
            </a:solidFill>
            <a:ln>
              <a:solidFill>
                <a:schemeClr val="tx1"/>
              </a:solidFill>
            </a:ln>
            <a:effectLst/>
          </c:spPr>
          <c:invertIfNegative val="0"/>
          <c:cat>
            <c:strRef>
              <c:f>Sheet1!$A$21:$A$29</c:f>
              <c:strCache>
                <c:ptCount val="9"/>
                <c:pt idx="0">
                  <c:v>0-9</c:v>
                </c:pt>
                <c:pt idx="1">
                  <c:v>10-19</c:v>
                </c:pt>
                <c:pt idx="2">
                  <c:v>20-29</c:v>
                </c:pt>
                <c:pt idx="3">
                  <c:v>30-39</c:v>
                </c:pt>
                <c:pt idx="4">
                  <c:v>40-49</c:v>
                </c:pt>
                <c:pt idx="5">
                  <c:v>50-59</c:v>
                </c:pt>
                <c:pt idx="6">
                  <c:v>60-69</c:v>
                </c:pt>
                <c:pt idx="7">
                  <c:v>70-79</c:v>
                </c:pt>
                <c:pt idx="8">
                  <c:v>80 and over</c:v>
                </c:pt>
              </c:strCache>
            </c:strRef>
          </c:cat>
          <c:val>
            <c:numRef>
              <c:f>Sheet1!$B$21:$B$29</c:f>
              <c:numCache>
                <c:formatCode>General</c:formatCode>
                <c:ptCount val="9"/>
                <c:pt idx="0">
                  <c:v>402470</c:v>
                </c:pt>
                <c:pt idx="1">
                  <c:v>269646.73824329977</c:v>
                </c:pt>
                <c:pt idx="2">
                  <c:v>340037.49155770277</c:v>
                </c:pt>
                <c:pt idx="3">
                  <c:v>243775.07460261704</c:v>
                </c:pt>
                <c:pt idx="4">
                  <c:v>199717.2776850404</c:v>
                </c:pt>
                <c:pt idx="5">
                  <c:v>149281</c:v>
                </c:pt>
                <c:pt idx="6">
                  <c:v>102864.12156356379</c:v>
                </c:pt>
                <c:pt idx="7">
                  <c:v>49158.137199201781</c:v>
                </c:pt>
                <c:pt idx="8">
                  <c:v>11971.666251907502</c:v>
                </c:pt>
              </c:numCache>
            </c:numRef>
          </c:val>
          <c:extLst>
            <c:ext xmlns:c16="http://schemas.microsoft.com/office/drawing/2014/chart" uri="{C3380CC4-5D6E-409C-BE32-E72D297353CC}">
              <c16:uniqueId val="{00000000-4485-40A9-9204-3267F455A7B2}"/>
            </c:ext>
          </c:extLst>
        </c:ser>
        <c:ser>
          <c:idx val="1"/>
          <c:order val="1"/>
          <c:tx>
            <c:strRef>
              <c:f>Sheet1!$C$20</c:f>
              <c:strCache>
                <c:ptCount val="1"/>
                <c:pt idx="0">
                  <c:v>Secondary</c:v>
                </c:pt>
              </c:strCache>
            </c:strRef>
          </c:tx>
          <c:spPr>
            <a:solidFill>
              <a:schemeClr val="accent2"/>
            </a:solidFill>
            <a:ln>
              <a:solidFill>
                <a:schemeClr val="tx1"/>
              </a:solidFill>
            </a:ln>
            <a:effectLst/>
          </c:spPr>
          <c:invertIfNegative val="0"/>
          <c:cat>
            <c:strRef>
              <c:f>Sheet1!$A$21:$A$29</c:f>
              <c:strCache>
                <c:ptCount val="9"/>
                <c:pt idx="0">
                  <c:v>0-9</c:v>
                </c:pt>
                <c:pt idx="1">
                  <c:v>10-19</c:v>
                </c:pt>
                <c:pt idx="2">
                  <c:v>20-29</c:v>
                </c:pt>
                <c:pt idx="3">
                  <c:v>30-39</c:v>
                </c:pt>
                <c:pt idx="4">
                  <c:v>40-49</c:v>
                </c:pt>
                <c:pt idx="5">
                  <c:v>50-59</c:v>
                </c:pt>
                <c:pt idx="6">
                  <c:v>60-69</c:v>
                </c:pt>
                <c:pt idx="7">
                  <c:v>70-79</c:v>
                </c:pt>
                <c:pt idx="8">
                  <c:v>80 and over</c:v>
                </c:pt>
              </c:strCache>
            </c:strRef>
          </c:cat>
          <c:val>
            <c:numRef>
              <c:f>Sheet1!$C$21:$C$29</c:f>
              <c:numCache>
                <c:formatCode>General</c:formatCode>
                <c:ptCount val="9"/>
                <c:pt idx="0">
                  <c:v>0</c:v>
                </c:pt>
                <c:pt idx="1">
                  <c:v>202899.28846107057</c:v>
                </c:pt>
                <c:pt idx="2">
                  <c:v>101149.94000524696</c:v>
                </c:pt>
                <c:pt idx="3">
                  <c:v>40984.134853027885</c:v>
                </c:pt>
                <c:pt idx="4">
                  <c:v>14253.376656609922</c:v>
                </c:pt>
                <c:pt idx="5">
                  <c:v>6111</c:v>
                </c:pt>
                <c:pt idx="6">
                  <c:v>2461.3323394764643</c:v>
                </c:pt>
                <c:pt idx="7">
                  <c:v>1176.255734241108</c:v>
                </c:pt>
                <c:pt idx="8">
                  <c:v>286.4579880267637</c:v>
                </c:pt>
              </c:numCache>
            </c:numRef>
          </c:val>
          <c:extLst>
            <c:ext xmlns:c16="http://schemas.microsoft.com/office/drawing/2014/chart" uri="{C3380CC4-5D6E-409C-BE32-E72D297353CC}">
              <c16:uniqueId val="{00000001-4485-40A9-9204-3267F455A7B2}"/>
            </c:ext>
          </c:extLst>
        </c:ser>
        <c:ser>
          <c:idx val="2"/>
          <c:order val="2"/>
          <c:tx>
            <c:strRef>
              <c:f>Sheet1!$D$20</c:f>
              <c:strCache>
                <c:ptCount val="1"/>
                <c:pt idx="0">
                  <c:v>Post-Secondary</c:v>
                </c:pt>
              </c:strCache>
            </c:strRef>
          </c:tx>
          <c:spPr>
            <a:solidFill>
              <a:schemeClr val="accent3"/>
            </a:solidFill>
            <a:ln>
              <a:solidFill>
                <a:schemeClr val="tx1"/>
              </a:solidFill>
            </a:ln>
            <a:effectLst/>
          </c:spPr>
          <c:invertIfNegative val="0"/>
          <c:cat>
            <c:strRef>
              <c:f>Sheet1!$A$21:$A$29</c:f>
              <c:strCache>
                <c:ptCount val="9"/>
                <c:pt idx="0">
                  <c:v>0-9</c:v>
                </c:pt>
                <c:pt idx="1">
                  <c:v>10-19</c:v>
                </c:pt>
                <c:pt idx="2">
                  <c:v>20-29</c:v>
                </c:pt>
                <c:pt idx="3">
                  <c:v>30-39</c:v>
                </c:pt>
                <c:pt idx="4">
                  <c:v>40-49</c:v>
                </c:pt>
                <c:pt idx="5">
                  <c:v>50-59</c:v>
                </c:pt>
                <c:pt idx="6">
                  <c:v>60-69</c:v>
                </c:pt>
                <c:pt idx="7">
                  <c:v>70-79</c:v>
                </c:pt>
                <c:pt idx="8">
                  <c:v>80 and over</c:v>
                </c:pt>
              </c:strCache>
            </c:strRef>
          </c:cat>
          <c:val>
            <c:numRef>
              <c:f>Sheet1!$D$21:$D$29</c:f>
              <c:numCache>
                <c:formatCode>General</c:formatCode>
                <c:ptCount val="9"/>
                <c:pt idx="0">
                  <c:v>0</c:v>
                </c:pt>
                <c:pt idx="1">
                  <c:v>23700.763002452615</c:v>
                </c:pt>
                <c:pt idx="2">
                  <c:v>45517.321771974486</c:v>
                </c:pt>
                <c:pt idx="3">
                  <c:v>22194.654624948249</c:v>
                </c:pt>
                <c:pt idx="4">
                  <c:v>7854.2075535686754</c:v>
                </c:pt>
                <c:pt idx="5">
                  <c:v>2540</c:v>
                </c:pt>
                <c:pt idx="6">
                  <c:v>861.84266932738581</c:v>
                </c:pt>
                <c:pt idx="7">
                  <c:v>411.86936260124429</c:v>
                </c:pt>
                <c:pt idx="8">
                  <c:v>100.30409672496772</c:v>
                </c:pt>
              </c:numCache>
            </c:numRef>
          </c:val>
          <c:extLst>
            <c:ext xmlns:c16="http://schemas.microsoft.com/office/drawing/2014/chart" uri="{C3380CC4-5D6E-409C-BE32-E72D297353CC}">
              <c16:uniqueId val="{00000002-4485-40A9-9204-3267F455A7B2}"/>
            </c:ext>
          </c:extLst>
        </c:ser>
        <c:ser>
          <c:idx val="3"/>
          <c:order val="3"/>
          <c:tx>
            <c:strRef>
              <c:f>Sheet1!$E$20</c:f>
              <c:strCache>
                <c:ptCount val="1"/>
                <c:pt idx="0">
                  <c:v>Tertiary</c:v>
                </c:pt>
              </c:strCache>
            </c:strRef>
          </c:tx>
          <c:spPr>
            <a:solidFill>
              <a:schemeClr val="accent4"/>
            </a:solidFill>
            <a:ln>
              <a:solidFill>
                <a:schemeClr val="tx1"/>
              </a:solidFill>
            </a:ln>
            <a:effectLst/>
          </c:spPr>
          <c:invertIfNegative val="0"/>
          <c:cat>
            <c:strRef>
              <c:f>Sheet1!$A$21:$A$29</c:f>
              <c:strCache>
                <c:ptCount val="9"/>
                <c:pt idx="0">
                  <c:v>0-9</c:v>
                </c:pt>
                <c:pt idx="1">
                  <c:v>10-19</c:v>
                </c:pt>
                <c:pt idx="2">
                  <c:v>20-29</c:v>
                </c:pt>
                <c:pt idx="3">
                  <c:v>30-39</c:v>
                </c:pt>
                <c:pt idx="4">
                  <c:v>40-49</c:v>
                </c:pt>
                <c:pt idx="5">
                  <c:v>50-59</c:v>
                </c:pt>
                <c:pt idx="6">
                  <c:v>60-69</c:v>
                </c:pt>
                <c:pt idx="7">
                  <c:v>70-79</c:v>
                </c:pt>
                <c:pt idx="8">
                  <c:v>80 and over</c:v>
                </c:pt>
              </c:strCache>
            </c:strRef>
          </c:cat>
          <c:val>
            <c:numRef>
              <c:f>Sheet1!$E$21:$E$29</c:f>
              <c:numCache>
                <c:formatCode>General</c:formatCode>
                <c:ptCount val="9"/>
                <c:pt idx="0">
                  <c:v>0</c:v>
                </c:pt>
                <c:pt idx="1">
                  <c:v>2435.2102931770442</c:v>
                </c:pt>
                <c:pt idx="2">
                  <c:v>18268.246665075789</c:v>
                </c:pt>
                <c:pt idx="3">
                  <c:v>11992.135919406843</c:v>
                </c:pt>
                <c:pt idx="4">
                  <c:v>5226.13810478099</c:v>
                </c:pt>
                <c:pt idx="5">
                  <c:v>1689</c:v>
                </c:pt>
                <c:pt idx="6">
                  <c:v>683.70342763235124</c:v>
                </c:pt>
                <c:pt idx="7">
                  <c:v>326.73770395586337</c:v>
                </c:pt>
                <c:pt idx="8">
                  <c:v>79.571663340767699</c:v>
                </c:pt>
              </c:numCache>
            </c:numRef>
          </c:val>
          <c:extLst>
            <c:ext xmlns:c16="http://schemas.microsoft.com/office/drawing/2014/chart" uri="{C3380CC4-5D6E-409C-BE32-E72D297353CC}">
              <c16:uniqueId val="{00000003-4485-40A9-9204-3267F455A7B2}"/>
            </c:ext>
          </c:extLst>
        </c:ser>
        <c:dLbls>
          <c:showLegendKey val="0"/>
          <c:showVal val="0"/>
          <c:showCatName val="0"/>
          <c:showSerName val="0"/>
          <c:showPercent val="0"/>
          <c:showBubbleSize val="0"/>
        </c:dLbls>
        <c:gapWidth val="0"/>
        <c:overlap val="100"/>
        <c:axId val="561643263"/>
        <c:axId val="595410127"/>
      </c:barChart>
      <c:catAx>
        <c:axId val="5616432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5410127"/>
        <c:crosses val="autoZero"/>
        <c:auto val="1"/>
        <c:lblAlgn val="ctr"/>
        <c:lblOffset val="100"/>
        <c:noMultiLvlLbl val="0"/>
      </c:catAx>
      <c:valAx>
        <c:axId val="595410127"/>
        <c:scaling>
          <c:orientation val="minMax"/>
          <c:max val="7000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1643263"/>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0" i="0" baseline="0">
                <a:solidFill>
                  <a:schemeClr val="tx1"/>
                </a:solidFill>
                <a:effectLst/>
                <a:latin typeface="Arial" panose="020B0604020202020204" pitchFamily="34" charset="0"/>
                <a:cs typeface="Arial" panose="020B0604020202020204" pitchFamily="34" charset="0"/>
              </a:rPr>
              <a:t>1990 HQA Proportion</a:t>
            </a:r>
            <a:endParaRPr lang="en-SG">
              <a:solidFill>
                <a:schemeClr val="tx1"/>
              </a:solidFill>
              <a:effectLst/>
              <a:latin typeface="Arial" panose="020B0604020202020204" pitchFamily="34" charset="0"/>
              <a:cs typeface="Arial" panose="020B0604020202020204" pitchFamily="34" charset="0"/>
            </a:endParaRPr>
          </a:p>
        </c:rich>
      </c:tx>
      <c:layout>
        <c:manualLayout>
          <c:xMode val="edge"/>
          <c:yMode val="edge"/>
          <c:x val="0.26865689255592412"/>
          <c:y val="6.812430629653652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SG"/>
        </a:p>
      </c:txPr>
    </c:title>
    <c:autoTitleDeleted val="0"/>
    <c:plotArea>
      <c:layout/>
      <c:barChart>
        <c:barDir val="bar"/>
        <c:grouping val="stacked"/>
        <c:varyColors val="0"/>
        <c:ser>
          <c:idx val="0"/>
          <c:order val="0"/>
          <c:tx>
            <c:strRef>
              <c:f>Sheet1!$B$35:$B$36</c:f>
              <c:strCache>
                <c:ptCount val="2"/>
                <c:pt idx="0">
                  <c:v>1990</c:v>
                </c:pt>
                <c:pt idx="1">
                  <c:v>Primary and below</c:v>
                </c:pt>
              </c:strCache>
            </c:strRef>
          </c:tx>
          <c:spPr>
            <a:solidFill>
              <a:schemeClr val="accent1"/>
            </a:solidFill>
            <a:ln>
              <a:solidFill>
                <a:schemeClr val="tx1"/>
              </a:solidFill>
            </a:ln>
            <a:effectLst/>
          </c:spPr>
          <c:invertIfNegative val="0"/>
          <c:cat>
            <c:strRef>
              <c:f>Sheet1!$A$37:$A$45</c:f>
              <c:strCache>
                <c:ptCount val="9"/>
                <c:pt idx="0">
                  <c:v>0-9</c:v>
                </c:pt>
                <c:pt idx="1">
                  <c:v>10-19</c:v>
                </c:pt>
                <c:pt idx="2">
                  <c:v>20-29</c:v>
                </c:pt>
                <c:pt idx="3">
                  <c:v>30-39</c:v>
                </c:pt>
                <c:pt idx="4">
                  <c:v>40-49</c:v>
                </c:pt>
                <c:pt idx="5">
                  <c:v>50-59</c:v>
                </c:pt>
                <c:pt idx="6">
                  <c:v>60-69</c:v>
                </c:pt>
                <c:pt idx="7">
                  <c:v>70-79</c:v>
                </c:pt>
                <c:pt idx="8">
                  <c:v>80 and over</c:v>
                </c:pt>
              </c:strCache>
            </c:strRef>
          </c:cat>
          <c:val>
            <c:numRef>
              <c:f>Sheet1!$B$37:$B$45</c:f>
              <c:numCache>
                <c:formatCode>General</c:formatCode>
                <c:ptCount val="9"/>
                <c:pt idx="0">
                  <c:v>429677</c:v>
                </c:pt>
                <c:pt idx="1">
                  <c:v>135235.19790176101</c:v>
                </c:pt>
                <c:pt idx="2">
                  <c:v>107473.66737774543</c:v>
                </c:pt>
                <c:pt idx="3">
                  <c:v>181974.38038281462</c:v>
                </c:pt>
                <c:pt idx="4">
                  <c:v>170714.60938259089</c:v>
                </c:pt>
                <c:pt idx="5">
                  <c:v>160428.05249909111</c:v>
                </c:pt>
                <c:pt idx="6">
                  <c:v>120844.6209458464</c:v>
                </c:pt>
                <c:pt idx="7">
                  <c:v>69425.163099353871</c:v>
                </c:pt>
                <c:pt idx="8">
                  <c:v>25693.083693125209</c:v>
                </c:pt>
              </c:numCache>
            </c:numRef>
          </c:val>
          <c:extLst>
            <c:ext xmlns:c16="http://schemas.microsoft.com/office/drawing/2014/chart" uri="{C3380CC4-5D6E-409C-BE32-E72D297353CC}">
              <c16:uniqueId val="{00000000-C15B-4C7D-A375-7C24E39BCDD4}"/>
            </c:ext>
          </c:extLst>
        </c:ser>
        <c:ser>
          <c:idx val="1"/>
          <c:order val="1"/>
          <c:tx>
            <c:strRef>
              <c:f>Sheet1!$C$35:$C$36</c:f>
              <c:strCache>
                <c:ptCount val="2"/>
                <c:pt idx="0">
                  <c:v>1990</c:v>
                </c:pt>
                <c:pt idx="1">
                  <c:v>Secondary</c:v>
                </c:pt>
              </c:strCache>
            </c:strRef>
          </c:tx>
          <c:spPr>
            <a:solidFill>
              <a:schemeClr val="accent2"/>
            </a:solidFill>
            <a:ln>
              <a:solidFill>
                <a:schemeClr val="tx1"/>
              </a:solidFill>
            </a:ln>
            <a:effectLst/>
          </c:spPr>
          <c:invertIfNegative val="0"/>
          <c:cat>
            <c:strRef>
              <c:f>Sheet1!$A$37:$A$45</c:f>
              <c:strCache>
                <c:ptCount val="9"/>
                <c:pt idx="0">
                  <c:v>0-9</c:v>
                </c:pt>
                <c:pt idx="1">
                  <c:v>10-19</c:v>
                </c:pt>
                <c:pt idx="2">
                  <c:v>20-29</c:v>
                </c:pt>
                <c:pt idx="3">
                  <c:v>30-39</c:v>
                </c:pt>
                <c:pt idx="4">
                  <c:v>40-49</c:v>
                </c:pt>
                <c:pt idx="5">
                  <c:v>50-59</c:v>
                </c:pt>
                <c:pt idx="6">
                  <c:v>60-69</c:v>
                </c:pt>
                <c:pt idx="7">
                  <c:v>70-79</c:v>
                </c:pt>
                <c:pt idx="8">
                  <c:v>80 and over</c:v>
                </c:pt>
              </c:strCache>
            </c:strRef>
          </c:cat>
          <c:val>
            <c:numRef>
              <c:f>Sheet1!$C$37:$C$45</c:f>
              <c:numCache>
                <c:formatCode>General</c:formatCode>
                <c:ptCount val="9"/>
                <c:pt idx="0">
                  <c:v>0</c:v>
                </c:pt>
                <c:pt idx="1">
                  <c:v>215307.43943058021</c:v>
                </c:pt>
                <c:pt idx="2">
                  <c:v>280233.93574932346</c:v>
                </c:pt>
                <c:pt idx="3">
                  <c:v>281923.20419896679</c:v>
                </c:pt>
                <c:pt idx="4">
                  <c:v>123480.72779502778</c:v>
                </c:pt>
                <c:pt idx="5">
                  <c:v>43598.836073796934</c:v>
                </c:pt>
                <c:pt idx="6">
                  <c:v>18012.641487592868</c:v>
                </c:pt>
                <c:pt idx="7">
                  <c:v>6555.0452032267667</c:v>
                </c:pt>
                <c:pt idx="8">
                  <c:v>1180.1272002656924</c:v>
                </c:pt>
              </c:numCache>
            </c:numRef>
          </c:val>
          <c:extLst>
            <c:ext xmlns:c16="http://schemas.microsoft.com/office/drawing/2014/chart" uri="{C3380CC4-5D6E-409C-BE32-E72D297353CC}">
              <c16:uniqueId val="{00000001-C15B-4C7D-A375-7C24E39BCDD4}"/>
            </c:ext>
          </c:extLst>
        </c:ser>
        <c:ser>
          <c:idx val="2"/>
          <c:order val="2"/>
          <c:tx>
            <c:strRef>
              <c:f>Sheet1!$D$35:$D$36</c:f>
              <c:strCache>
                <c:ptCount val="2"/>
                <c:pt idx="0">
                  <c:v>1990</c:v>
                </c:pt>
                <c:pt idx="1">
                  <c:v>Post-Secondary</c:v>
                </c:pt>
              </c:strCache>
            </c:strRef>
          </c:tx>
          <c:spPr>
            <a:solidFill>
              <a:schemeClr val="accent3"/>
            </a:solidFill>
            <a:ln>
              <a:solidFill>
                <a:schemeClr val="tx1"/>
              </a:solidFill>
            </a:ln>
            <a:effectLst/>
          </c:spPr>
          <c:invertIfNegative val="0"/>
          <c:cat>
            <c:strRef>
              <c:f>Sheet1!$A$37:$A$45</c:f>
              <c:strCache>
                <c:ptCount val="9"/>
                <c:pt idx="0">
                  <c:v>0-9</c:v>
                </c:pt>
                <c:pt idx="1">
                  <c:v>10-19</c:v>
                </c:pt>
                <c:pt idx="2">
                  <c:v>20-29</c:v>
                </c:pt>
                <c:pt idx="3">
                  <c:v>30-39</c:v>
                </c:pt>
                <c:pt idx="4">
                  <c:v>40-49</c:v>
                </c:pt>
                <c:pt idx="5">
                  <c:v>50-59</c:v>
                </c:pt>
                <c:pt idx="6">
                  <c:v>60-69</c:v>
                </c:pt>
                <c:pt idx="7">
                  <c:v>70-79</c:v>
                </c:pt>
                <c:pt idx="8">
                  <c:v>80 and over</c:v>
                </c:pt>
              </c:strCache>
            </c:strRef>
          </c:cat>
          <c:val>
            <c:numRef>
              <c:f>Sheet1!$D$37:$D$45</c:f>
              <c:numCache>
                <c:formatCode>General</c:formatCode>
                <c:ptCount val="9"/>
                <c:pt idx="0">
                  <c:v>0</c:v>
                </c:pt>
                <c:pt idx="1">
                  <c:v>66549.828236792397</c:v>
                </c:pt>
                <c:pt idx="2">
                  <c:v>92227.851436159704</c:v>
                </c:pt>
                <c:pt idx="3">
                  <c:v>57604.329799349689</c:v>
                </c:pt>
                <c:pt idx="4">
                  <c:v>25283.389603531672</c:v>
                </c:pt>
                <c:pt idx="5">
                  <c:v>9022.0069581544321</c:v>
                </c:pt>
                <c:pt idx="6">
                  <c:v>2688.10975943426</c:v>
                </c:pt>
                <c:pt idx="7">
                  <c:v>932.85647878387647</c:v>
                </c:pt>
                <c:pt idx="8">
                  <c:v>159.42245101295251</c:v>
                </c:pt>
              </c:numCache>
            </c:numRef>
          </c:val>
          <c:extLst>
            <c:ext xmlns:c16="http://schemas.microsoft.com/office/drawing/2014/chart" uri="{C3380CC4-5D6E-409C-BE32-E72D297353CC}">
              <c16:uniqueId val="{00000002-C15B-4C7D-A375-7C24E39BCDD4}"/>
            </c:ext>
          </c:extLst>
        </c:ser>
        <c:ser>
          <c:idx val="3"/>
          <c:order val="3"/>
          <c:tx>
            <c:strRef>
              <c:f>Sheet1!$E$35:$E$36</c:f>
              <c:strCache>
                <c:ptCount val="2"/>
                <c:pt idx="0">
                  <c:v>1990</c:v>
                </c:pt>
                <c:pt idx="1">
                  <c:v>Tertiary</c:v>
                </c:pt>
              </c:strCache>
            </c:strRef>
          </c:tx>
          <c:spPr>
            <a:solidFill>
              <a:schemeClr val="accent4"/>
            </a:solidFill>
            <a:ln>
              <a:solidFill>
                <a:schemeClr val="tx1"/>
              </a:solidFill>
            </a:ln>
            <a:effectLst/>
          </c:spPr>
          <c:invertIfNegative val="0"/>
          <c:cat>
            <c:strRef>
              <c:f>Sheet1!$A$37:$A$45</c:f>
              <c:strCache>
                <c:ptCount val="9"/>
                <c:pt idx="0">
                  <c:v>0-9</c:v>
                </c:pt>
                <c:pt idx="1">
                  <c:v>10-19</c:v>
                </c:pt>
                <c:pt idx="2">
                  <c:v>20-29</c:v>
                </c:pt>
                <c:pt idx="3">
                  <c:v>30-39</c:v>
                </c:pt>
                <c:pt idx="4">
                  <c:v>40-49</c:v>
                </c:pt>
                <c:pt idx="5">
                  <c:v>50-59</c:v>
                </c:pt>
                <c:pt idx="6">
                  <c:v>60-69</c:v>
                </c:pt>
                <c:pt idx="7">
                  <c:v>70-79</c:v>
                </c:pt>
                <c:pt idx="8">
                  <c:v>80 and over</c:v>
                </c:pt>
              </c:strCache>
            </c:strRef>
          </c:cat>
          <c:val>
            <c:numRef>
              <c:f>Sheet1!$E$37:$E$45</c:f>
              <c:numCache>
                <c:formatCode>General</c:formatCode>
                <c:ptCount val="9"/>
                <c:pt idx="0">
                  <c:v>0</c:v>
                </c:pt>
                <c:pt idx="1">
                  <c:v>4688.534430866388</c:v>
                </c:pt>
                <c:pt idx="2">
                  <c:v>49991.545436771419</c:v>
                </c:pt>
                <c:pt idx="3">
                  <c:v>32814.085618868943</c:v>
                </c:pt>
                <c:pt idx="4">
                  <c:v>15023.273218849672</c:v>
                </c:pt>
                <c:pt idx="5">
                  <c:v>5145.1044689575192</c:v>
                </c:pt>
                <c:pt idx="6">
                  <c:v>1371.6278071264705</c:v>
                </c:pt>
                <c:pt idx="7">
                  <c:v>469.93521863548665</c:v>
                </c:pt>
                <c:pt idx="8">
                  <c:v>138.36665559614747</c:v>
                </c:pt>
              </c:numCache>
            </c:numRef>
          </c:val>
          <c:extLst>
            <c:ext xmlns:c16="http://schemas.microsoft.com/office/drawing/2014/chart" uri="{C3380CC4-5D6E-409C-BE32-E72D297353CC}">
              <c16:uniqueId val="{00000003-C15B-4C7D-A375-7C24E39BCDD4}"/>
            </c:ext>
          </c:extLst>
        </c:ser>
        <c:dLbls>
          <c:showLegendKey val="0"/>
          <c:showVal val="0"/>
          <c:showCatName val="0"/>
          <c:showSerName val="0"/>
          <c:showPercent val="0"/>
          <c:showBubbleSize val="0"/>
        </c:dLbls>
        <c:gapWidth val="0"/>
        <c:overlap val="100"/>
        <c:axId val="587575439"/>
        <c:axId val="587577087"/>
      </c:barChart>
      <c:catAx>
        <c:axId val="5875754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577087"/>
        <c:crosses val="autoZero"/>
        <c:auto val="1"/>
        <c:lblAlgn val="ctr"/>
        <c:lblOffset val="100"/>
        <c:noMultiLvlLbl val="0"/>
      </c:catAx>
      <c:valAx>
        <c:axId val="587577087"/>
        <c:scaling>
          <c:orientation val="minMax"/>
          <c:max val="7000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575439"/>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US" sz="1300"/>
              <a:t>Age Pyramid by Gender and HQA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stacked"/>
        <c:varyColors val="0"/>
        <c:ser>
          <c:idx val="0"/>
          <c:order val="0"/>
          <c:tx>
            <c:strRef>
              <c:f>Sheet1!$O$159</c:f>
              <c:strCache>
                <c:ptCount val="1"/>
                <c:pt idx="0">
                  <c:v>Male - Secondary and below</c:v>
                </c:pt>
              </c:strCache>
            </c:strRef>
          </c:tx>
          <c:spPr>
            <a:solidFill>
              <a:schemeClr val="tx2">
                <a:lumMod val="10000"/>
                <a:lumOff val="90000"/>
              </a:schemeClr>
            </a:solidFill>
            <a:ln>
              <a:noFill/>
            </a:ln>
            <a:effectLst/>
          </c:spPr>
          <c:invertIfNegative val="0"/>
          <c:cat>
            <c:strRef>
              <c:f>Sheet1!$N$160:$N$176</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Sheet1!$O$160:$O$176</c:f>
              <c:numCache>
                <c:formatCode>0%</c:formatCode>
                <c:ptCount val="17"/>
                <c:pt idx="0">
                  <c:v>-2.3091778122303244E-2</c:v>
                </c:pt>
                <c:pt idx="1">
                  <c:v>-2.515423284151911E-2</c:v>
                </c:pt>
                <c:pt idx="2">
                  <c:v>-2.5954883648475226E-2</c:v>
                </c:pt>
                <c:pt idx="3">
                  <c:v>-1.0640628709625205E-2</c:v>
                </c:pt>
                <c:pt idx="4">
                  <c:v>-2.4182205600634895E-3</c:v>
                </c:pt>
                <c:pt idx="5">
                  <c:v>-3.3761604704269596E-3</c:v>
                </c:pt>
                <c:pt idx="6">
                  <c:v>-3.6815505933054092E-3</c:v>
                </c:pt>
                <c:pt idx="7">
                  <c:v>-4.9039259868874632E-3</c:v>
                </c:pt>
                <c:pt idx="8">
                  <c:v>-6.1959066249909333E-3</c:v>
                </c:pt>
                <c:pt idx="9">
                  <c:v>-9.2403052602123299E-3</c:v>
                </c:pt>
                <c:pt idx="10">
                  <c:v>-1.3582556097504783E-2</c:v>
                </c:pt>
                <c:pt idx="11">
                  <c:v>-2.0517392712786298E-2</c:v>
                </c:pt>
                <c:pt idx="12">
                  <c:v>-2.2319289289655948E-2</c:v>
                </c:pt>
                <c:pt idx="13">
                  <c:v>-1.9179150977920442E-2</c:v>
                </c:pt>
                <c:pt idx="14">
                  <c:v>-1.4501528280070602E-2</c:v>
                </c:pt>
                <c:pt idx="15">
                  <c:v>-7.6313149213661276E-3</c:v>
                </c:pt>
                <c:pt idx="16">
                  <c:v>-9.6714666443306323E-3</c:v>
                </c:pt>
              </c:numCache>
            </c:numRef>
          </c:val>
          <c:extLst>
            <c:ext xmlns:c16="http://schemas.microsoft.com/office/drawing/2014/chart" uri="{C3380CC4-5D6E-409C-BE32-E72D297353CC}">
              <c16:uniqueId val="{00000000-7A1C-1E48-87F4-FC1FC7B86BD1}"/>
            </c:ext>
          </c:extLst>
        </c:ser>
        <c:ser>
          <c:idx val="1"/>
          <c:order val="1"/>
          <c:tx>
            <c:strRef>
              <c:f>Sheet1!$P$159</c:f>
              <c:strCache>
                <c:ptCount val="1"/>
                <c:pt idx="0">
                  <c:v>Female - Secondary and below</c:v>
                </c:pt>
              </c:strCache>
            </c:strRef>
          </c:tx>
          <c:spPr>
            <a:solidFill>
              <a:schemeClr val="accent2">
                <a:lumMod val="20000"/>
                <a:lumOff val="80000"/>
              </a:schemeClr>
            </a:solidFill>
            <a:ln>
              <a:noFill/>
            </a:ln>
            <a:effectLst/>
          </c:spPr>
          <c:invertIfNegative val="0"/>
          <c:cat>
            <c:strRef>
              <c:f>Sheet1!$N$160:$N$176</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Sheet1!$P$160:$P$176</c:f>
              <c:numCache>
                <c:formatCode>0%</c:formatCode>
                <c:ptCount val="17"/>
                <c:pt idx="0">
                  <c:v>2.3091778122303244E-2</c:v>
                </c:pt>
                <c:pt idx="1">
                  <c:v>2.515423284151911E-2</c:v>
                </c:pt>
                <c:pt idx="2">
                  <c:v>2.5954883648475226E-2</c:v>
                </c:pt>
                <c:pt idx="3">
                  <c:v>1.0640628709625205E-2</c:v>
                </c:pt>
                <c:pt idx="4">
                  <c:v>2.4182205600634895E-3</c:v>
                </c:pt>
                <c:pt idx="5">
                  <c:v>3.3761604704269596E-3</c:v>
                </c:pt>
                <c:pt idx="6">
                  <c:v>3.6815505933054092E-3</c:v>
                </c:pt>
                <c:pt idx="7">
                  <c:v>4.9039259868874632E-3</c:v>
                </c:pt>
                <c:pt idx="8">
                  <c:v>6.1959066249909333E-3</c:v>
                </c:pt>
                <c:pt idx="9">
                  <c:v>9.2403052602123299E-3</c:v>
                </c:pt>
                <c:pt idx="10">
                  <c:v>1.3582556097504783E-2</c:v>
                </c:pt>
                <c:pt idx="11">
                  <c:v>2.0517392712786298E-2</c:v>
                </c:pt>
                <c:pt idx="12">
                  <c:v>2.2319289289655948E-2</c:v>
                </c:pt>
                <c:pt idx="13">
                  <c:v>1.9179150977920442E-2</c:v>
                </c:pt>
                <c:pt idx="14">
                  <c:v>1.4501528280070602E-2</c:v>
                </c:pt>
                <c:pt idx="15">
                  <c:v>7.6313149213661276E-3</c:v>
                </c:pt>
                <c:pt idx="16">
                  <c:v>9.6714666443306323E-3</c:v>
                </c:pt>
              </c:numCache>
            </c:numRef>
          </c:val>
          <c:extLst>
            <c:ext xmlns:c16="http://schemas.microsoft.com/office/drawing/2014/chart" uri="{C3380CC4-5D6E-409C-BE32-E72D297353CC}">
              <c16:uniqueId val="{00000001-7A1C-1E48-87F4-FC1FC7B86BD1}"/>
            </c:ext>
          </c:extLst>
        </c:ser>
        <c:ser>
          <c:idx val="2"/>
          <c:order val="2"/>
          <c:tx>
            <c:strRef>
              <c:f>Sheet1!$Q$159</c:f>
              <c:strCache>
                <c:ptCount val="1"/>
                <c:pt idx="0">
                  <c:v>Male - Post-Secondary</c:v>
                </c:pt>
              </c:strCache>
            </c:strRef>
          </c:tx>
          <c:spPr>
            <a:solidFill>
              <a:schemeClr val="tx2">
                <a:lumMod val="50000"/>
                <a:lumOff val="50000"/>
              </a:schemeClr>
            </a:solidFill>
            <a:ln>
              <a:noFill/>
            </a:ln>
            <a:effectLst/>
          </c:spPr>
          <c:invertIfNegative val="0"/>
          <c:cat>
            <c:strRef>
              <c:f>Sheet1!$N$160:$N$176</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Sheet1!$Q$160:$Q$176</c:f>
              <c:numCache>
                <c:formatCode>0%</c:formatCode>
                <c:ptCount val="17"/>
                <c:pt idx="0">
                  <c:v>0</c:v>
                </c:pt>
                <c:pt idx="1">
                  <c:v>0</c:v>
                </c:pt>
                <c:pt idx="2">
                  <c:v>0</c:v>
                </c:pt>
                <c:pt idx="3">
                  <c:v>-1.6463341507033744E-2</c:v>
                </c:pt>
                <c:pt idx="4">
                  <c:v>-1.6829967416720756E-2</c:v>
                </c:pt>
                <c:pt idx="5">
                  <c:v>-1.4511499751888641E-2</c:v>
                </c:pt>
                <c:pt idx="6">
                  <c:v>-1.2309845792485721E-2</c:v>
                </c:pt>
                <c:pt idx="7">
                  <c:v>-1.1587285872145286E-2</c:v>
                </c:pt>
                <c:pt idx="8">
                  <c:v>-1.1016412927389675E-2</c:v>
                </c:pt>
                <c:pt idx="9">
                  <c:v>-1.1495597402513472E-2</c:v>
                </c:pt>
                <c:pt idx="10">
                  <c:v>-1.0057551639751526E-2</c:v>
                </c:pt>
                <c:pt idx="11">
                  <c:v>-8.5014880780736914E-3</c:v>
                </c:pt>
                <c:pt idx="12">
                  <c:v>-7.5736321669587917E-3</c:v>
                </c:pt>
                <c:pt idx="13">
                  <c:v>-5.395994081318984E-3</c:v>
                </c:pt>
                <c:pt idx="14">
                  <c:v>-3.3362841562733655E-3</c:v>
                </c:pt>
                <c:pt idx="15">
                  <c:v>-1.5739540884543467E-3</c:v>
                </c:pt>
                <c:pt idx="16">
                  <c:v>-1.2432297856963201E-3</c:v>
                </c:pt>
              </c:numCache>
            </c:numRef>
          </c:val>
          <c:extLst>
            <c:ext xmlns:c16="http://schemas.microsoft.com/office/drawing/2014/chart" uri="{C3380CC4-5D6E-409C-BE32-E72D297353CC}">
              <c16:uniqueId val="{00000002-7A1C-1E48-87F4-FC1FC7B86BD1}"/>
            </c:ext>
          </c:extLst>
        </c:ser>
        <c:ser>
          <c:idx val="3"/>
          <c:order val="3"/>
          <c:tx>
            <c:strRef>
              <c:f>Sheet1!$R$159</c:f>
              <c:strCache>
                <c:ptCount val="1"/>
                <c:pt idx="0">
                  <c:v>Female - Post-Secondary</c:v>
                </c:pt>
              </c:strCache>
            </c:strRef>
          </c:tx>
          <c:spPr>
            <a:solidFill>
              <a:schemeClr val="accent2">
                <a:lumMod val="60000"/>
                <a:lumOff val="40000"/>
              </a:schemeClr>
            </a:solidFill>
            <a:ln>
              <a:noFill/>
            </a:ln>
            <a:effectLst/>
          </c:spPr>
          <c:invertIfNegative val="0"/>
          <c:cat>
            <c:strRef>
              <c:f>Sheet1!$N$160:$N$176</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Sheet1!$R$160:$R$176</c:f>
              <c:numCache>
                <c:formatCode>0%</c:formatCode>
                <c:ptCount val="17"/>
                <c:pt idx="0">
                  <c:v>0</c:v>
                </c:pt>
                <c:pt idx="1">
                  <c:v>0</c:v>
                </c:pt>
                <c:pt idx="2">
                  <c:v>0</c:v>
                </c:pt>
                <c:pt idx="3">
                  <c:v>1.6463341507033744E-2</c:v>
                </c:pt>
                <c:pt idx="4">
                  <c:v>1.6829967416720756E-2</c:v>
                </c:pt>
                <c:pt idx="5">
                  <c:v>1.4511499751888641E-2</c:v>
                </c:pt>
                <c:pt idx="6">
                  <c:v>1.2309845792485721E-2</c:v>
                </c:pt>
                <c:pt idx="7">
                  <c:v>1.1587285872145286E-2</c:v>
                </c:pt>
                <c:pt idx="8">
                  <c:v>1.1016412927389675E-2</c:v>
                </c:pt>
                <c:pt idx="9">
                  <c:v>1.1495597402513472E-2</c:v>
                </c:pt>
                <c:pt idx="10">
                  <c:v>1.0057551639751526E-2</c:v>
                </c:pt>
                <c:pt idx="11">
                  <c:v>8.5014880780736914E-3</c:v>
                </c:pt>
                <c:pt idx="12">
                  <c:v>7.5736321669587917E-3</c:v>
                </c:pt>
                <c:pt idx="13">
                  <c:v>5.395994081318984E-3</c:v>
                </c:pt>
                <c:pt idx="14">
                  <c:v>3.3362841562733655E-3</c:v>
                </c:pt>
                <c:pt idx="15">
                  <c:v>1.5739540884543467E-3</c:v>
                </c:pt>
                <c:pt idx="16">
                  <c:v>1.2432297856963201E-3</c:v>
                </c:pt>
              </c:numCache>
            </c:numRef>
          </c:val>
          <c:extLst>
            <c:ext xmlns:c16="http://schemas.microsoft.com/office/drawing/2014/chart" uri="{C3380CC4-5D6E-409C-BE32-E72D297353CC}">
              <c16:uniqueId val="{00000003-7A1C-1E48-87F4-FC1FC7B86BD1}"/>
            </c:ext>
          </c:extLst>
        </c:ser>
        <c:ser>
          <c:idx val="4"/>
          <c:order val="4"/>
          <c:tx>
            <c:strRef>
              <c:f>Sheet1!$S$159</c:f>
              <c:strCache>
                <c:ptCount val="1"/>
                <c:pt idx="0">
                  <c:v>Male - Tertiary</c:v>
                </c:pt>
              </c:strCache>
            </c:strRef>
          </c:tx>
          <c:spPr>
            <a:solidFill>
              <a:schemeClr val="tx2">
                <a:lumMod val="90000"/>
                <a:lumOff val="10000"/>
              </a:schemeClr>
            </a:solidFill>
            <a:ln>
              <a:noFill/>
            </a:ln>
            <a:effectLst/>
          </c:spPr>
          <c:invertIfNegative val="0"/>
          <c:cat>
            <c:strRef>
              <c:f>Sheet1!$N$160:$N$176</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Sheet1!$S$160:$S$176</c:f>
              <c:numCache>
                <c:formatCode>0%</c:formatCode>
                <c:ptCount val="17"/>
                <c:pt idx="0">
                  <c:v>0</c:v>
                </c:pt>
                <c:pt idx="1">
                  <c:v>0</c:v>
                </c:pt>
                <c:pt idx="2">
                  <c:v>0</c:v>
                </c:pt>
                <c:pt idx="3">
                  <c:v>-6.2769393796490366E-5</c:v>
                </c:pt>
                <c:pt idx="4">
                  <c:v>-1.1565493805319058E-2</c:v>
                </c:pt>
                <c:pt idx="5">
                  <c:v>-1.7318721246500315E-2</c:v>
                </c:pt>
                <c:pt idx="6">
                  <c:v>-1.9373236014603504E-2</c:v>
                </c:pt>
                <c:pt idx="7">
                  <c:v>-1.8461720852176615E-2</c:v>
                </c:pt>
                <c:pt idx="8">
                  <c:v>-1.809766682320325E-2</c:v>
                </c:pt>
                <c:pt idx="9">
                  <c:v>-1.6772040792238208E-2</c:v>
                </c:pt>
                <c:pt idx="10">
                  <c:v>-1.2308322240415472E-2</c:v>
                </c:pt>
                <c:pt idx="11">
                  <c:v>-8.8030918564555548E-3</c:v>
                </c:pt>
                <c:pt idx="12">
                  <c:v>-5.0881997017820828E-3</c:v>
                </c:pt>
                <c:pt idx="13">
                  <c:v>-3.2693536191180255E-3</c:v>
                </c:pt>
                <c:pt idx="14">
                  <c:v>-2.1460657500014507E-3</c:v>
                </c:pt>
                <c:pt idx="15">
                  <c:v>-8.7655166714733959E-4</c:v>
                </c:pt>
                <c:pt idx="16">
                  <c:v>-8.8488865581181394E-4</c:v>
                </c:pt>
              </c:numCache>
            </c:numRef>
          </c:val>
          <c:extLst>
            <c:ext xmlns:c16="http://schemas.microsoft.com/office/drawing/2014/chart" uri="{C3380CC4-5D6E-409C-BE32-E72D297353CC}">
              <c16:uniqueId val="{00000004-7A1C-1E48-87F4-FC1FC7B86BD1}"/>
            </c:ext>
          </c:extLst>
        </c:ser>
        <c:ser>
          <c:idx val="5"/>
          <c:order val="5"/>
          <c:tx>
            <c:strRef>
              <c:f>Sheet1!$T$159</c:f>
              <c:strCache>
                <c:ptCount val="1"/>
                <c:pt idx="0">
                  <c:v>Female - Tertiary</c:v>
                </c:pt>
              </c:strCache>
            </c:strRef>
          </c:tx>
          <c:spPr>
            <a:solidFill>
              <a:schemeClr val="accent2">
                <a:lumMod val="50000"/>
              </a:schemeClr>
            </a:solidFill>
            <a:ln>
              <a:noFill/>
            </a:ln>
            <a:effectLst/>
          </c:spPr>
          <c:invertIfNegative val="0"/>
          <c:cat>
            <c:strRef>
              <c:f>Sheet1!$N$160:$N$176</c:f>
              <c:strCache>
                <c:ptCount val="17"/>
                <c:pt idx="0">
                  <c:v>0-4</c:v>
                </c:pt>
                <c:pt idx="1">
                  <c:v>5-9</c:v>
                </c:pt>
                <c:pt idx="2">
                  <c:v>10-14</c:v>
                </c:pt>
                <c:pt idx="3">
                  <c:v>15-19</c:v>
                </c:pt>
                <c:pt idx="4">
                  <c:v>20-24</c:v>
                </c:pt>
                <c:pt idx="5">
                  <c:v>25-29</c:v>
                </c:pt>
                <c:pt idx="6">
                  <c:v>30-34</c:v>
                </c:pt>
                <c:pt idx="7">
                  <c:v>35-59</c:v>
                </c:pt>
                <c:pt idx="8">
                  <c:v>40-44</c:v>
                </c:pt>
                <c:pt idx="9">
                  <c:v>45-49</c:v>
                </c:pt>
                <c:pt idx="10">
                  <c:v>50-54</c:v>
                </c:pt>
                <c:pt idx="11">
                  <c:v>55-59</c:v>
                </c:pt>
                <c:pt idx="12">
                  <c:v>60-64</c:v>
                </c:pt>
                <c:pt idx="13">
                  <c:v>65-69</c:v>
                </c:pt>
                <c:pt idx="14">
                  <c:v>70-74</c:v>
                </c:pt>
                <c:pt idx="15">
                  <c:v>75-79</c:v>
                </c:pt>
                <c:pt idx="16">
                  <c:v>80 and over</c:v>
                </c:pt>
              </c:strCache>
            </c:strRef>
          </c:cat>
          <c:val>
            <c:numRef>
              <c:f>Sheet1!$T$160:$T$176</c:f>
              <c:numCache>
                <c:formatCode>0%</c:formatCode>
                <c:ptCount val="17"/>
                <c:pt idx="0">
                  <c:v>0</c:v>
                </c:pt>
                <c:pt idx="1">
                  <c:v>0</c:v>
                </c:pt>
                <c:pt idx="2">
                  <c:v>0</c:v>
                </c:pt>
                <c:pt idx="3">
                  <c:v>6.2769393796490366E-5</c:v>
                </c:pt>
                <c:pt idx="4">
                  <c:v>1.1565493805319058E-2</c:v>
                </c:pt>
                <c:pt idx="5">
                  <c:v>1.7318721246500315E-2</c:v>
                </c:pt>
                <c:pt idx="6">
                  <c:v>1.9373236014603504E-2</c:v>
                </c:pt>
                <c:pt idx="7">
                  <c:v>1.8461720852176615E-2</c:v>
                </c:pt>
                <c:pt idx="8">
                  <c:v>1.809766682320325E-2</c:v>
                </c:pt>
                <c:pt idx="9">
                  <c:v>1.6772040792238208E-2</c:v>
                </c:pt>
                <c:pt idx="10">
                  <c:v>1.2308322240415472E-2</c:v>
                </c:pt>
                <c:pt idx="11">
                  <c:v>8.8030918564555548E-3</c:v>
                </c:pt>
                <c:pt idx="12">
                  <c:v>5.0881997017820828E-3</c:v>
                </c:pt>
                <c:pt idx="13">
                  <c:v>3.2693536191180255E-3</c:v>
                </c:pt>
                <c:pt idx="14">
                  <c:v>2.1460657500014507E-3</c:v>
                </c:pt>
                <c:pt idx="15">
                  <c:v>8.7655166714733959E-4</c:v>
                </c:pt>
                <c:pt idx="16">
                  <c:v>8.8488865581181394E-4</c:v>
                </c:pt>
              </c:numCache>
            </c:numRef>
          </c:val>
          <c:extLst>
            <c:ext xmlns:c16="http://schemas.microsoft.com/office/drawing/2014/chart" uri="{C3380CC4-5D6E-409C-BE32-E72D297353CC}">
              <c16:uniqueId val="{00000005-7A1C-1E48-87F4-FC1FC7B86BD1}"/>
            </c:ext>
          </c:extLst>
        </c:ser>
        <c:dLbls>
          <c:showLegendKey val="0"/>
          <c:showVal val="0"/>
          <c:showCatName val="0"/>
          <c:showSerName val="0"/>
          <c:showPercent val="0"/>
          <c:showBubbleSize val="0"/>
        </c:dLbls>
        <c:gapWidth val="150"/>
        <c:overlap val="100"/>
        <c:axId val="1379540063"/>
        <c:axId val="1249945903"/>
      </c:barChart>
      <c:catAx>
        <c:axId val="1379540063"/>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249945903"/>
        <c:crosses val="autoZero"/>
        <c:auto val="1"/>
        <c:lblAlgn val="ctr"/>
        <c:lblOffset val="100"/>
        <c:noMultiLvlLbl val="0"/>
      </c:catAx>
      <c:valAx>
        <c:axId val="1249945903"/>
        <c:scaling>
          <c:orientation val="minMax"/>
          <c:max val="0.08"/>
          <c:min val="-0.08"/>
        </c:scaling>
        <c:delete val="0"/>
        <c:axPos val="b"/>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79540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0" i="0" baseline="0">
                <a:solidFill>
                  <a:schemeClr val="tx1"/>
                </a:solidFill>
                <a:effectLst/>
                <a:latin typeface="Arial" panose="020B0604020202020204" pitchFamily="34" charset="0"/>
                <a:cs typeface="Arial" panose="020B0604020202020204" pitchFamily="34" charset="0"/>
              </a:rPr>
              <a:t>2020 HQA Proportion</a:t>
            </a:r>
            <a:endParaRPr lang="en-SG">
              <a:solidFill>
                <a:schemeClr val="tx1"/>
              </a:solidFill>
              <a:effectLst/>
              <a:latin typeface="Arial" panose="020B0604020202020204" pitchFamily="34" charset="0"/>
              <a:cs typeface="Arial" panose="020B0604020202020204" pitchFamily="34" charset="0"/>
            </a:endParaRPr>
          </a:p>
        </c:rich>
      </c:tx>
      <c:layout>
        <c:manualLayout>
          <c:xMode val="edge"/>
          <c:yMode val="edge"/>
          <c:x val="0.24314617304298242"/>
          <c:y val="8.353926941784393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SG"/>
        </a:p>
      </c:txPr>
    </c:title>
    <c:autoTitleDeleted val="0"/>
    <c:plotArea>
      <c:layout/>
      <c:barChart>
        <c:barDir val="bar"/>
        <c:grouping val="stacked"/>
        <c:varyColors val="0"/>
        <c:ser>
          <c:idx val="0"/>
          <c:order val="0"/>
          <c:tx>
            <c:strRef>
              <c:f>Sheet1!$B$84</c:f>
              <c:strCache>
                <c:ptCount val="1"/>
                <c:pt idx="0">
                  <c:v>Primary and below</c:v>
                </c:pt>
              </c:strCache>
            </c:strRef>
          </c:tx>
          <c:spPr>
            <a:solidFill>
              <a:schemeClr val="accent1"/>
            </a:solidFill>
            <a:ln>
              <a:solidFill>
                <a:schemeClr val="tx1"/>
              </a:solidFill>
            </a:ln>
            <a:effectLst/>
          </c:spPr>
          <c:invertIfNegative val="0"/>
          <c:cat>
            <c:strRef>
              <c:f>Sheet1!$A$85:$A$93</c:f>
              <c:strCache>
                <c:ptCount val="9"/>
                <c:pt idx="0">
                  <c:v>0-9</c:v>
                </c:pt>
                <c:pt idx="1">
                  <c:v>10-19</c:v>
                </c:pt>
                <c:pt idx="2">
                  <c:v>20-29</c:v>
                </c:pt>
                <c:pt idx="3">
                  <c:v>30-39</c:v>
                </c:pt>
                <c:pt idx="4">
                  <c:v>40-49</c:v>
                </c:pt>
                <c:pt idx="5">
                  <c:v>50-59</c:v>
                </c:pt>
                <c:pt idx="6">
                  <c:v>60-69</c:v>
                </c:pt>
                <c:pt idx="7">
                  <c:v>70-79</c:v>
                </c:pt>
                <c:pt idx="8">
                  <c:v>80 and over</c:v>
                </c:pt>
              </c:strCache>
            </c:strRef>
          </c:cat>
          <c:val>
            <c:numRef>
              <c:f>Sheet1!$B$85:$B$93</c:f>
              <c:numCache>
                <c:formatCode>General</c:formatCode>
                <c:ptCount val="9"/>
                <c:pt idx="0">
                  <c:v>381813</c:v>
                </c:pt>
                <c:pt idx="1">
                  <c:v>106197.79362492697</c:v>
                </c:pt>
                <c:pt idx="2">
                  <c:v>5465.4809158010248</c:v>
                </c:pt>
                <c:pt idx="3">
                  <c:v>10360.087281551927</c:v>
                </c:pt>
                <c:pt idx="4">
                  <c:v>27913.931112438149</c:v>
                </c:pt>
                <c:pt idx="5">
                  <c:v>91991.647325241982</c:v>
                </c:pt>
                <c:pt idx="6">
                  <c:v>152772.20071635908</c:v>
                </c:pt>
                <c:pt idx="7">
                  <c:v>125225.85254900192</c:v>
                </c:pt>
                <c:pt idx="8">
                  <c:v>90846.384678314265</c:v>
                </c:pt>
              </c:numCache>
            </c:numRef>
          </c:val>
          <c:extLst>
            <c:ext xmlns:c16="http://schemas.microsoft.com/office/drawing/2014/chart" uri="{C3380CC4-5D6E-409C-BE32-E72D297353CC}">
              <c16:uniqueId val="{00000000-1DFD-4DFD-90F9-9C1C91E341C0}"/>
            </c:ext>
          </c:extLst>
        </c:ser>
        <c:ser>
          <c:idx val="1"/>
          <c:order val="1"/>
          <c:tx>
            <c:strRef>
              <c:f>Sheet1!$C$84</c:f>
              <c:strCache>
                <c:ptCount val="1"/>
                <c:pt idx="0">
                  <c:v>Secondary</c:v>
                </c:pt>
              </c:strCache>
            </c:strRef>
          </c:tx>
          <c:spPr>
            <a:solidFill>
              <a:schemeClr val="accent2"/>
            </a:solidFill>
            <a:ln>
              <a:solidFill>
                <a:schemeClr val="tx1"/>
              </a:solidFill>
            </a:ln>
            <a:effectLst/>
          </c:spPr>
          <c:invertIfNegative val="0"/>
          <c:cat>
            <c:strRef>
              <c:f>Sheet1!$A$85:$A$93</c:f>
              <c:strCache>
                <c:ptCount val="9"/>
                <c:pt idx="0">
                  <c:v>0-9</c:v>
                </c:pt>
                <c:pt idx="1">
                  <c:v>10-19</c:v>
                </c:pt>
                <c:pt idx="2">
                  <c:v>20-29</c:v>
                </c:pt>
                <c:pt idx="3">
                  <c:v>30-39</c:v>
                </c:pt>
                <c:pt idx="4">
                  <c:v>40-49</c:v>
                </c:pt>
                <c:pt idx="5">
                  <c:v>50-59</c:v>
                </c:pt>
                <c:pt idx="6">
                  <c:v>60-69</c:v>
                </c:pt>
                <c:pt idx="7">
                  <c:v>70-79</c:v>
                </c:pt>
                <c:pt idx="8">
                  <c:v>80 and over</c:v>
                </c:pt>
              </c:strCache>
            </c:strRef>
          </c:cat>
          <c:val>
            <c:numRef>
              <c:f>Sheet1!$C$85:$C$93</c:f>
              <c:numCache>
                <c:formatCode>General</c:formatCode>
                <c:ptCount val="9"/>
                <c:pt idx="0">
                  <c:v>0</c:v>
                </c:pt>
                <c:pt idx="1">
                  <c:v>181392.06213295553</c:v>
                </c:pt>
                <c:pt idx="2">
                  <c:v>38886.617049503162</c:v>
                </c:pt>
                <c:pt idx="3">
                  <c:v>67431.604119968135</c:v>
                </c:pt>
                <c:pt idx="4">
                  <c:v>116583.71717218118</c:v>
                </c:pt>
                <c:pt idx="5">
                  <c:v>214692.61150028557</c:v>
                </c:pt>
                <c:pt idx="6">
                  <c:v>212170.81268723903</c:v>
                </c:pt>
                <c:pt idx="7">
                  <c:v>85164.640840387277</c:v>
                </c:pt>
                <c:pt idx="8">
                  <c:v>20117.570335091001</c:v>
                </c:pt>
              </c:numCache>
            </c:numRef>
          </c:val>
          <c:extLst>
            <c:ext xmlns:c16="http://schemas.microsoft.com/office/drawing/2014/chart" uri="{C3380CC4-5D6E-409C-BE32-E72D297353CC}">
              <c16:uniqueId val="{00000001-1DFD-4DFD-90F9-9C1C91E341C0}"/>
            </c:ext>
          </c:extLst>
        </c:ser>
        <c:ser>
          <c:idx val="2"/>
          <c:order val="2"/>
          <c:tx>
            <c:strRef>
              <c:f>Sheet1!$D$84</c:f>
              <c:strCache>
                <c:ptCount val="1"/>
                <c:pt idx="0">
                  <c:v>Post-Secondary</c:v>
                </c:pt>
              </c:strCache>
            </c:strRef>
          </c:tx>
          <c:spPr>
            <a:solidFill>
              <a:schemeClr val="accent3"/>
            </a:solidFill>
            <a:ln>
              <a:solidFill>
                <a:schemeClr val="tx1"/>
              </a:solidFill>
            </a:ln>
            <a:effectLst/>
          </c:spPr>
          <c:invertIfNegative val="0"/>
          <c:cat>
            <c:strRef>
              <c:f>Sheet1!$A$85:$A$93</c:f>
              <c:strCache>
                <c:ptCount val="9"/>
                <c:pt idx="0">
                  <c:v>0-9</c:v>
                </c:pt>
                <c:pt idx="1">
                  <c:v>10-19</c:v>
                </c:pt>
                <c:pt idx="2">
                  <c:v>20-29</c:v>
                </c:pt>
                <c:pt idx="3">
                  <c:v>30-39</c:v>
                </c:pt>
                <c:pt idx="4">
                  <c:v>40-49</c:v>
                </c:pt>
                <c:pt idx="5">
                  <c:v>50-59</c:v>
                </c:pt>
                <c:pt idx="6">
                  <c:v>60-69</c:v>
                </c:pt>
                <c:pt idx="7">
                  <c:v>70-79</c:v>
                </c:pt>
                <c:pt idx="8">
                  <c:v>80 and over</c:v>
                </c:pt>
              </c:strCache>
            </c:strRef>
          </c:cat>
          <c:val>
            <c:numRef>
              <c:f>Sheet1!$D$85:$D$93</c:f>
              <c:numCache>
                <c:formatCode>General</c:formatCode>
                <c:ptCount val="9"/>
                <c:pt idx="0">
                  <c:v>0</c:v>
                </c:pt>
                <c:pt idx="1">
                  <c:v>124943.50816810667</c:v>
                </c:pt>
                <c:pt idx="2">
                  <c:v>218568.29739104945</c:v>
                </c:pt>
                <c:pt idx="3">
                  <c:v>185018.94684156546</c:v>
                </c:pt>
                <c:pt idx="4">
                  <c:v>187861.17741131075</c:v>
                </c:pt>
                <c:pt idx="5">
                  <c:v>149778.20099274177</c:v>
                </c:pt>
                <c:pt idx="6">
                  <c:v>94963.376298061252</c:v>
                </c:pt>
                <c:pt idx="7">
                  <c:v>33520.64573964075</c:v>
                </c:pt>
                <c:pt idx="8">
                  <c:v>8495.290258304376</c:v>
                </c:pt>
              </c:numCache>
            </c:numRef>
          </c:val>
          <c:extLst>
            <c:ext xmlns:c16="http://schemas.microsoft.com/office/drawing/2014/chart" uri="{C3380CC4-5D6E-409C-BE32-E72D297353CC}">
              <c16:uniqueId val="{00000002-1DFD-4DFD-90F9-9C1C91E341C0}"/>
            </c:ext>
          </c:extLst>
        </c:ser>
        <c:ser>
          <c:idx val="3"/>
          <c:order val="3"/>
          <c:tx>
            <c:strRef>
              <c:f>Sheet1!$E$84</c:f>
              <c:strCache>
                <c:ptCount val="1"/>
                <c:pt idx="0">
                  <c:v>Tertiary</c:v>
                </c:pt>
              </c:strCache>
            </c:strRef>
          </c:tx>
          <c:spPr>
            <a:solidFill>
              <a:schemeClr val="accent4"/>
            </a:solidFill>
            <a:ln>
              <a:solidFill>
                <a:schemeClr val="tx1"/>
              </a:solidFill>
            </a:ln>
            <a:effectLst/>
          </c:spPr>
          <c:invertIfNegative val="0"/>
          <c:cat>
            <c:strRef>
              <c:f>Sheet1!$A$85:$A$93</c:f>
              <c:strCache>
                <c:ptCount val="9"/>
                <c:pt idx="0">
                  <c:v>0-9</c:v>
                </c:pt>
                <c:pt idx="1">
                  <c:v>10-19</c:v>
                </c:pt>
                <c:pt idx="2">
                  <c:v>20-29</c:v>
                </c:pt>
                <c:pt idx="3">
                  <c:v>30-39</c:v>
                </c:pt>
                <c:pt idx="4">
                  <c:v>40-49</c:v>
                </c:pt>
                <c:pt idx="5">
                  <c:v>50-59</c:v>
                </c:pt>
                <c:pt idx="6">
                  <c:v>60-69</c:v>
                </c:pt>
                <c:pt idx="7">
                  <c:v>70-79</c:v>
                </c:pt>
                <c:pt idx="8">
                  <c:v>80 and over</c:v>
                </c:pt>
              </c:strCache>
            </c:strRef>
          </c:cat>
          <c:val>
            <c:numRef>
              <c:f>Sheet1!$E$85:$E$93</c:f>
              <c:numCache>
                <c:formatCode>General</c:formatCode>
                <c:ptCount val="9"/>
                <c:pt idx="0">
                  <c:v>0</c:v>
                </c:pt>
                <c:pt idx="1">
                  <c:v>9093.6360740108285</c:v>
                </c:pt>
                <c:pt idx="2">
                  <c:v>268613.60464364639</c:v>
                </c:pt>
                <c:pt idx="3">
                  <c:v>334502.36175691447</c:v>
                </c:pt>
                <c:pt idx="4">
                  <c:v>278672.17430406995</c:v>
                </c:pt>
                <c:pt idx="5">
                  <c:v>145435.5401817307</c:v>
                </c:pt>
                <c:pt idx="6">
                  <c:v>54115.610298340653</c:v>
                </c:pt>
                <c:pt idx="7">
                  <c:v>17086.860870970046</c:v>
                </c:pt>
                <c:pt idx="8">
                  <c:v>4514.7547282903633</c:v>
                </c:pt>
              </c:numCache>
            </c:numRef>
          </c:val>
          <c:extLst>
            <c:ext xmlns:c16="http://schemas.microsoft.com/office/drawing/2014/chart" uri="{C3380CC4-5D6E-409C-BE32-E72D297353CC}">
              <c16:uniqueId val="{00000003-1DFD-4DFD-90F9-9C1C91E341C0}"/>
            </c:ext>
          </c:extLst>
        </c:ser>
        <c:dLbls>
          <c:showLegendKey val="0"/>
          <c:showVal val="0"/>
          <c:showCatName val="0"/>
          <c:showSerName val="0"/>
          <c:showPercent val="0"/>
          <c:showBubbleSize val="0"/>
        </c:dLbls>
        <c:gapWidth val="0"/>
        <c:overlap val="100"/>
        <c:axId val="609105727"/>
        <c:axId val="560474991"/>
      </c:barChart>
      <c:catAx>
        <c:axId val="60910572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0474991"/>
        <c:crosses val="autoZero"/>
        <c:auto val="1"/>
        <c:lblAlgn val="ctr"/>
        <c:lblOffset val="100"/>
        <c:noMultiLvlLbl val="0"/>
      </c:catAx>
      <c:valAx>
        <c:axId val="56047499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105727"/>
        <c:crosses val="autoZero"/>
        <c:crossBetween val="between"/>
      </c:valAx>
      <c:spPr>
        <a:noFill/>
        <a:ln>
          <a:solidFill>
            <a:schemeClr val="tx1"/>
          </a:solid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dirty="0"/>
              <a:t>Secondary</a:t>
            </a:r>
            <a:r>
              <a:rPr lang="en-GB" baseline="0" dirty="0"/>
              <a:t> and below</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GB"/>
        </a:p>
      </c:txPr>
    </c:title>
    <c:autoTitleDeleted val="0"/>
    <c:plotArea>
      <c:layout/>
      <c:lineChart>
        <c:grouping val="standard"/>
        <c:varyColors val="0"/>
        <c:ser>
          <c:idx val="0"/>
          <c:order val="0"/>
          <c:tx>
            <c:strRef>
              <c:f>profiles!$B$24</c:f>
              <c:strCache>
                <c:ptCount val="1"/>
                <c:pt idx="0">
                  <c:v>income_m_sec</c:v>
                </c:pt>
              </c:strCache>
            </c:strRef>
          </c:tx>
          <c:spPr>
            <a:ln w="76200" cap="rnd">
              <a:solidFill>
                <a:schemeClr val="tx2">
                  <a:lumMod val="50000"/>
                  <a:lumOff val="50000"/>
                </a:schemeClr>
              </a:solidFill>
              <a:round/>
            </a:ln>
            <a:effectLst/>
          </c:spPr>
          <c:marker>
            <c:symbol val="none"/>
          </c:marker>
          <c:cat>
            <c:strRef>
              <c:f>profiles!$A$25:$A$41</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profiles!$B$25:$B$41</c:f>
              <c:numCache>
                <c:formatCode>General</c:formatCode>
                <c:ptCount val="17"/>
                <c:pt idx="0">
                  <c:v>0</c:v>
                </c:pt>
                <c:pt idx="1">
                  <c:v>0</c:v>
                </c:pt>
                <c:pt idx="2">
                  <c:v>0</c:v>
                </c:pt>
                <c:pt idx="3">
                  <c:v>5152.4953444645753</c:v>
                </c:pt>
                <c:pt idx="4">
                  <c:v>12488.975529328163</c:v>
                </c:pt>
                <c:pt idx="5">
                  <c:v>35470.568459298745</c:v>
                </c:pt>
                <c:pt idx="6">
                  <c:v>39847.879412749506</c:v>
                </c:pt>
                <c:pt idx="7">
                  <c:v>40230.822031510557</c:v>
                </c:pt>
                <c:pt idx="8">
                  <c:v>42732.976058703774</c:v>
                </c:pt>
                <c:pt idx="9">
                  <c:v>42077.675527919535</c:v>
                </c:pt>
                <c:pt idx="10">
                  <c:v>37351.852846066635</c:v>
                </c:pt>
                <c:pt idx="11">
                  <c:v>40803.838446158297</c:v>
                </c:pt>
                <c:pt idx="12">
                  <c:v>24000.820841881163</c:v>
                </c:pt>
                <c:pt idx="13">
                  <c:v>11953.962727662643</c:v>
                </c:pt>
                <c:pt idx="14">
                  <c:v>20908.959808194148</c:v>
                </c:pt>
                <c:pt idx="15">
                  <c:v>4738.5649380602836</c:v>
                </c:pt>
                <c:pt idx="16">
                  <c:v>4018.6424863788916</c:v>
                </c:pt>
              </c:numCache>
            </c:numRef>
          </c:val>
          <c:smooth val="0"/>
          <c:extLst>
            <c:ext xmlns:c16="http://schemas.microsoft.com/office/drawing/2014/chart" uri="{C3380CC4-5D6E-409C-BE32-E72D297353CC}">
              <c16:uniqueId val="{00000000-B179-E14A-A775-58B0D4DF037C}"/>
            </c:ext>
          </c:extLst>
        </c:ser>
        <c:ser>
          <c:idx val="1"/>
          <c:order val="1"/>
          <c:tx>
            <c:strRef>
              <c:f>profiles!$C$24</c:f>
              <c:strCache>
                <c:ptCount val="1"/>
                <c:pt idx="0">
                  <c:v>income_f_sec</c:v>
                </c:pt>
              </c:strCache>
            </c:strRef>
          </c:tx>
          <c:spPr>
            <a:ln w="76200" cap="rnd">
              <a:solidFill>
                <a:schemeClr val="accent2">
                  <a:lumMod val="60000"/>
                  <a:lumOff val="40000"/>
                </a:schemeClr>
              </a:solidFill>
              <a:round/>
            </a:ln>
            <a:effectLst/>
          </c:spPr>
          <c:marker>
            <c:symbol val="none"/>
          </c:marker>
          <c:cat>
            <c:strRef>
              <c:f>profiles!$A$25:$A$41</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profiles!$C$25:$C$41</c:f>
              <c:numCache>
                <c:formatCode>General</c:formatCode>
                <c:ptCount val="17"/>
                <c:pt idx="0">
                  <c:v>0</c:v>
                </c:pt>
                <c:pt idx="1">
                  <c:v>0</c:v>
                </c:pt>
                <c:pt idx="2">
                  <c:v>0</c:v>
                </c:pt>
                <c:pt idx="3">
                  <c:v>11292.690087057683</c:v>
                </c:pt>
                <c:pt idx="4">
                  <c:v>18606.620002168522</c:v>
                </c:pt>
                <c:pt idx="5">
                  <c:v>41494.773986874134</c:v>
                </c:pt>
                <c:pt idx="6">
                  <c:v>45135.489906377261</c:v>
                </c:pt>
                <c:pt idx="7">
                  <c:v>33120.315083222988</c:v>
                </c:pt>
                <c:pt idx="8">
                  <c:v>30045.806538719266</c:v>
                </c:pt>
                <c:pt idx="9">
                  <c:v>28013.608907385918</c:v>
                </c:pt>
                <c:pt idx="10">
                  <c:v>24970.320475646011</c:v>
                </c:pt>
                <c:pt idx="11">
                  <c:v>23667.930648871185</c:v>
                </c:pt>
                <c:pt idx="12">
                  <c:v>13917.158176850129</c:v>
                </c:pt>
                <c:pt idx="13">
                  <c:v>5275.0967345402669</c:v>
                </c:pt>
                <c:pt idx="14">
                  <c:v>8261.0222613439928</c:v>
                </c:pt>
                <c:pt idx="15">
                  <c:v>1284.7367127580271</c:v>
                </c:pt>
                <c:pt idx="16">
                  <c:v>1561.8547619971891</c:v>
                </c:pt>
              </c:numCache>
            </c:numRef>
          </c:val>
          <c:smooth val="0"/>
          <c:extLst>
            <c:ext xmlns:c16="http://schemas.microsoft.com/office/drawing/2014/chart" uri="{C3380CC4-5D6E-409C-BE32-E72D297353CC}">
              <c16:uniqueId val="{00000001-B179-E14A-A775-58B0D4DF037C}"/>
            </c:ext>
          </c:extLst>
        </c:ser>
        <c:ser>
          <c:idx val="2"/>
          <c:order val="2"/>
          <c:tx>
            <c:strRef>
              <c:f>profiles!$D$24</c:f>
              <c:strCache>
                <c:ptCount val="1"/>
                <c:pt idx="0">
                  <c:v>cons_m_sec</c:v>
                </c:pt>
              </c:strCache>
            </c:strRef>
          </c:tx>
          <c:spPr>
            <a:ln w="76200" cap="rnd">
              <a:solidFill>
                <a:schemeClr val="tx2">
                  <a:lumMod val="50000"/>
                  <a:lumOff val="50000"/>
                </a:schemeClr>
              </a:solidFill>
              <a:prstDash val="dash"/>
              <a:round/>
            </a:ln>
            <a:effectLst/>
          </c:spPr>
          <c:marker>
            <c:symbol val="none"/>
          </c:marker>
          <c:cat>
            <c:strRef>
              <c:f>profiles!$A$25:$A$41</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profiles!$D$25:$D$41</c:f>
              <c:numCache>
                <c:formatCode>General</c:formatCode>
                <c:ptCount val="17"/>
                <c:pt idx="0">
                  <c:v>45726.968276576918</c:v>
                </c:pt>
                <c:pt idx="1">
                  <c:v>39823.997017940499</c:v>
                </c:pt>
                <c:pt idx="2">
                  <c:v>40709.411579916254</c:v>
                </c:pt>
                <c:pt idx="3">
                  <c:v>40208.282506865231</c:v>
                </c:pt>
                <c:pt idx="4">
                  <c:v>38926.578858214991</c:v>
                </c:pt>
                <c:pt idx="5">
                  <c:v>24248.384269762813</c:v>
                </c:pt>
                <c:pt idx="6">
                  <c:v>32597.181554519393</c:v>
                </c:pt>
                <c:pt idx="7">
                  <c:v>32087.981034153923</c:v>
                </c:pt>
                <c:pt idx="8">
                  <c:v>36770.359094309781</c:v>
                </c:pt>
                <c:pt idx="9">
                  <c:v>35270.211124743641</c:v>
                </c:pt>
                <c:pt idx="10">
                  <c:v>28827.844646839534</c:v>
                </c:pt>
                <c:pt idx="11">
                  <c:v>31861.252879471536</c:v>
                </c:pt>
                <c:pt idx="12">
                  <c:v>30674.081308209188</c:v>
                </c:pt>
                <c:pt idx="13">
                  <c:v>30149.942152580497</c:v>
                </c:pt>
                <c:pt idx="14">
                  <c:v>57876.120280139352</c:v>
                </c:pt>
                <c:pt idx="15">
                  <c:v>34758.242661432334</c:v>
                </c:pt>
                <c:pt idx="16">
                  <c:v>77866.444561743207</c:v>
                </c:pt>
              </c:numCache>
            </c:numRef>
          </c:val>
          <c:smooth val="0"/>
          <c:extLst>
            <c:ext xmlns:c16="http://schemas.microsoft.com/office/drawing/2014/chart" uri="{C3380CC4-5D6E-409C-BE32-E72D297353CC}">
              <c16:uniqueId val="{00000002-B179-E14A-A775-58B0D4DF037C}"/>
            </c:ext>
          </c:extLst>
        </c:ser>
        <c:ser>
          <c:idx val="3"/>
          <c:order val="3"/>
          <c:tx>
            <c:strRef>
              <c:f>profiles!$E$24</c:f>
              <c:strCache>
                <c:ptCount val="1"/>
                <c:pt idx="0">
                  <c:v>cons_f_sec</c:v>
                </c:pt>
              </c:strCache>
            </c:strRef>
          </c:tx>
          <c:spPr>
            <a:ln w="76200" cap="rnd">
              <a:solidFill>
                <a:schemeClr val="accent2">
                  <a:lumMod val="60000"/>
                  <a:lumOff val="40000"/>
                </a:schemeClr>
              </a:solidFill>
              <a:prstDash val="dash"/>
              <a:round/>
            </a:ln>
            <a:effectLst/>
          </c:spPr>
          <c:marker>
            <c:symbol val="none"/>
          </c:marker>
          <c:cat>
            <c:strRef>
              <c:f>profiles!$A$25:$A$41</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profiles!$E$25:$E$41</c:f>
              <c:numCache>
                <c:formatCode>General</c:formatCode>
                <c:ptCount val="17"/>
                <c:pt idx="0">
                  <c:v>45880.262837836177</c:v>
                </c:pt>
                <c:pt idx="1">
                  <c:v>37252.531177554556</c:v>
                </c:pt>
                <c:pt idx="2">
                  <c:v>40733.544690966919</c:v>
                </c:pt>
                <c:pt idx="3">
                  <c:v>40096.445639650985</c:v>
                </c:pt>
                <c:pt idx="4">
                  <c:v>40550.593937152968</c:v>
                </c:pt>
                <c:pt idx="5">
                  <c:v>25758.879205422472</c:v>
                </c:pt>
                <c:pt idx="6">
                  <c:v>33963.011011478324</c:v>
                </c:pt>
                <c:pt idx="7">
                  <c:v>30541.954926845476</c:v>
                </c:pt>
                <c:pt idx="8">
                  <c:v>35945.960078382319</c:v>
                </c:pt>
                <c:pt idx="9">
                  <c:v>32405.608836092812</c:v>
                </c:pt>
                <c:pt idx="10">
                  <c:v>25756.626242407187</c:v>
                </c:pt>
                <c:pt idx="11">
                  <c:v>27882.634753236649</c:v>
                </c:pt>
                <c:pt idx="12">
                  <c:v>31303.467639951308</c:v>
                </c:pt>
                <c:pt idx="13">
                  <c:v>27605.745487597051</c:v>
                </c:pt>
                <c:pt idx="14">
                  <c:v>49725.309592663732</c:v>
                </c:pt>
                <c:pt idx="15">
                  <c:v>42931.367150989994</c:v>
                </c:pt>
                <c:pt idx="16">
                  <c:v>81103.932814811953</c:v>
                </c:pt>
              </c:numCache>
            </c:numRef>
          </c:val>
          <c:smooth val="0"/>
          <c:extLst>
            <c:ext xmlns:c16="http://schemas.microsoft.com/office/drawing/2014/chart" uri="{C3380CC4-5D6E-409C-BE32-E72D297353CC}">
              <c16:uniqueId val="{00000003-B179-E14A-A775-58B0D4DF037C}"/>
            </c:ext>
          </c:extLst>
        </c:ser>
        <c:dLbls>
          <c:showLegendKey val="0"/>
          <c:showVal val="0"/>
          <c:showCatName val="0"/>
          <c:showSerName val="0"/>
          <c:showPercent val="0"/>
          <c:showBubbleSize val="0"/>
        </c:dLbls>
        <c:smooth val="0"/>
        <c:axId val="997798559"/>
        <c:axId val="1040742895"/>
      </c:lineChart>
      <c:catAx>
        <c:axId val="99779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040742895"/>
        <c:crosses val="autoZero"/>
        <c:auto val="1"/>
        <c:lblAlgn val="ctr"/>
        <c:lblOffset val="100"/>
        <c:noMultiLvlLbl val="0"/>
      </c:catAx>
      <c:valAx>
        <c:axId val="1040742895"/>
        <c:scaling>
          <c:orientation val="minMax"/>
          <c:max val="170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97798559"/>
        <c:crosses val="autoZero"/>
        <c:crossBetween val="between"/>
      </c:valAx>
      <c:spPr>
        <a:noFill/>
        <a:ln>
          <a:noFill/>
        </a:ln>
        <a:effectLst/>
      </c:spPr>
    </c:plotArea>
    <c:legend>
      <c:legendPos val="b"/>
      <c:layout>
        <c:manualLayout>
          <c:xMode val="edge"/>
          <c:yMode val="edge"/>
          <c:x val="0.1757629951176107"/>
          <c:y val="0.81474792715796029"/>
          <c:w val="0.64150242225682264"/>
          <c:h val="7.999380053640278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dirty="0"/>
              <a:t>Post-Secondary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profiles!$B$45</c:f>
              <c:strCache>
                <c:ptCount val="1"/>
                <c:pt idx="0">
                  <c:v>income_m_postsec</c:v>
                </c:pt>
              </c:strCache>
            </c:strRef>
          </c:tx>
          <c:spPr>
            <a:ln w="76200" cap="rnd">
              <a:solidFill>
                <a:schemeClr val="tx2">
                  <a:lumMod val="50000"/>
                  <a:lumOff val="50000"/>
                </a:schemeClr>
              </a:solidFill>
              <a:round/>
            </a:ln>
            <a:effectLst/>
          </c:spPr>
          <c:marker>
            <c:symbol val="none"/>
          </c:marker>
          <c:cat>
            <c:strRef>
              <c:f>profiles!$A$46:$A$62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profiles!$B$46:$B$62</c:f>
              <c:numCache>
                <c:formatCode>General</c:formatCode>
                <c:ptCount val="17"/>
                <c:pt idx="0">
                  <c:v>0</c:v>
                </c:pt>
                <c:pt idx="1">
                  <c:v>0</c:v>
                </c:pt>
                <c:pt idx="2">
                  <c:v>0</c:v>
                </c:pt>
                <c:pt idx="3">
                  <c:v>8300.4582431840972</c:v>
                </c:pt>
                <c:pt idx="4">
                  <c:v>17753.977794293391</c:v>
                </c:pt>
                <c:pt idx="5">
                  <c:v>44095.722670021678</c:v>
                </c:pt>
                <c:pt idx="6">
                  <c:v>55513.321325913661</c:v>
                </c:pt>
                <c:pt idx="7">
                  <c:v>60413.98066919695</c:v>
                </c:pt>
                <c:pt idx="8">
                  <c:v>63097.825819362246</c:v>
                </c:pt>
                <c:pt idx="9">
                  <c:v>62652.255860899582</c:v>
                </c:pt>
                <c:pt idx="10">
                  <c:v>59869.627216913039</c:v>
                </c:pt>
                <c:pt idx="11">
                  <c:v>50144.120312951258</c:v>
                </c:pt>
                <c:pt idx="12">
                  <c:v>34341.430551562742</c:v>
                </c:pt>
                <c:pt idx="13">
                  <c:v>18481.436310905618</c:v>
                </c:pt>
                <c:pt idx="14">
                  <c:v>36745.018541232486</c:v>
                </c:pt>
                <c:pt idx="15">
                  <c:v>7863.2158709541118</c:v>
                </c:pt>
                <c:pt idx="16">
                  <c:v>10052.470348400806</c:v>
                </c:pt>
              </c:numCache>
            </c:numRef>
          </c:val>
          <c:smooth val="0"/>
          <c:extLst>
            <c:ext xmlns:c16="http://schemas.microsoft.com/office/drawing/2014/chart" uri="{C3380CC4-5D6E-409C-BE32-E72D297353CC}">
              <c16:uniqueId val="{00000000-6AE9-F243-A6B9-F17EAA26959C}"/>
            </c:ext>
          </c:extLst>
        </c:ser>
        <c:ser>
          <c:idx val="1"/>
          <c:order val="1"/>
          <c:tx>
            <c:strRef>
              <c:f>profiles!$C$45</c:f>
              <c:strCache>
                <c:ptCount val="1"/>
                <c:pt idx="0">
                  <c:v>income_f_postsec</c:v>
                </c:pt>
              </c:strCache>
            </c:strRef>
          </c:tx>
          <c:spPr>
            <a:ln w="76200" cap="rnd">
              <a:solidFill>
                <a:schemeClr val="accent2">
                  <a:lumMod val="60000"/>
                  <a:lumOff val="40000"/>
                </a:schemeClr>
              </a:solidFill>
              <a:round/>
            </a:ln>
            <a:effectLst/>
          </c:spPr>
          <c:marker>
            <c:symbol val="none"/>
          </c:marker>
          <c:cat>
            <c:strRef>
              <c:f>profiles!$A$46:$A$62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profiles!$C$46:$C$62</c:f>
              <c:numCache>
                <c:formatCode>General</c:formatCode>
                <c:ptCount val="17"/>
                <c:pt idx="0">
                  <c:v>0</c:v>
                </c:pt>
                <c:pt idx="1">
                  <c:v>0</c:v>
                </c:pt>
                <c:pt idx="2">
                  <c:v>0</c:v>
                </c:pt>
                <c:pt idx="3">
                  <c:v>18192.059624380265</c:v>
                </c:pt>
                <c:pt idx="4">
                  <c:v>26450.64982068435</c:v>
                </c:pt>
                <c:pt idx="5">
                  <c:v>51584.796225636972</c:v>
                </c:pt>
                <c:pt idx="6">
                  <c:v>62879.656114738398</c:v>
                </c:pt>
                <c:pt idx="7">
                  <c:v>49736.246344365747</c:v>
                </c:pt>
                <c:pt idx="8">
                  <c:v>44364.452056369832</c:v>
                </c:pt>
                <c:pt idx="9">
                  <c:v>41711.329602514699</c:v>
                </c:pt>
                <c:pt idx="10">
                  <c:v>40023.818484313968</c:v>
                </c:pt>
                <c:pt idx="11">
                  <c:v>29085.68426917987</c:v>
                </c:pt>
                <c:pt idx="12">
                  <c:v>19913.282306220997</c:v>
                </c:pt>
                <c:pt idx="13">
                  <c:v>8155.568705904323</c:v>
                </c:pt>
                <c:pt idx="14">
                  <c:v>14517.767452193322</c:v>
                </c:pt>
                <c:pt idx="15">
                  <c:v>2131.9032748956315</c:v>
                </c:pt>
                <c:pt idx="16">
                  <c:v>3906.9160137289814</c:v>
                </c:pt>
              </c:numCache>
            </c:numRef>
          </c:val>
          <c:smooth val="0"/>
          <c:extLst>
            <c:ext xmlns:c16="http://schemas.microsoft.com/office/drawing/2014/chart" uri="{C3380CC4-5D6E-409C-BE32-E72D297353CC}">
              <c16:uniqueId val="{00000001-6AE9-F243-A6B9-F17EAA26959C}"/>
            </c:ext>
          </c:extLst>
        </c:ser>
        <c:ser>
          <c:idx val="2"/>
          <c:order val="2"/>
          <c:tx>
            <c:strRef>
              <c:f>profiles!$D$45</c:f>
              <c:strCache>
                <c:ptCount val="1"/>
                <c:pt idx="0">
                  <c:v>cons_m_postsec</c:v>
                </c:pt>
              </c:strCache>
            </c:strRef>
          </c:tx>
          <c:spPr>
            <a:ln w="76200" cap="rnd">
              <a:solidFill>
                <a:schemeClr val="tx2">
                  <a:lumMod val="50000"/>
                  <a:lumOff val="50000"/>
                </a:schemeClr>
              </a:solidFill>
              <a:prstDash val="dash"/>
              <a:round/>
            </a:ln>
            <a:effectLst/>
          </c:spPr>
          <c:marker>
            <c:symbol val="none"/>
          </c:marker>
          <c:cat>
            <c:strRef>
              <c:f>profiles!$A$46:$A$62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profiles!$D$46:$D$62</c:f>
              <c:numCache>
                <c:formatCode>General</c:formatCode>
                <c:ptCount val="17"/>
                <c:pt idx="0">
                  <c:v>22012.448754283323</c:v>
                </c:pt>
                <c:pt idx="1">
                  <c:v>23576.677682977021</c:v>
                </c:pt>
                <c:pt idx="2">
                  <c:v>29531.849844391905</c:v>
                </c:pt>
                <c:pt idx="3">
                  <c:v>37959.908431245967</c:v>
                </c:pt>
                <c:pt idx="4">
                  <c:v>39582.240666590187</c:v>
                </c:pt>
                <c:pt idx="5">
                  <c:v>25888.928265628798</c:v>
                </c:pt>
                <c:pt idx="6">
                  <c:v>32930.702497835984</c:v>
                </c:pt>
                <c:pt idx="7">
                  <c:v>31566.853557896837</c:v>
                </c:pt>
                <c:pt idx="8">
                  <c:v>29475.254644813442</c:v>
                </c:pt>
                <c:pt idx="9">
                  <c:v>29855.884077611663</c:v>
                </c:pt>
                <c:pt idx="10">
                  <c:v>34211.080170190369</c:v>
                </c:pt>
                <c:pt idx="11">
                  <c:v>38183.722883224342</c:v>
                </c:pt>
                <c:pt idx="12">
                  <c:v>37388.526020717218</c:v>
                </c:pt>
                <c:pt idx="13">
                  <c:v>39816.901369650215</c:v>
                </c:pt>
                <c:pt idx="14">
                  <c:v>76255.515437723385</c:v>
                </c:pt>
                <c:pt idx="15">
                  <c:v>41611.721853855532</c:v>
                </c:pt>
                <c:pt idx="16">
                  <c:v>100748.77714774452</c:v>
                </c:pt>
              </c:numCache>
            </c:numRef>
          </c:val>
          <c:smooth val="0"/>
          <c:extLst>
            <c:ext xmlns:c16="http://schemas.microsoft.com/office/drawing/2014/chart" uri="{C3380CC4-5D6E-409C-BE32-E72D297353CC}">
              <c16:uniqueId val="{00000002-6AE9-F243-A6B9-F17EAA26959C}"/>
            </c:ext>
          </c:extLst>
        </c:ser>
        <c:ser>
          <c:idx val="3"/>
          <c:order val="3"/>
          <c:tx>
            <c:strRef>
              <c:f>profiles!$E$45</c:f>
              <c:strCache>
                <c:ptCount val="1"/>
                <c:pt idx="0">
                  <c:v>cons_f_postsec</c:v>
                </c:pt>
              </c:strCache>
            </c:strRef>
          </c:tx>
          <c:spPr>
            <a:ln w="76200" cap="rnd">
              <a:solidFill>
                <a:schemeClr val="accent2">
                  <a:lumMod val="60000"/>
                  <a:lumOff val="40000"/>
                </a:schemeClr>
              </a:solidFill>
              <a:prstDash val="dash"/>
              <a:round/>
            </a:ln>
            <a:effectLst/>
          </c:spPr>
          <c:marker>
            <c:symbol val="none"/>
          </c:marker>
          <c:cat>
            <c:strRef>
              <c:f>profiles!$A$46:$A$62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profiles!$E$46:$E$62</c:f>
              <c:numCache>
                <c:formatCode>General</c:formatCode>
                <c:ptCount val="17"/>
                <c:pt idx="0">
                  <c:v>22086.243033703297</c:v>
                </c:pt>
                <c:pt idx="1">
                  <c:v>22054.313635383984</c:v>
                </c:pt>
                <c:pt idx="2">
                  <c:v>29549.356739828781</c:v>
                </c:pt>
                <c:pt idx="3">
                  <c:v>37854.325278372795</c:v>
                </c:pt>
                <c:pt idx="4">
                  <c:v>41233.609926006335</c:v>
                </c:pt>
                <c:pt idx="5">
                  <c:v>27501.616954485136</c:v>
                </c:pt>
                <c:pt idx="6">
                  <c:v>34310.506559566566</c:v>
                </c:pt>
                <c:pt idx="7">
                  <c:v>30045.935813831053</c:v>
                </c:pt>
                <c:pt idx="8">
                  <c:v>28814.41337151852</c:v>
                </c:pt>
                <c:pt idx="9">
                  <c:v>27431.026637548875</c:v>
                </c:pt>
                <c:pt idx="10">
                  <c:v>30566.350557506048</c:v>
                </c:pt>
                <c:pt idx="11">
                  <c:v>33415.597393463438</c:v>
                </c:pt>
                <c:pt idx="12">
                  <c:v>38155.682728850683</c:v>
                </c:pt>
                <c:pt idx="13">
                  <c:v>36456.960340179001</c:v>
                </c:pt>
                <c:pt idx="14">
                  <c:v>65516.29748046778</c:v>
                </c:pt>
                <c:pt idx="15">
                  <c:v>51396.38750134466</c:v>
                </c:pt>
                <c:pt idx="16">
                  <c:v>104937.65445378651</c:v>
                </c:pt>
              </c:numCache>
            </c:numRef>
          </c:val>
          <c:smooth val="0"/>
          <c:extLst>
            <c:ext xmlns:c16="http://schemas.microsoft.com/office/drawing/2014/chart" uri="{C3380CC4-5D6E-409C-BE32-E72D297353CC}">
              <c16:uniqueId val="{00000003-6AE9-F243-A6B9-F17EAA26959C}"/>
            </c:ext>
          </c:extLst>
        </c:ser>
        <c:dLbls>
          <c:showLegendKey val="0"/>
          <c:showVal val="0"/>
          <c:showCatName val="0"/>
          <c:showSerName val="0"/>
          <c:showPercent val="0"/>
          <c:showBubbleSize val="0"/>
        </c:dLbls>
        <c:smooth val="0"/>
        <c:axId val="1225736223"/>
        <c:axId val="1225658559"/>
      </c:lineChart>
      <c:catAx>
        <c:axId val="1225736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225658559"/>
        <c:crosses val="autoZero"/>
        <c:auto val="1"/>
        <c:lblAlgn val="ctr"/>
        <c:lblOffset val="100"/>
        <c:noMultiLvlLbl val="0"/>
      </c:catAx>
      <c:valAx>
        <c:axId val="1225658559"/>
        <c:scaling>
          <c:orientation val="minMax"/>
          <c:max val="170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225736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dirty="0"/>
              <a:t>Tertiary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profiles!$B$65</c:f>
              <c:strCache>
                <c:ptCount val="1"/>
                <c:pt idx="0">
                  <c:v>income_m_tert</c:v>
                </c:pt>
              </c:strCache>
            </c:strRef>
          </c:tx>
          <c:spPr>
            <a:ln w="76200" cap="rnd">
              <a:solidFill>
                <a:schemeClr val="tx2">
                  <a:lumMod val="50000"/>
                  <a:lumOff val="50000"/>
                </a:schemeClr>
              </a:solidFill>
              <a:round/>
            </a:ln>
            <a:effectLst/>
          </c:spPr>
          <c:marker>
            <c:symbol val="none"/>
          </c:marker>
          <c:cat>
            <c:strRef>
              <c:f>profiles!$A$66:$A$82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profiles!$B$66:$B$82</c:f>
              <c:numCache>
                <c:formatCode>General</c:formatCode>
                <c:ptCount val="17"/>
                <c:pt idx="0">
                  <c:v>0</c:v>
                </c:pt>
                <c:pt idx="1">
                  <c:v>0</c:v>
                </c:pt>
                <c:pt idx="2">
                  <c:v>0</c:v>
                </c:pt>
                <c:pt idx="3">
                  <c:v>18134.854165576809</c:v>
                </c:pt>
                <c:pt idx="4">
                  <c:v>29549.765399212763</c:v>
                </c:pt>
                <c:pt idx="5">
                  <c:v>64300.486479674903</c:v>
                </c:pt>
                <c:pt idx="6">
                  <c:v>90913.191428816557</c:v>
                </c:pt>
                <c:pt idx="7">
                  <c:v>115996.54374904469</c:v>
                </c:pt>
                <c:pt idx="8">
                  <c:v>130946.06039981611</c:v>
                </c:pt>
                <c:pt idx="9">
                  <c:v>164893.6059862189</c:v>
                </c:pt>
                <c:pt idx="10">
                  <c:v>121918.40629195682</c:v>
                </c:pt>
                <c:pt idx="11">
                  <c:v>105941.64084564723</c:v>
                </c:pt>
                <c:pt idx="12">
                  <c:v>71959.292813865482</c:v>
                </c:pt>
                <c:pt idx="13">
                  <c:v>34817.025455144532</c:v>
                </c:pt>
                <c:pt idx="14">
                  <c:v>79178.926642394988</c:v>
                </c:pt>
                <c:pt idx="15">
                  <c:v>26736.934967174173</c:v>
                </c:pt>
                <c:pt idx="16">
                  <c:v>26229.96788812993</c:v>
                </c:pt>
              </c:numCache>
            </c:numRef>
          </c:val>
          <c:smooth val="0"/>
          <c:extLst>
            <c:ext xmlns:c16="http://schemas.microsoft.com/office/drawing/2014/chart" uri="{C3380CC4-5D6E-409C-BE32-E72D297353CC}">
              <c16:uniqueId val="{00000000-2BB1-754B-B8EF-C1CEB8044B43}"/>
            </c:ext>
          </c:extLst>
        </c:ser>
        <c:ser>
          <c:idx val="1"/>
          <c:order val="1"/>
          <c:tx>
            <c:strRef>
              <c:f>profiles!$C$65</c:f>
              <c:strCache>
                <c:ptCount val="1"/>
                <c:pt idx="0">
                  <c:v>income_f_tert</c:v>
                </c:pt>
              </c:strCache>
            </c:strRef>
          </c:tx>
          <c:spPr>
            <a:ln w="76200" cap="rnd">
              <a:solidFill>
                <a:schemeClr val="accent2">
                  <a:lumMod val="60000"/>
                  <a:lumOff val="40000"/>
                </a:schemeClr>
              </a:solidFill>
              <a:round/>
            </a:ln>
            <a:effectLst/>
          </c:spPr>
          <c:marker>
            <c:symbol val="none"/>
          </c:marker>
          <c:cat>
            <c:strRef>
              <c:f>profiles!$A$66:$A$82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profiles!$C$66:$C$82</c:f>
              <c:numCache>
                <c:formatCode>General</c:formatCode>
                <c:ptCount val="17"/>
                <c:pt idx="0">
                  <c:v>0</c:v>
                </c:pt>
                <c:pt idx="1">
                  <c:v>0</c:v>
                </c:pt>
                <c:pt idx="2">
                  <c:v>0</c:v>
                </c:pt>
                <c:pt idx="3">
                  <c:v>39746.040350304676</c:v>
                </c:pt>
                <c:pt idx="4">
                  <c:v>44024.528244548252</c:v>
                </c:pt>
                <c:pt idx="5">
                  <c:v>75221.071147527808</c:v>
                </c:pt>
                <c:pt idx="6">
                  <c:v>102976.90854733383</c:v>
                </c:pt>
                <c:pt idx="7">
                  <c:v>95494.993229920074</c:v>
                </c:pt>
                <c:pt idx="8">
                  <c:v>92068.944423049979</c:v>
                </c:pt>
                <c:pt idx="9">
                  <c:v>109779.47169067204</c:v>
                </c:pt>
                <c:pt idx="10">
                  <c:v>81504.435390030863</c:v>
                </c:pt>
                <c:pt idx="11">
                  <c:v>61450.576804704324</c:v>
                </c:pt>
                <c:pt idx="12">
                  <c:v>41726.442065568386</c:v>
                </c:pt>
                <c:pt idx="13">
                  <c:v>15364.208628476281</c:v>
                </c:pt>
                <c:pt idx="14">
                  <c:v>31283.18585058492</c:v>
                </c:pt>
                <c:pt idx="15">
                  <c:v>7249.0136545461219</c:v>
                </c:pt>
                <c:pt idx="16">
                  <c:v>10194.338110933546</c:v>
                </c:pt>
              </c:numCache>
            </c:numRef>
          </c:val>
          <c:smooth val="0"/>
          <c:extLst>
            <c:ext xmlns:c16="http://schemas.microsoft.com/office/drawing/2014/chart" uri="{C3380CC4-5D6E-409C-BE32-E72D297353CC}">
              <c16:uniqueId val="{00000001-2BB1-754B-B8EF-C1CEB8044B43}"/>
            </c:ext>
          </c:extLst>
        </c:ser>
        <c:ser>
          <c:idx val="2"/>
          <c:order val="2"/>
          <c:tx>
            <c:strRef>
              <c:f>profiles!$D$65</c:f>
              <c:strCache>
                <c:ptCount val="1"/>
                <c:pt idx="0">
                  <c:v>cons_m_tert</c:v>
                </c:pt>
              </c:strCache>
            </c:strRef>
          </c:tx>
          <c:spPr>
            <a:ln w="76200" cap="rnd">
              <a:solidFill>
                <a:schemeClr val="tx2">
                  <a:lumMod val="50000"/>
                  <a:lumOff val="50000"/>
                </a:schemeClr>
              </a:solidFill>
              <a:prstDash val="dash"/>
              <a:round/>
            </a:ln>
            <a:effectLst/>
          </c:spPr>
          <c:marker>
            <c:symbol val="none"/>
          </c:marker>
          <c:cat>
            <c:strRef>
              <c:f>profiles!$A$66:$A$82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profiles!$D$66:$D$82</c:f>
              <c:numCache>
                <c:formatCode>General</c:formatCode>
                <c:ptCount val="17"/>
                <c:pt idx="0">
                  <c:v>25678.979445554447</c:v>
                </c:pt>
                <c:pt idx="1">
                  <c:v>26108.81650480501</c:v>
                </c:pt>
                <c:pt idx="2">
                  <c:v>37728.510471528411</c:v>
                </c:pt>
                <c:pt idx="3">
                  <c:v>45946.595255523767</c:v>
                </c:pt>
                <c:pt idx="4">
                  <c:v>48526.689038413744</c:v>
                </c:pt>
                <c:pt idx="5">
                  <c:v>32376.061275304237</c:v>
                </c:pt>
                <c:pt idx="6">
                  <c:v>39739.916855738942</c:v>
                </c:pt>
                <c:pt idx="7">
                  <c:v>39846.125757097456</c:v>
                </c:pt>
                <c:pt idx="8">
                  <c:v>39696.233896397811</c:v>
                </c:pt>
                <c:pt idx="9">
                  <c:v>44724.27517554997</c:v>
                </c:pt>
                <c:pt idx="10">
                  <c:v>51553.624223569474</c:v>
                </c:pt>
                <c:pt idx="11">
                  <c:v>60386.154519269432</c:v>
                </c:pt>
                <c:pt idx="12">
                  <c:v>52558.209770661291</c:v>
                </c:pt>
                <c:pt idx="13">
                  <c:v>55428.046484497718</c:v>
                </c:pt>
                <c:pt idx="14">
                  <c:v>108467.20257054669</c:v>
                </c:pt>
                <c:pt idx="15">
                  <c:v>68133.419949461662</c:v>
                </c:pt>
                <c:pt idx="16">
                  <c:v>148123.58898714403</c:v>
                </c:pt>
              </c:numCache>
            </c:numRef>
          </c:val>
          <c:smooth val="0"/>
          <c:extLst>
            <c:ext xmlns:c16="http://schemas.microsoft.com/office/drawing/2014/chart" uri="{C3380CC4-5D6E-409C-BE32-E72D297353CC}">
              <c16:uniqueId val="{00000002-2BB1-754B-B8EF-C1CEB8044B43}"/>
            </c:ext>
          </c:extLst>
        </c:ser>
        <c:ser>
          <c:idx val="3"/>
          <c:order val="3"/>
          <c:tx>
            <c:strRef>
              <c:f>profiles!$E$65</c:f>
              <c:strCache>
                <c:ptCount val="1"/>
                <c:pt idx="0">
                  <c:v>cons_f_tert</c:v>
                </c:pt>
              </c:strCache>
            </c:strRef>
          </c:tx>
          <c:spPr>
            <a:ln w="76200" cap="rnd">
              <a:solidFill>
                <a:schemeClr val="accent2">
                  <a:lumMod val="60000"/>
                  <a:lumOff val="40000"/>
                </a:schemeClr>
              </a:solidFill>
              <a:prstDash val="dash"/>
              <a:round/>
            </a:ln>
            <a:effectLst/>
          </c:spPr>
          <c:marker>
            <c:symbol val="none"/>
          </c:marker>
          <c:cat>
            <c:strRef>
              <c:f>profiles!$A$66:$A$82</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 and above</c:v>
                </c:pt>
              </c:strCache>
            </c:strRef>
          </c:cat>
          <c:val>
            <c:numRef>
              <c:f>profiles!$E$66:$E$82</c:f>
              <c:numCache>
                <c:formatCode>General</c:formatCode>
                <c:ptCount val="17"/>
                <c:pt idx="0">
                  <c:v>25765.065360192006</c:v>
                </c:pt>
                <c:pt idx="1">
                  <c:v>24422.950323548379</c:v>
                </c:pt>
                <c:pt idx="2">
                  <c:v>37750.876462527769</c:v>
                </c:pt>
                <c:pt idx="3">
                  <c:v>45818.797623987004</c:v>
                </c:pt>
                <c:pt idx="4">
                  <c:v>50551.220272364881</c:v>
                </c:pt>
                <c:pt idx="5">
                  <c:v>34392.850354893992</c:v>
                </c:pt>
                <c:pt idx="6">
                  <c:v>41405.028576145996</c:v>
                </c:pt>
                <c:pt idx="7">
                  <c:v>37926.305665269334</c:v>
                </c:pt>
                <c:pt idx="8">
                  <c:v>38806.236165446069</c:v>
                </c:pt>
                <c:pt idx="9">
                  <c:v>41091.825668145415</c:v>
                </c:pt>
                <c:pt idx="10">
                  <c:v>46061.280225247894</c:v>
                </c:pt>
                <c:pt idx="11">
                  <c:v>52845.539281920021</c:v>
                </c:pt>
                <c:pt idx="12">
                  <c:v>53636.625730967047</c:v>
                </c:pt>
                <c:pt idx="13">
                  <c:v>50750.762186612694</c:v>
                </c:pt>
                <c:pt idx="14">
                  <c:v>93191.547781088055</c:v>
                </c:pt>
                <c:pt idx="15">
                  <c:v>84154.452099172602</c:v>
                </c:pt>
                <c:pt idx="16">
                  <c:v>154282.19019267373</c:v>
                </c:pt>
              </c:numCache>
            </c:numRef>
          </c:val>
          <c:smooth val="0"/>
          <c:extLst>
            <c:ext xmlns:c16="http://schemas.microsoft.com/office/drawing/2014/chart" uri="{C3380CC4-5D6E-409C-BE32-E72D297353CC}">
              <c16:uniqueId val="{00000003-2BB1-754B-B8EF-C1CEB8044B43}"/>
            </c:ext>
          </c:extLst>
        </c:ser>
        <c:dLbls>
          <c:showLegendKey val="0"/>
          <c:showVal val="0"/>
          <c:showCatName val="0"/>
          <c:showSerName val="0"/>
          <c:showPercent val="0"/>
          <c:showBubbleSize val="0"/>
        </c:dLbls>
        <c:smooth val="0"/>
        <c:axId val="1227110191"/>
        <c:axId val="1046141615"/>
      </c:lineChart>
      <c:catAx>
        <c:axId val="1227110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046141615"/>
        <c:crosses val="autoZero"/>
        <c:auto val="1"/>
        <c:lblAlgn val="ctr"/>
        <c:lblOffset val="100"/>
        <c:noMultiLvlLbl val="0"/>
      </c:catAx>
      <c:valAx>
        <c:axId val="1046141615"/>
        <c:scaling>
          <c:orientation val="minMax"/>
          <c:max val="170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227110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Resident Labour Force Participation Rate by Gender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flpr!$B$2</c:f>
              <c:strCache>
                <c:ptCount val="1"/>
                <c:pt idx="0">
                  <c:v>Female Resident Participation Rate</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flpr!$A$3:$A$39</c:f>
              <c:numCache>
                <c:formatCode>General</c:formatCode>
                <c:ptCount val="37"/>
                <c:pt idx="0">
                  <c:v>2024</c:v>
                </c:pt>
                <c:pt idx="1">
                  <c:v>2023</c:v>
                </c:pt>
                <c:pt idx="2">
                  <c:v>2022</c:v>
                </c:pt>
                <c:pt idx="3">
                  <c:v>2021</c:v>
                </c:pt>
                <c:pt idx="4">
                  <c:v>2020</c:v>
                </c:pt>
                <c:pt idx="5">
                  <c:v>2019</c:v>
                </c:pt>
                <c:pt idx="6">
                  <c:v>2018</c:v>
                </c:pt>
                <c:pt idx="7">
                  <c:v>2017</c:v>
                </c:pt>
                <c:pt idx="8">
                  <c:v>2016</c:v>
                </c:pt>
                <c:pt idx="9">
                  <c:v>2015</c:v>
                </c:pt>
                <c:pt idx="10">
                  <c:v>2014</c:v>
                </c:pt>
                <c:pt idx="11">
                  <c:v>2013</c:v>
                </c:pt>
                <c:pt idx="12">
                  <c:v>2012</c:v>
                </c:pt>
                <c:pt idx="13">
                  <c:v>2011</c:v>
                </c:pt>
                <c:pt idx="14">
                  <c:v>2010</c:v>
                </c:pt>
                <c:pt idx="15">
                  <c:v>2009</c:v>
                </c:pt>
                <c:pt idx="16">
                  <c:v>2008</c:v>
                </c:pt>
                <c:pt idx="17">
                  <c:v>2007</c:v>
                </c:pt>
                <c:pt idx="18">
                  <c:v>2006</c:v>
                </c:pt>
                <c:pt idx="19">
                  <c:v>2005</c:v>
                </c:pt>
                <c:pt idx="20">
                  <c:v>2004</c:v>
                </c:pt>
                <c:pt idx="21">
                  <c:v>2003</c:v>
                </c:pt>
                <c:pt idx="22">
                  <c:v>2002</c:v>
                </c:pt>
                <c:pt idx="23">
                  <c:v>2001</c:v>
                </c:pt>
                <c:pt idx="24">
                  <c:v>2000</c:v>
                </c:pt>
                <c:pt idx="25">
                  <c:v>1999</c:v>
                </c:pt>
                <c:pt idx="26">
                  <c:v>1998</c:v>
                </c:pt>
                <c:pt idx="27">
                  <c:v>1997</c:v>
                </c:pt>
                <c:pt idx="28">
                  <c:v>1996</c:v>
                </c:pt>
                <c:pt idx="29">
                  <c:v>1995</c:v>
                </c:pt>
                <c:pt idx="30">
                  <c:v>1994</c:v>
                </c:pt>
                <c:pt idx="31">
                  <c:v>1993</c:v>
                </c:pt>
                <c:pt idx="32">
                  <c:v>1992</c:v>
                </c:pt>
                <c:pt idx="33">
                  <c:v>1991</c:v>
                </c:pt>
                <c:pt idx="34">
                  <c:v>1990</c:v>
                </c:pt>
                <c:pt idx="35">
                  <c:v>1980</c:v>
                </c:pt>
                <c:pt idx="36">
                  <c:v>1970</c:v>
                </c:pt>
              </c:numCache>
            </c:numRef>
          </c:xVal>
          <c:yVal>
            <c:numRef>
              <c:f>flpr!$B$3:$B$39</c:f>
              <c:numCache>
                <c:formatCode>#,##0.##########</c:formatCode>
                <c:ptCount val="37"/>
                <c:pt idx="0">
                  <c:v>62.8</c:v>
                </c:pt>
                <c:pt idx="1">
                  <c:v>62.6</c:v>
                </c:pt>
                <c:pt idx="2">
                  <c:v>63.4</c:v>
                </c:pt>
                <c:pt idx="3">
                  <c:v>64.2</c:v>
                </c:pt>
                <c:pt idx="4">
                  <c:v>61.2</c:v>
                </c:pt>
                <c:pt idx="5">
                  <c:v>61.1</c:v>
                </c:pt>
                <c:pt idx="6">
                  <c:v>60.2</c:v>
                </c:pt>
                <c:pt idx="7">
                  <c:v>59.8</c:v>
                </c:pt>
                <c:pt idx="8">
                  <c:v>60.4</c:v>
                </c:pt>
                <c:pt idx="9">
                  <c:v>60.4</c:v>
                </c:pt>
                <c:pt idx="10">
                  <c:v>58.6</c:v>
                </c:pt>
                <c:pt idx="11">
                  <c:v>58.1</c:v>
                </c:pt>
                <c:pt idx="12">
                  <c:v>57.7</c:v>
                </c:pt>
                <c:pt idx="13" formatCode="#,##0">
                  <c:v>57</c:v>
                </c:pt>
                <c:pt idx="14">
                  <c:v>56.5</c:v>
                </c:pt>
                <c:pt idx="15">
                  <c:v>55.2</c:v>
                </c:pt>
                <c:pt idx="16">
                  <c:v>55.6</c:v>
                </c:pt>
                <c:pt idx="17">
                  <c:v>54.2</c:v>
                </c:pt>
                <c:pt idx="18">
                  <c:v>54.3</c:v>
                </c:pt>
                <c:pt idx="19" formatCode="#,##0">
                  <c:v>52</c:v>
                </c:pt>
                <c:pt idx="20">
                  <c:v>51.3</c:v>
                </c:pt>
                <c:pt idx="21">
                  <c:v>50.9</c:v>
                </c:pt>
                <c:pt idx="22">
                  <c:v>50.6</c:v>
                </c:pt>
                <c:pt idx="23">
                  <c:v>51.6</c:v>
                </c:pt>
                <c:pt idx="24">
                  <c:v>50.2</c:v>
                </c:pt>
                <c:pt idx="25">
                  <c:v>50.7</c:v>
                </c:pt>
                <c:pt idx="26">
                  <c:v>49.4</c:v>
                </c:pt>
                <c:pt idx="27">
                  <c:v>49.5</c:v>
                </c:pt>
                <c:pt idx="28">
                  <c:v>49.9</c:v>
                </c:pt>
                <c:pt idx="29">
                  <c:v>46.8</c:v>
                </c:pt>
                <c:pt idx="30">
                  <c:v>48.6</c:v>
                </c:pt>
                <c:pt idx="31" formatCode="#,##0">
                  <c:v>48</c:v>
                </c:pt>
                <c:pt idx="32">
                  <c:v>48.6</c:v>
                </c:pt>
                <c:pt idx="33" formatCode="#,##0">
                  <c:v>48</c:v>
                </c:pt>
                <c:pt idx="34">
                  <c:v>48.8</c:v>
                </c:pt>
                <c:pt idx="35" formatCode="#,##0">
                  <c:v>44.3</c:v>
                </c:pt>
                <c:pt idx="36">
                  <c:v>29.5</c:v>
                </c:pt>
              </c:numCache>
            </c:numRef>
          </c:yVal>
          <c:smooth val="0"/>
          <c:extLst>
            <c:ext xmlns:c16="http://schemas.microsoft.com/office/drawing/2014/chart" uri="{C3380CC4-5D6E-409C-BE32-E72D297353CC}">
              <c16:uniqueId val="{00000000-E238-8E4B-9BAE-72DAFEE278D0}"/>
            </c:ext>
          </c:extLst>
        </c:ser>
        <c:ser>
          <c:idx val="1"/>
          <c:order val="1"/>
          <c:tx>
            <c:strRef>
              <c:f>flpr!$C$2</c:f>
              <c:strCache>
                <c:ptCount val="1"/>
                <c:pt idx="0">
                  <c:v>Male Resident Participation Rate</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flpr!$A$3:$A$39</c:f>
              <c:numCache>
                <c:formatCode>General</c:formatCode>
                <c:ptCount val="37"/>
                <c:pt idx="0">
                  <c:v>2024</c:v>
                </c:pt>
                <c:pt idx="1">
                  <c:v>2023</c:v>
                </c:pt>
                <c:pt idx="2">
                  <c:v>2022</c:v>
                </c:pt>
                <c:pt idx="3">
                  <c:v>2021</c:v>
                </c:pt>
                <c:pt idx="4">
                  <c:v>2020</c:v>
                </c:pt>
                <c:pt idx="5">
                  <c:v>2019</c:v>
                </c:pt>
                <c:pt idx="6">
                  <c:v>2018</c:v>
                </c:pt>
                <c:pt idx="7">
                  <c:v>2017</c:v>
                </c:pt>
                <c:pt idx="8">
                  <c:v>2016</c:v>
                </c:pt>
                <c:pt idx="9">
                  <c:v>2015</c:v>
                </c:pt>
                <c:pt idx="10">
                  <c:v>2014</c:v>
                </c:pt>
                <c:pt idx="11">
                  <c:v>2013</c:v>
                </c:pt>
                <c:pt idx="12">
                  <c:v>2012</c:v>
                </c:pt>
                <c:pt idx="13">
                  <c:v>2011</c:v>
                </c:pt>
                <c:pt idx="14">
                  <c:v>2010</c:v>
                </c:pt>
                <c:pt idx="15">
                  <c:v>2009</c:v>
                </c:pt>
                <c:pt idx="16">
                  <c:v>2008</c:v>
                </c:pt>
                <c:pt idx="17">
                  <c:v>2007</c:v>
                </c:pt>
                <c:pt idx="18">
                  <c:v>2006</c:v>
                </c:pt>
                <c:pt idx="19">
                  <c:v>2005</c:v>
                </c:pt>
                <c:pt idx="20">
                  <c:v>2004</c:v>
                </c:pt>
                <c:pt idx="21">
                  <c:v>2003</c:v>
                </c:pt>
                <c:pt idx="22">
                  <c:v>2002</c:v>
                </c:pt>
                <c:pt idx="23">
                  <c:v>2001</c:v>
                </c:pt>
                <c:pt idx="24">
                  <c:v>2000</c:v>
                </c:pt>
                <c:pt idx="25">
                  <c:v>1999</c:v>
                </c:pt>
                <c:pt idx="26">
                  <c:v>1998</c:v>
                </c:pt>
                <c:pt idx="27">
                  <c:v>1997</c:v>
                </c:pt>
                <c:pt idx="28">
                  <c:v>1996</c:v>
                </c:pt>
                <c:pt idx="29">
                  <c:v>1995</c:v>
                </c:pt>
                <c:pt idx="30">
                  <c:v>1994</c:v>
                </c:pt>
                <c:pt idx="31">
                  <c:v>1993</c:v>
                </c:pt>
                <c:pt idx="32">
                  <c:v>1992</c:v>
                </c:pt>
                <c:pt idx="33">
                  <c:v>1991</c:v>
                </c:pt>
                <c:pt idx="34">
                  <c:v>1990</c:v>
                </c:pt>
                <c:pt idx="35">
                  <c:v>1980</c:v>
                </c:pt>
                <c:pt idx="36">
                  <c:v>1970</c:v>
                </c:pt>
              </c:numCache>
            </c:numRef>
          </c:xVal>
          <c:yVal>
            <c:numRef>
              <c:f>flpr!$C$3:$C$39</c:f>
              <c:numCache>
                <c:formatCode>#,##0.##########</c:formatCode>
                <c:ptCount val="37"/>
                <c:pt idx="0" formatCode="#,##0">
                  <c:v>74</c:v>
                </c:pt>
                <c:pt idx="1">
                  <c:v>74.900000000000006</c:v>
                </c:pt>
                <c:pt idx="2" formatCode="#,##0">
                  <c:v>77</c:v>
                </c:pt>
                <c:pt idx="3">
                  <c:v>77.2</c:v>
                </c:pt>
                <c:pt idx="4">
                  <c:v>75.400000000000006</c:v>
                </c:pt>
                <c:pt idx="5">
                  <c:v>75.400000000000006</c:v>
                </c:pt>
                <c:pt idx="6">
                  <c:v>75.599999999999994</c:v>
                </c:pt>
                <c:pt idx="7" formatCode="#,##0">
                  <c:v>76</c:v>
                </c:pt>
                <c:pt idx="8">
                  <c:v>76.2</c:v>
                </c:pt>
                <c:pt idx="9">
                  <c:v>76.7</c:v>
                </c:pt>
                <c:pt idx="10">
                  <c:v>75.900000000000006</c:v>
                </c:pt>
                <c:pt idx="11">
                  <c:v>75.8</c:v>
                </c:pt>
                <c:pt idx="12" formatCode="#,##0">
                  <c:v>76</c:v>
                </c:pt>
                <c:pt idx="13">
                  <c:v>75.599999999999994</c:v>
                </c:pt>
                <c:pt idx="14">
                  <c:v>76.5</c:v>
                </c:pt>
                <c:pt idx="15">
                  <c:v>76.3</c:v>
                </c:pt>
                <c:pt idx="16">
                  <c:v>76.099999999999994</c:v>
                </c:pt>
                <c:pt idx="17">
                  <c:v>76.3</c:v>
                </c:pt>
                <c:pt idx="18">
                  <c:v>76.2</c:v>
                </c:pt>
                <c:pt idx="19">
                  <c:v>74.400000000000006</c:v>
                </c:pt>
                <c:pt idx="20">
                  <c:v>75.7</c:v>
                </c:pt>
                <c:pt idx="21">
                  <c:v>76.099999999999994</c:v>
                </c:pt>
                <c:pt idx="22">
                  <c:v>77.2</c:v>
                </c:pt>
                <c:pt idx="23">
                  <c:v>77.7</c:v>
                </c:pt>
                <c:pt idx="24">
                  <c:v>76.599999999999994</c:v>
                </c:pt>
                <c:pt idx="25">
                  <c:v>77.8</c:v>
                </c:pt>
                <c:pt idx="26">
                  <c:v>77.400000000000006</c:v>
                </c:pt>
                <c:pt idx="27">
                  <c:v>78.2</c:v>
                </c:pt>
                <c:pt idx="28">
                  <c:v>78.7</c:v>
                </c:pt>
                <c:pt idx="29">
                  <c:v>77.2</c:v>
                </c:pt>
                <c:pt idx="30">
                  <c:v>79.2</c:v>
                </c:pt>
                <c:pt idx="31">
                  <c:v>78.8</c:v>
                </c:pt>
                <c:pt idx="32">
                  <c:v>79.400000000000006</c:v>
                </c:pt>
                <c:pt idx="33">
                  <c:v>79.400000000000006</c:v>
                </c:pt>
                <c:pt idx="34">
                  <c:v>77.5</c:v>
                </c:pt>
                <c:pt idx="35">
                  <c:v>72</c:v>
                </c:pt>
                <c:pt idx="36">
                  <c:v>67.599999999999994</c:v>
                </c:pt>
              </c:numCache>
            </c:numRef>
          </c:yVal>
          <c:smooth val="0"/>
          <c:extLst>
            <c:ext xmlns:c16="http://schemas.microsoft.com/office/drawing/2014/chart" uri="{C3380CC4-5D6E-409C-BE32-E72D297353CC}">
              <c16:uniqueId val="{00000001-E238-8E4B-9BAE-72DAFEE278D0}"/>
            </c:ext>
          </c:extLst>
        </c:ser>
        <c:dLbls>
          <c:showLegendKey val="0"/>
          <c:showVal val="0"/>
          <c:showCatName val="0"/>
          <c:showSerName val="0"/>
          <c:showPercent val="0"/>
          <c:showBubbleSize val="0"/>
        </c:dLbls>
        <c:axId val="1850370559"/>
        <c:axId val="1824050623"/>
      </c:scatterChart>
      <c:valAx>
        <c:axId val="185037055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824050623"/>
        <c:crosses val="autoZero"/>
        <c:crossBetween val="midCat"/>
      </c:valAx>
      <c:valAx>
        <c:axId val="1824050623"/>
        <c:scaling>
          <c:orientation val="minMax"/>
          <c:min val="2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850370559"/>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 Tertiary HQA by Gender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f_hqa!$B$1</c:f>
              <c:strCache>
                <c:ptCount val="1"/>
                <c:pt idx="0">
                  <c:v>% Tertiary of Resident Females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f_hqa!$A$2:$A$7</c:f>
              <c:numCache>
                <c:formatCode>General</c:formatCode>
                <c:ptCount val="6"/>
                <c:pt idx="0">
                  <c:v>1970</c:v>
                </c:pt>
                <c:pt idx="1">
                  <c:v>1980</c:v>
                </c:pt>
                <c:pt idx="2">
                  <c:v>1990</c:v>
                </c:pt>
                <c:pt idx="3">
                  <c:v>2000</c:v>
                </c:pt>
                <c:pt idx="4">
                  <c:v>2010</c:v>
                </c:pt>
                <c:pt idx="5">
                  <c:v>2020</c:v>
                </c:pt>
              </c:numCache>
            </c:numRef>
          </c:xVal>
          <c:yVal>
            <c:numRef>
              <c:f>f_hqa!$B$2:$B$7</c:f>
              <c:numCache>
                <c:formatCode>0%</c:formatCode>
                <c:ptCount val="6"/>
                <c:pt idx="0">
                  <c:v>6.3056784906249837E-3</c:v>
                </c:pt>
                <c:pt idx="1">
                  <c:v>1.3915521231488252E-2</c:v>
                </c:pt>
                <c:pt idx="2">
                  <c:v>3.5042724799558972E-2</c:v>
                </c:pt>
                <c:pt idx="3">
                  <c:v>8.7634764881325808E-2</c:v>
                </c:pt>
                <c:pt idx="4">
                  <c:v>0.17525743315769082</c:v>
                </c:pt>
                <c:pt idx="5">
                  <c:v>0.2741808618452069</c:v>
                </c:pt>
              </c:numCache>
            </c:numRef>
          </c:yVal>
          <c:smooth val="0"/>
          <c:extLst>
            <c:ext xmlns:c16="http://schemas.microsoft.com/office/drawing/2014/chart" uri="{C3380CC4-5D6E-409C-BE32-E72D297353CC}">
              <c16:uniqueId val="{00000000-EFEE-1F4E-BFD7-ADF83115AE18}"/>
            </c:ext>
          </c:extLst>
        </c:ser>
        <c:ser>
          <c:idx val="1"/>
          <c:order val="1"/>
          <c:tx>
            <c:strRef>
              <c:f>f_hqa!$C$1</c:f>
              <c:strCache>
                <c:ptCount val="1"/>
                <c:pt idx="0">
                  <c:v>% Tertiary of Males</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f_hqa!$A$2:$A$7</c:f>
              <c:numCache>
                <c:formatCode>General</c:formatCode>
                <c:ptCount val="6"/>
                <c:pt idx="0">
                  <c:v>1970</c:v>
                </c:pt>
                <c:pt idx="1">
                  <c:v>1980</c:v>
                </c:pt>
                <c:pt idx="2">
                  <c:v>1990</c:v>
                </c:pt>
                <c:pt idx="3">
                  <c:v>2000</c:v>
                </c:pt>
                <c:pt idx="4">
                  <c:v>2010</c:v>
                </c:pt>
                <c:pt idx="5">
                  <c:v>2020</c:v>
                </c:pt>
              </c:numCache>
            </c:numRef>
          </c:xVal>
          <c:yVal>
            <c:numRef>
              <c:f>f_hqa!$C$2:$C$7</c:f>
              <c:numCache>
                <c:formatCode>0%</c:formatCode>
                <c:ptCount val="6"/>
                <c:pt idx="0">
                  <c:v>1.6879813177703051E-2</c:v>
                </c:pt>
                <c:pt idx="1">
                  <c:v>2.6355464115552608E-2</c:v>
                </c:pt>
                <c:pt idx="2">
                  <c:v>4.4430203370803736E-2</c:v>
                </c:pt>
                <c:pt idx="3">
                  <c:v>0.10517933964755791</c:v>
                </c:pt>
                <c:pt idx="4">
                  <c:v>0.20107265026146245</c:v>
                </c:pt>
                <c:pt idx="5">
                  <c:v>0.27613988325306676</c:v>
                </c:pt>
              </c:numCache>
            </c:numRef>
          </c:yVal>
          <c:smooth val="0"/>
          <c:extLst>
            <c:ext xmlns:c16="http://schemas.microsoft.com/office/drawing/2014/chart" uri="{C3380CC4-5D6E-409C-BE32-E72D297353CC}">
              <c16:uniqueId val="{00000001-EFEE-1F4E-BFD7-ADF83115AE18}"/>
            </c:ext>
          </c:extLst>
        </c:ser>
        <c:dLbls>
          <c:showLegendKey val="0"/>
          <c:showVal val="0"/>
          <c:showCatName val="0"/>
          <c:showSerName val="0"/>
          <c:showPercent val="0"/>
          <c:showBubbleSize val="0"/>
        </c:dLbls>
        <c:axId val="2146927488"/>
        <c:axId val="2146929200"/>
      </c:scatterChart>
      <c:valAx>
        <c:axId val="2146927488"/>
        <c:scaling>
          <c:orientation val="minMax"/>
          <c:max val="2025"/>
          <c:min val="197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146929200"/>
        <c:crosses val="autoZero"/>
        <c:crossBetween val="midCat"/>
      </c:valAx>
      <c:valAx>
        <c:axId val="21469292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146927488"/>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Mean Years of Schooling by Gender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Sheet1!$I$1</c:f>
              <c:strCache>
                <c:ptCount val="1"/>
                <c:pt idx="0">
                  <c:v>  Mean Years Of Schooling (25 Years &amp; Over) - Females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Sheet1!$H$2:$H$44</c:f>
              <c:numCache>
                <c:formatCode>General</c:formatCode>
                <c:ptCount val="43"/>
                <c:pt idx="0">
                  <c:v>2024</c:v>
                </c:pt>
                <c:pt idx="1">
                  <c:v>2023</c:v>
                </c:pt>
                <c:pt idx="2">
                  <c:v>2022</c:v>
                </c:pt>
                <c:pt idx="3">
                  <c:v>2021</c:v>
                </c:pt>
                <c:pt idx="4">
                  <c:v>2020</c:v>
                </c:pt>
                <c:pt idx="5">
                  <c:v>2019</c:v>
                </c:pt>
                <c:pt idx="6">
                  <c:v>2018</c:v>
                </c:pt>
                <c:pt idx="7">
                  <c:v>2017</c:v>
                </c:pt>
                <c:pt idx="8">
                  <c:v>2016</c:v>
                </c:pt>
                <c:pt idx="9">
                  <c:v>2015</c:v>
                </c:pt>
                <c:pt idx="10">
                  <c:v>2014</c:v>
                </c:pt>
                <c:pt idx="11">
                  <c:v>2013</c:v>
                </c:pt>
                <c:pt idx="12">
                  <c:v>2012</c:v>
                </c:pt>
                <c:pt idx="13">
                  <c:v>2011</c:v>
                </c:pt>
                <c:pt idx="14">
                  <c:v>2010</c:v>
                </c:pt>
                <c:pt idx="15">
                  <c:v>2009</c:v>
                </c:pt>
                <c:pt idx="16">
                  <c:v>2008</c:v>
                </c:pt>
                <c:pt idx="17">
                  <c:v>2007</c:v>
                </c:pt>
                <c:pt idx="18">
                  <c:v>2006</c:v>
                </c:pt>
                <c:pt idx="19">
                  <c:v>2005</c:v>
                </c:pt>
                <c:pt idx="20">
                  <c:v>2004</c:v>
                </c:pt>
                <c:pt idx="21">
                  <c:v>2003</c:v>
                </c:pt>
                <c:pt idx="22">
                  <c:v>2002</c:v>
                </c:pt>
                <c:pt idx="23">
                  <c:v>2001</c:v>
                </c:pt>
                <c:pt idx="24">
                  <c:v>2000</c:v>
                </c:pt>
                <c:pt idx="25">
                  <c:v>1999</c:v>
                </c:pt>
                <c:pt idx="26">
                  <c:v>1998</c:v>
                </c:pt>
                <c:pt idx="27">
                  <c:v>1997</c:v>
                </c:pt>
                <c:pt idx="28">
                  <c:v>1996</c:v>
                </c:pt>
                <c:pt idx="29">
                  <c:v>1995</c:v>
                </c:pt>
                <c:pt idx="30">
                  <c:v>1994</c:v>
                </c:pt>
                <c:pt idx="31">
                  <c:v>1993</c:v>
                </c:pt>
                <c:pt idx="32">
                  <c:v>1992</c:v>
                </c:pt>
                <c:pt idx="33">
                  <c:v>1991</c:v>
                </c:pt>
                <c:pt idx="34">
                  <c:v>1990</c:v>
                </c:pt>
                <c:pt idx="35">
                  <c:v>1989</c:v>
                </c:pt>
                <c:pt idx="36">
                  <c:v>1988</c:v>
                </c:pt>
                <c:pt idx="37">
                  <c:v>1987</c:v>
                </c:pt>
                <c:pt idx="38">
                  <c:v>1986</c:v>
                </c:pt>
                <c:pt idx="39">
                  <c:v>1985</c:v>
                </c:pt>
                <c:pt idx="40">
                  <c:v>1984</c:v>
                </c:pt>
                <c:pt idx="41">
                  <c:v>1983</c:v>
                </c:pt>
                <c:pt idx="42">
                  <c:v>1980</c:v>
                </c:pt>
              </c:numCache>
            </c:numRef>
          </c:xVal>
          <c:yVal>
            <c:numRef>
              <c:f>Sheet1!$I$2:$I$44</c:f>
              <c:numCache>
                <c:formatCode>#,##0.##########</c:formatCode>
                <c:ptCount val="43"/>
                <c:pt idx="0">
                  <c:v>11.5</c:v>
                </c:pt>
                <c:pt idx="1">
                  <c:v>11.4</c:v>
                </c:pt>
                <c:pt idx="2">
                  <c:v>11.3</c:v>
                </c:pt>
                <c:pt idx="3">
                  <c:v>11.3</c:v>
                </c:pt>
                <c:pt idx="4">
                  <c:v>10.9</c:v>
                </c:pt>
                <c:pt idx="5">
                  <c:v>10.8</c:v>
                </c:pt>
                <c:pt idx="6">
                  <c:v>10.6</c:v>
                </c:pt>
                <c:pt idx="7">
                  <c:v>10.4</c:v>
                </c:pt>
                <c:pt idx="8">
                  <c:v>10.3</c:v>
                </c:pt>
                <c:pt idx="9">
                  <c:v>10.3</c:v>
                </c:pt>
                <c:pt idx="10">
                  <c:v>10.1</c:v>
                </c:pt>
                <c:pt idx="11" formatCode="#,##0">
                  <c:v>10</c:v>
                </c:pt>
                <c:pt idx="12">
                  <c:v>9.9</c:v>
                </c:pt>
                <c:pt idx="13">
                  <c:v>9.6999999999999993</c:v>
                </c:pt>
                <c:pt idx="14">
                  <c:v>9.6999999999999993</c:v>
                </c:pt>
                <c:pt idx="15">
                  <c:v>9.1999999999999993</c:v>
                </c:pt>
                <c:pt idx="16">
                  <c:v>9.1</c:v>
                </c:pt>
                <c:pt idx="17">
                  <c:v>8.8000000000000007</c:v>
                </c:pt>
                <c:pt idx="18">
                  <c:v>8.6999999999999993</c:v>
                </c:pt>
                <c:pt idx="19">
                  <c:v>8.8000000000000007</c:v>
                </c:pt>
                <c:pt idx="20">
                  <c:v>8.3000000000000007</c:v>
                </c:pt>
                <c:pt idx="21">
                  <c:v>8.1999999999999993</c:v>
                </c:pt>
                <c:pt idx="22">
                  <c:v>8.1</c:v>
                </c:pt>
                <c:pt idx="23">
                  <c:v>7.9</c:v>
                </c:pt>
                <c:pt idx="24">
                  <c:v>8.1</c:v>
                </c:pt>
                <c:pt idx="25">
                  <c:v>7.6</c:v>
                </c:pt>
                <c:pt idx="26">
                  <c:v>7.4</c:v>
                </c:pt>
                <c:pt idx="27">
                  <c:v>7.2</c:v>
                </c:pt>
                <c:pt idx="28">
                  <c:v>7.1</c:v>
                </c:pt>
                <c:pt idx="29">
                  <c:v>7.2</c:v>
                </c:pt>
                <c:pt idx="30">
                  <c:v>6.6</c:v>
                </c:pt>
                <c:pt idx="31">
                  <c:v>6.5</c:v>
                </c:pt>
                <c:pt idx="32">
                  <c:v>6.3</c:v>
                </c:pt>
                <c:pt idx="33">
                  <c:v>6.2</c:v>
                </c:pt>
                <c:pt idx="34">
                  <c:v>5.9</c:v>
                </c:pt>
                <c:pt idx="35">
                  <c:v>5.6</c:v>
                </c:pt>
                <c:pt idx="36">
                  <c:v>5.5</c:v>
                </c:pt>
                <c:pt idx="37">
                  <c:v>5.2</c:v>
                </c:pt>
                <c:pt idx="38" formatCode="#,##0">
                  <c:v>5</c:v>
                </c:pt>
                <c:pt idx="39">
                  <c:v>4.9000000000000004</c:v>
                </c:pt>
                <c:pt idx="40" formatCode="#,##0">
                  <c:v>5</c:v>
                </c:pt>
                <c:pt idx="41">
                  <c:v>4.7</c:v>
                </c:pt>
                <c:pt idx="42">
                  <c:v>3.7</c:v>
                </c:pt>
              </c:numCache>
            </c:numRef>
          </c:yVal>
          <c:smooth val="0"/>
          <c:extLst>
            <c:ext xmlns:c16="http://schemas.microsoft.com/office/drawing/2014/chart" uri="{C3380CC4-5D6E-409C-BE32-E72D297353CC}">
              <c16:uniqueId val="{00000000-61BC-0C4C-9067-3ADE90DA6D50}"/>
            </c:ext>
          </c:extLst>
        </c:ser>
        <c:ser>
          <c:idx val="1"/>
          <c:order val="1"/>
          <c:tx>
            <c:strRef>
              <c:f>Sheet1!$J$1</c:f>
              <c:strCache>
                <c:ptCount val="1"/>
                <c:pt idx="0">
                  <c:v>  Mean Years Of Schooling (25 Years &amp; Over) - Males</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Sheet1!$H$2:$H$44</c:f>
              <c:numCache>
                <c:formatCode>General</c:formatCode>
                <c:ptCount val="43"/>
                <c:pt idx="0">
                  <c:v>2024</c:v>
                </c:pt>
                <c:pt idx="1">
                  <c:v>2023</c:v>
                </c:pt>
                <c:pt idx="2">
                  <c:v>2022</c:v>
                </c:pt>
                <c:pt idx="3">
                  <c:v>2021</c:v>
                </c:pt>
                <c:pt idx="4">
                  <c:v>2020</c:v>
                </c:pt>
                <c:pt idx="5">
                  <c:v>2019</c:v>
                </c:pt>
                <c:pt idx="6">
                  <c:v>2018</c:v>
                </c:pt>
                <c:pt idx="7">
                  <c:v>2017</c:v>
                </c:pt>
                <c:pt idx="8">
                  <c:v>2016</c:v>
                </c:pt>
                <c:pt idx="9">
                  <c:v>2015</c:v>
                </c:pt>
                <c:pt idx="10">
                  <c:v>2014</c:v>
                </c:pt>
                <c:pt idx="11">
                  <c:v>2013</c:v>
                </c:pt>
                <c:pt idx="12">
                  <c:v>2012</c:v>
                </c:pt>
                <c:pt idx="13">
                  <c:v>2011</c:v>
                </c:pt>
                <c:pt idx="14">
                  <c:v>2010</c:v>
                </c:pt>
                <c:pt idx="15">
                  <c:v>2009</c:v>
                </c:pt>
                <c:pt idx="16">
                  <c:v>2008</c:v>
                </c:pt>
                <c:pt idx="17">
                  <c:v>2007</c:v>
                </c:pt>
                <c:pt idx="18">
                  <c:v>2006</c:v>
                </c:pt>
                <c:pt idx="19">
                  <c:v>2005</c:v>
                </c:pt>
                <c:pt idx="20">
                  <c:v>2004</c:v>
                </c:pt>
                <c:pt idx="21">
                  <c:v>2003</c:v>
                </c:pt>
                <c:pt idx="22">
                  <c:v>2002</c:v>
                </c:pt>
                <c:pt idx="23">
                  <c:v>2001</c:v>
                </c:pt>
                <c:pt idx="24">
                  <c:v>2000</c:v>
                </c:pt>
                <c:pt idx="25">
                  <c:v>1999</c:v>
                </c:pt>
                <c:pt idx="26">
                  <c:v>1998</c:v>
                </c:pt>
                <c:pt idx="27">
                  <c:v>1997</c:v>
                </c:pt>
                <c:pt idx="28">
                  <c:v>1996</c:v>
                </c:pt>
                <c:pt idx="29">
                  <c:v>1995</c:v>
                </c:pt>
                <c:pt idx="30">
                  <c:v>1994</c:v>
                </c:pt>
                <c:pt idx="31">
                  <c:v>1993</c:v>
                </c:pt>
                <c:pt idx="32">
                  <c:v>1992</c:v>
                </c:pt>
                <c:pt idx="33">
                  <c:v>1991</c:v>
                </c:pt>
                <c:pt idx="34">
                  <c:v>1990</c:v>
                </c:pt>
                <c:pt idx="35">
                  <c:v>1989</c:v>
                </c:pt>
                <c:pt idx="36">
                  <c:v>1988</c:v>
                </c:pt>
                <c:pt idx="37">
                  <c:v>1987</c:v>
                </c:pt>
                <c:pt idx="38">
                  <c:v>1986</c:v>
                </c:pt>
                <c:pt idx="39">
                  <c:v>1985</c:v>
                </c:pt>
                <c:pt idx="40">
                  <c:v>1984</c:v>
                </c:pt>
                <c:pt idx="41">
                  <c:v>1983</c:v>
                </c:pt>
                <c:pt idx="42">
                  <c:v>1980</c:v>
                </c:pt>
              </c:numCache>
            </c:numRef>
          </c:xVal>
          <c:yVal>
            <c:numRef>
              <c:f>Sheet1!$J$2:$J$44</c:f>
              <c:numCache>
                <c:formatCode>#,##0</c:formatCode>
                <c:ptCount val="43"/>
                <c:pt idx="0" formatCode="#,##0.##########">
                  <c:v>12.2</c:v>
                </c:pt>
                <c:pt idx="1">
                  <c:v>12</c:v>
                </c:pt>
                <c:pt idx="2" formatCode="#,##0.##########">
                  <c:v>12.1</c:v>
                </c:pt>
                <c:pt idx="3">
                  <c:v>12</c:v>
                </c:pt>
                <c:pt idx="4" formatCode="#,##0.##########">
                  <c:v>11.7</c:v>
                </c:pt>
                <c:pt idx="5" formatCode="#,##0.##########">
                  <c:v>11.6</c:v>
                </c:pt>
                <c:pt idx="6" formatCode="#,##0.##########">
                  <c:v>11.6</c:v>
                </c:pt>
                <c:pt idx="7" formatCode="#,##0.##########">
                  <c:v>11.3</c:v>
                </c:pt>
                <c:pt idx="8" formatCode="#,##0.##########">
                  <c:v>11.2</c:v>
                </c:pt>
                <c:pt idx="9" formatCode="#,##0.##########">
                  <c:v>11.2</c:v>
                </c:pt>
                <c:pt idx="10" formatCode="#,##0.##########">
                  <c:v>11.1</c:v>
                </c:pt>
                <c:pt idx="11">
                  <c:v>11</c:v>
                </c:pt>
                <c:pt idx="12" formatCode="#,##0.##########">
                  <c:v>10.9</c:v>
                </c:pt>
                <c:pt idx="13" formatCode="#,##0.##########">
                  <c:v>10.7</c:v>
                </c:pt>
                <c:pt idx="14" formatCode="#,##0.##########">
                  <c:v>10.6</c:v>
                </c:pt>
                <c:pt idx="15" formatCode="#,##0.##########">
                  <c:v>10.3</c:v>
                </c:pt>
                <c:pt idx="16" formatCode="#,##0.##########">
                  <c:v>10.199999999999999</c:v>
                </c:pt>
                <c:pt idx="17" formatCode="#,##0.##########">
                  <c:v>9.9</c:v>
                </c:pt>
                <c:pt idx="18" formatCode="#,##0.##########">
                  <c:v>9.9</c:v>
                </c:pt>
                <c:pt idx="19" formatCode="#,##0.##########">
                  <c:v>9.9</c:v>
                </c:pt>
                <c:pt idx="20" formatCode="#,##0.##########">
                  <c:v>9.6</c:v>
                </c:pt>
                <c:pt idx="21" formatCode="#,##0.##########">
                  <c:v>9.4</c:v>
                </c:pt>
                <c:pt idx="22" formatCode="#,##0.##########">
                  <c:v>9.3000000000000007</c:v>
                </c:pt>
                <c:pt idx="23" formatCode="#,##0.##########">
                  <c:v>9.1999999999999993</c:v>
                </c:pt>
                <c:pt idx="24" formatCode="#,##0.##########">
                  <c:v>9.1999999999999993</c:v>
                </c:pt>
                <c:pt idx="25" formatCode="#,##0.##########">
                  <c:v>8.8000000000000007</c:v>
                </c:pt>
                <c:pt idx="26" formatCode="#,##0.##########">
                  <c:v>8.8000000000000007</c:v>
                </c:pt>
                <c:pt idx="27" formatCode="#,##0.##########">
                  <c:v>8.6</c:v>
                </c:pt>
                <c:pt idx="28" formatCode="#,##0.##########">
                  <c:v>8.4</c:v>
                </c:pt>
                <c:pt idx="29" formatCode="#,##0.##########">
                  <c:v>8.4</c:v>
                </c:pt>
                <c:pt idx="30" formatCode="#,##0.##########">
                  <c:v>8.1</c:v>
                </c:pt>
                <c:pt idx="31" formatCode="#,##0.##########">
                  <c:v>7.9</c:v>
                </c:pt>
                <c:pt idx="32" formatCode="#,##0.##########">
                  <c:v>7.8</c:v>
                </c:pt>
                <c:pt idx="33" formatCode="#,##0.##########">
                  <c:v>7.6</c:v>
                </c:pt>
                <c:pt idx="34" formatCode="#,##0.##########">
                  <c:v>7.3</c:v>
                </c:pt>
                <c:pt idx="35">
                  <c:v>7</c:v>
                </c:pt>
                <c:pt idx="36" formatCode="#,##0.##########">
                  <c:v>6.9</c:v>
                </c:pt>
                <c:pt idx="37" formatCode="#,##0.##########">
                  <c:v>6.6</c:v>
                </c:pt>
                <c:pt idx="38" formatCode="#,##0.##########">
                  <c:v>6.6</c:v>
                </c:pt>
                <c:pt idx="39" formatCode="#,##0.##########">
                  <c:v>6.5</c:v>
                </c:pt>
                <c:pt idx="40" formatCode="#,##0.##########">
                  <c:v>6.6</c:v>
                </c:pt>
                <c:pt idx="41" formatCode="#,##0.##########">
                  <c:v>6.4</c:v>
                </c:pt>
                <c:pt idx="42" formatCode="#,##0.##########">
                  <c:v>5.6</c:v>
                </c:pt>
              </c:numCache>
            </c:numRef>
          </c:yVal>
          <c:smooth val="0"/>
          <c:extLst>
            <c:ext xmlns:c16="http://schemas.microsoft.com/office/drawing/2014/chart" uri="{C3380CC4-5D6E-409C-BE32-E72D297353CC}">
              <c16:uniqueId val="{00000001-61BC-0C4C-9067-3ADE90DA6D50}"/>
            </c:ext>
          </c:extLst>
        </c:ser>
        <c:dLbls>
          <c:showLegendKey val="0"/>
          <c:showVal val="0"/>
          <c:showCatName val="0"/>
          <c:showSerName val="0"/>
          <c:showPercent val="0"/>
          <c:showBubbleSize val="0"/>
        </c:dLbls>
        <c:axId val="2147270080"/>
        <c:axId val="2147271792"/>
      </c:scatterChart>
      <c:valAx>
        <c:axId val="21472700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147271792"/>
        <c:crosses val="autoZero"/>
        <c:crossBetween val="midCat"/>
      </c:valAx>
      <c:valAx>
        <c:axId val="21472717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147270080"/>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a:t>Age Effect</a:t>
            </a:r>
            <a:r>
              <a:rPr lang="en-GB" baseline="0"/>
              <a:t> on</a:t>
            </a:r>
            <a:r>
              <a:rPr lang="en-GB"/>
              <a:t> Income, Consumption, and ESR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computations!$CK$238</c:f>
              <c:strCache>
                <c:ptCount val="1"/>
                <c:pt idx="0">
                  <c:v>Age Income</c:v>
                </c:pt>
              </c:strCache>
            </c:strRef>
          </c:tx>
          <c:spPr>
            <a:ln w="28575" cap="rnd">
              <a:solidFill>
                <a:schemeClr val="accent1"/>
              </a:solidFill>
              <a:round/>
            </a:ln>
            <a:effectLst/>
          </c:spPr>
          <c:marker>
            <c:symbol val="none"/>
          </c:marker>
          <c:cat>
            <c:strRef>
              <c:f>computations!$CJ$239:$CJ$243</c:f>
              <c:strCache>
                <c:ptCount val="5"/>
                <c:pt idx="0">
                  <c:v>1970-1980</c:v>
                </c:pt>
                <c:pt idx="1">
                  <c:v>1980-1990</c:v>
                </c:pt>
                <c:pt idx="2">
                  <c:v>1990-2000</c:v>
                </c:pt>
                <c:pt idx="3">
                  <c:v>2000-2010</c:v>
                </c:pt>
                <c:pt idx="4">
                  <c:v>2010-2020</c:v>
                </c:pt>
              </c:strCache>
            </c:strRef>
          </c:cat>
          <c:val>
            <c:numRef>
              <c:f>computations!$CK$239:$CK$243</c:f>
              <c:numCache>
                <c:formatCode>General</c:formatCode>
                <c:ptCount val="5"/>
                <c:pt idx="0">
                  <c:v>1.1723710178135338</c:v>
                </c:pt>
                <c:pt idx="1">
                  <c:v>0.96662954103907683</c:v>
                </c:pt>
                <c:pt idx="2">
                  <c:v>8.799058499260326E-2</c:v>
                </c:pt>
                <c:pt idx="3">
                  <c:v>-0.35642355034317674</c:v>
                </c:pt>
                <c:pt idx="4">
                  <c:v>-0.48697067277614359</c:v>
                </c:pt>
              </c:numCache>
            </c:numRef>
          </c:val>
          <c:smooth val="0"/>
          <c:extLst>
            <c:ext xmlns:c16="http://schemas.microsoft.com/office/drawing/2014/chart" uri="{C3380CC4-5D6E-409C-BE32-E72D297353CC}">
              <c16:uniqueId val="{00000000-84C0-C543-B269-82215DCE70EB}"/>
            </c:ext>
          </c:extLst>
        </c:ser>
        <c:ser>
          <c:idx val="1"/>
          <c:order val="1"/>
          <c:tx>
            <c:strRef>
              <c:f>computations!$CL$238</c:f>
              <c:strCache>
                <c:ptCount val="1"/>
                <c:pt idx="0">
                  <c:v>Age Consumption</c:v>
                </c:pt>
              </c:strCache>
            </c:strRef>
          </c:tx>
          <c:spPr>
            <a:ln w="28575" cap="rnd">
              <a:solidFill>
                <a:schemeClr val="accent2"/>
              </a:solidFill>
              <a:round/>
            </a:ln>
            <a:effectLst/>
          </c:spPr>
          <c:marker>
            <c:symbol val="none"/>
          </c:marker>
          <c:cat>
            <c:strRef>
              <c:f>computations!$CJ$239:$CJ$243</c:f>
              <c:strCache>
                <c:ptCount val="5"/>
                <c:pt idx="0">
                  <c:v>1970-1980</c:v>
                </c:pt>
                <c:pt idx="1">
                  <c:v>1980-1990</c:v>
                </c:pt>
                <c:pt idx="2">
                  <c:v>1990-2000</c:v>
                </c:pt>
                <c:pt idx="3">
                  <c:v>2000-2010</c:v>
                </c:pt>
                <c:pt idx="4">
                  <c:v>2010-2020</c:v>
                </c:pt>
              </c:strCache>
            </c:strRef>
          </c:cat>
          <c:val>
            <c:numRef>
              <c:f>computations!$CL$239:$CL$243</c:f>
              <c:numCache>
                <c:formatCode>General</c:formatCode>
                <c:ptCount val="5"/>
                <c:pt idx="0">
                  <c:v>9.8531542612501077E-2</c:v>
                </c:pt>
                <c:pt idx="1">
                  <c:v>0.23761599264930933</c:v>
                </c:pt>
                <c:pt idx="2">
                  <c:v>0.38063666463106216</c:v>
                </c:pt>
                <c:pt idx="3">
                  <c:v>0.27716370526271739</c:v>
                </c:pt>
                <c:pt idx="4">
                  <c:v>0.30842691313890391</c:v>
                </c:pt>
              </c:numCache>
            </c:numRef>
          </c:val>
          <c:smooth val="0"/>
          <c:extLst>
            <c:ext xmlns:c16="http://schemas.microsoft.com/office/drawing/2014/chart" uri="{C3380CC4-5D6E-409C-BE32-E72D297353CC}">
              <c16:uniqueId val="{00000001-84C0-C543-B269-82215DCE70EB}"/>
            </c:ext>
          </c:extLst>
        </c:ser>
        <c:ser>
          <c:idx val="2"/>
          <c:order val="2"/>
          <c:tx>
            <c:strRef>
              <c:f>computations!$CM$238</c:f>
              <c:strCache>
                <c:ptCount val="1"/>
                <c:pt idx="0">
                  <c:v>Age Overall</c:v>
                </c:pt>
              </c:strCache>
            </c:strRef>
          </c:tx>
          <c:spPr>
            <a:ln w="28575" cap="rnd">
              <a:solidFill>
                <a:schemeClr val="bg1">
                  <a:lumMod val="50000"/>
                </a:schemeClr>
              </a:solidFill>
              <a:round/>
            </a:ln>
            <a:effectLst/>
          </c:spPr>
          <c:marker>
            <c:symbol val="none"/>
          </c:marker>
          <c:cat>
            <c:strRef>
              <c:f>computations!$CJ$239:$CJ$243</c:f>
              <c:strCache>
                <c:ptCount val="5"/>
                <c:pt idx="0">
                  <c:v>1970-1980</c:v>
                </c:pt>
                <c:pt idx="1">
                  <c:v>1980-1990</c:v>
                </c:pt>
                <c:pt idx="2">
                  <c:v>1990-2000</c:v>
                </c:pt>
                <c:pt idx="3">
                  <c:v>2000-2010</c:v>
                </c:pt>
                <c:pt idx="4">
                  <c:v>2010-2020</c:v>
                </c:pt>
              </c:strCache>
            </c:strRef>
          </c:cat>
          <c:val>
            <c:numRef>
              <c:f>computations!$CM$239:$CM$243</c:f>
              <c:numCache>
                <c:formatCode>General</c:formatCode>
                <c:ptCount val="5"/>
                <c:pt idx="0">
                  <c:v>1.0829021461997712</c:v>
                </c:pt>
                <c:pt idx="1">
                  <c:v>0.7441833128688069</c:v>
                </c:pt>
                <c:pt idx="2">
                  <c:v>-0.30298095488533461</c:v>
                </c:pt>
                <c:pt idx="3">
                  <c:v>-0.65009945540641656</c:v>
                </c:pt>
                <c:pt idx="4">
                  <c:v>-0.81869221282649951</c:v>
                </c:pt>
              </c:numCache>
            </c:numRef>
          </c:val>
          <c:smooth val="0"/>
          <c:extLst>
            <c:ext xmlns:c16="http://schemas.microsoft.com/office/drawing/2014/chart" uri="{C3380CC4-5D6E-409C-BE32-E72D297353CC}">
              <c16:uniqueId val="{00000002-84C0-C543-B269-82215DCE70EB}"/>
            </c:ext>
          </c:extLst>
        </c:ser>
        <c:dLbls>
          <c:showLegendKey val="0"/>
          <c:showVal val="0"/>
          <c:showCatName val="0"/>
          <c:showSerName val="0"/>
          <c:showPercent val="0"/>
          <c:showBubbleSize val="0"/>
        </c:dLbls>
        <c:smooth val="0"/>
        <c:axId val="2083586655"/>
        <c:axId val="2097961055"/>
      </c:lineChart>
      <c:catAx>
        <c:axId val="2083586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97961055"/>
        <c:crosses val="autoZero"/>
        <c:auto val="1"/>
        <c:lblAlgn val="ctr"/>
        <c:lblOffset val="100"/>
        <c:noMultiLvlLbl val="0"/>
      </c:catAx>
      <c:valAx>
        <c:axId val="2097961055"/>
        <c:scaling>
          <c:orientation val="minMax"/>
          <c:max val="5"/>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835866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0" i="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83C84D-C7F2-4F5A-BD79-87E1982A4060}" type="datetimeFigureOut">
              <a:rPr lang="en-SG" smtClean="0"/>
              <a:t>5/3/2025</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740C5-A577-40DF-AC87-87972587E147}" type="slidenum">
              <a:rPr lang="en-SG" smtClean="0"/>
              <a:t>‹#›</a:t>
            </a:fld>
            <a:endParaRPr lang="en-SG"/>
          </a:p>
        </p:txBody>
      </p:sp>
    </p:spTree>
    <p:extLst>
      <p:ext uri="{BB962C8B-B14F-4D97-AF65-F5344CB8AC3E}">
        <p14:creationId xmlns:p14="http://schemas.microsoft.com/office/powerpoint/2010/main" val="2911845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the relative contributions age, education, and gender makes it clear some of the policy implications. </a:t>
            </a:r>
          </a:p>
          <a:p>
            <a:endParaRPr lang="en-US" dirty="0"/>
          </a:p>
          <a:p>
            <a:endParaRPr lang="en-US" dirty="0"/>
          </a:p>
        </p:txBody>
      </p:sp>
      <p:sp>
        <p:nvSpPr>
          <p:cNvPr id="4" name="Slide Number Placeholder 3"/>
          <p:cNvSpPr>
            <a:spLocks noGrp="1"/>
          </p:cNvSpPr>
          <p:nvPr>
            <p:ph type="sldNum" sz="quarter" idx="5"/>
          </p:nvPr>
        </p:nvSpPr>
        <p:spPr/>
        <p:txBody>
          <a:bodyPr/>
          <a:lstStyle/>
          <a:p>
            <a:fld id="{FF5740C5-A577-40DF-AC87-87972587E147}" type="slidenum">
              <a:rPr lang="en-SG" smtClean="0"/>
              <a:t>3</a:t>
            </a:fld>
            <a:endParaRPr lang="en-SG"/>
          </a:p>
        </p:txBody>
      </p:sp>
    </p:spTree>
    <p:extLst>
      <p:ext uri="{BB962C8B-B14F-4D97-AF65-F5344CB8AC3E}">
        <p14:creationId xmlns:p14="http://schemas.microsoft.com/office/powerpoint/2010/main" val="912739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1A826-6DEB-6094-9807-494D920F94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0D2FAB-F2C9-0648-BB03-E8B4D739B3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A46B00-A884-86CC-E068-E80E33828DA7}"/>
              </a:ext>
            </a:extLst>
          </p:cNvPr>
          <p:cNvSpPr>
            <a:spLocks noGrp="1"/>
          </p:cNvSpPr>
          <p:nvPr>
            <p:ph type="body" idx="1"/>
          </p:nvPr>
        </p:nvSpPr>
        <p:spPr/>
        <p:txBody>
          <a:bodyPr/>
          <a:lstStyle/>
          <a:p>
            <a:endParaRPr lang="en-SG"/>
          </a:p>
        </p:txBody>
      </p:sp>
      <p:sp>
        <p:nvSpPr>
          <p:cNvPr id="4" name="Slide Number Placeholder 3">
            <a:extLst>
              <a:ext uri="{FF2B5EF4-FFF2-40B4-BE49-F238E27FC236}">
                <a16:creationId xmlns:a16="http://schemas.microsoft.com/office/drawing/2014/main" id="{0A57D5EE-D61A-24EF-3ECE-A91987FACBAF}"/>
              </a:ext>
            </a:extLst>
          </p:cNvPr>
          <p:cNvSpPr>
            <a:spLocks noGrp="1"/>
          </p:cNvSpPr>
          <p:nvPr>
            <p:ph type="sldNum" sz="quarter" idx="5"/>
          </p:nvPr>
        </p:nvSpPr>
        <p:spPr/>
        <p:txBody>
          <a:bodyPr/>
          <a:lstStyle/>
          <a:p>
            <a:fld id="{FF5740C5-A577-40DF-AC87-87972587E147}" type="slidenum">
              <a:rPr lang="en-SG" smtClean="0"/>
              <a:t>14</a:t>
            </a:fld>
            <a:endParaRPr lang="en-SG"/>
          </a:p>
        </p:txBody>
      </p:sp>
    </p:spTree>
    <p:extLst>
      <p:ext uri="{BB962C8B-B14F-4D97-AF65-F5344CB8AC3E}">
        <p14:creationId xmlns:p14="http://schemas.microsoft.com/office/powerpoint/2010/main" val="3887279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F709F-1BEB-8DEA-8CD7-873EA3C388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DD22B7-DAFE-BFC3-D497-C5FBBA616F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61B76B-8820-A86C-9101-E718219CB627}"/>
              </a:ext>
            </a:extLst>
          </p:cNvPr>
          <p:cNvSpPr>
            <a:spLocks noGrp="1"/>
          </p:cNvSpPr>
          <p:nvPr>
            <p:ph type="body" idx="1"/>
          </p:nvPr>
        </p:nvSpPr>
        <p:spPr/>
        <p:txBody>
          <a:bodyPr/>
          <a:lstStyle/>
          <a:p>
            <a:r>
              <a:rPr lang="en-SG" dirty="0"/>
              <a:t>And so here we are. </a:t>
            </a:r>
          </a:p>
          <a:p>
            <a:endParaRPr lang="en-SG" dirty="0"/>
          </a:p>
          <a:p>
            <a:r>
              <a:rPr lang="en-SG" dirty="0"/>
              <a:t>The respective age effects, education effects, and gender effects. </a:t>
            </a:r>
          </a:p>
          <a:p>
            <a:endParaRPr lang="en-SG" dirty="0"/>
          </a:p>
          <a:p>
            <a:r>
              <a:rPr lang="en-SG" dirty="0"/>
              <a:t>And you can see, that age contribution is above </a:t>
            </a:r>
          </a:p>
        </p:txBody>
      </p:sp>
      <p:sp>
        <p:nvSpPr>
          <p:cNvPr id="4" name="Slide Number Placeholder 3">
            <a:extLst>
              <a:ext uri="{FF2B5EF4-FFF2-40B4-BE49-F238E27FC236}">
                <a16:creationId xmlns:a16="http://schemas.microsoft.com/office/drawing/2014/main" id="{ACB6F22F-9098-5894-ED41-7C81590F9EF3}"/>
              </a:ext>
            </a:extLst>
          </p:cNvPr>
          <p:cNvSpPr>
            <a:spLocks noGrp="1"/>
          </p:cNvSpPr>
          <p:nvPr>
            <p:ph type="sldNum" sz="quarter" idx="5"/>
          </p:nvPr>
        </p:nvSpPr>
        <p:spPr/>
        <p:txBody>
          <a:bodyPr/>
          <a:lstStyle/>
          <a:p>
            <a:fld id="{FF5740C5-A577-40DF-AC87-87972587E147}" type="slidenum">
              <a:rPr lang="en-SG" smtClean="0"/>
              <a:t>15</a:t>
            </a:fld>
            <a:endParaRPr lang="en-SG"/>
          </a:p>
        </p:txBody>
      </p:sp>
    </p:spTree>
    <p:extLst>
      <p:ext uri="{BB962C8B-B14F-4D97-AF65-F5344CB8AC3E}">
        <p14:creationId xmlns:p14="http://schemas.microsoft.com/office/powerpoint/2010/main" val="1739046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Numbers don’t add up to each other because the numbers have been </a:t>
            </a:r>
            <a:r>
              <a:rPr lang="en-US" dirty="0" err="1"/>
              <a:t>normalised</a:t>
            </a:r>
            <a:r>
              <a:rPr lang="en-US" dirty="0"/>
              <a:t> in previous steps before calculating the CAGR. But you can see already with this, that with the decomposition process including gender, that it has had the biggest effect. Throughout the entire period. Even with the transformations, it is clear that gender is more than half, education is less than half, and ae effect – important, but has diminished as the population ages. </a:t>
            </a:r>
          </a:p>
        </p:txBody>
      </p:sp>
      <p:sp>
        <p:nvSpPr>
          <p:cNvPr id="4" name="Slide Number Placeholder 3"/>
          <p:cNvSpPr>
            <a:spLocks noGrp="1"/>
          </p:cNvSpPr>
          <p:nvPr>
            <p:ph type="sldNum" sz="quarter" idx="5"/>
          </p:nvPr>
        </p:nvSpPr>
        <p:spPr/>
        <p:txBody>
          <a:bodyPr/>
          <a:lstStyle/>
          <a:p>
            <a:fld id="{FF5740C5-A577-40DF-AC87-87972587E147}" type="slidenum">
              <a:rPr lang="en-SG" smtClean="0"/>
              <a:t>17</a:t>
            </a:fld>
            <a:endParaRPr lang="en-SG"/>
          </a:p>
        </p:txBody>
      </p:sp>
    </p:spTree>
    <p:extLst>
      <p:ext uri="{BB962C8B-B14F-4D97-AF65-F5344CB8AC3E}">
        <p14:creationId xmlns:p14="http://schemas.microsoft.com/office/powerpoint/2010/main" val="1883971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this, we can tell that the contributions come largely from age, education, and gender’s contribution on income – all of which are much higher especially for education and gender. The age effect on income was important from 1970-1990 period, but turns negative from 2000 onwards. </a:t>
            </a:r>
          </a:p>
        </p:txBody>
      </p:sp>
      <p:sp>
        <p:nvSpPr>
          <p:cNvPr id="4" name="Slide Number Placeholder 3"/>
          <p:cNvSpPr>
            <a:spLocks noGrp="1"/>
          </p:cNvSpPr>
          <p:nvPr>
            <p:ph type="sldNum" sz="quarter" idx="5"/>
          </p:nvPr>
        </p:nvSpPr>
        <p:spPr/>
        <p:txBody>
          <a:bodyPr/>
          <a:lstStyle/>
          <a:p>
            <a:fld id="{FF5740C5-A577-40DF-AC87-87972587E147}" type="slidenum">
              <a:rPr lang="en-SG" smtClean="0"/>
              <a:t>18</a:t>
            </a:fld>
            <a:endParaRPr lang="en-SG"/>
          </a:p>
        </p:txBody>
      </p:sp>
    </p:spTree>
    <p:extLst>
      <p:ext uri="{BB962C8B-B14F-4D97-AF65-F5344CB8AC3E}">
        <p14:creationId xmlns:p14="http://schemas.microsoft.com/office/powerpoint/2010/main" val="3549805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a:t>-</a:t>
            </a:r>
          </a:p>
        </p:txBody>
      </p:sp>
      <p:sp>
        <p:nvSpPr>
          <p:cNvPr id="4" name="Slide Number Placeholder 3"/>
          <p:cNvSpPr>
            <a:spLocks noGrp="1"/>
          </p:cNvSpPr>
          <p:nvPr>
            <p:ph type="sldNum" sz="quarter" idx="5"/>
          </p:nvPr>
        </p:nvSpPr>
        <p:spPr/>
        <p:txBody>
          <a:bodyPr/>
          <a:lstStyle/>
          <a:p>
            <a:fld id="{FF5740C5-A577-40DF-AC87-87972587E147}" type="slidenum">
              <a:rPr lang="en-SG" smtClean="0"/>
              <a:t>19</a:t>
            </a:fld>
            <a:endParaRPr lang="en-SG"/>
          </a:p>
        </p:txBody>
      </p:sp>
    </p:spTree>
    <p:extLst>
      <p:ext uri="{BB962C8B-B14F-4D97-AF65-F5344CB8AC3E}">
        <p14:creationId xmlns:p14="http://schemas.microsoft.com/office/powerpoint/2010/main" val="17813004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2286000" y="514350"/>
            <a:ext cx="4572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93769C9E-EA0C-40C4-9A2F-634839CDCA07}" type="slidenum">
              <a:rPr lang="en-US" altLang="en-US" smtClean="0"/>
              <a:pPr/>
              <a:t>21</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5740C5-A577-40DF-AC87-87972587E147}" type="slidenum">
              <a:rPr lang="en-SG" smtClean="0"/>
              <a:t>23</a:t>
            </a:fld>
            <a:endParaRPr lang="en-SG"/>
          </a:p>
        </p:txBody>
      </p:sp>
    </p:spTree>
    <p:extLst>
      <p:ext uri="{BB962C8B-B14F-4D97-AF65-F5344CB8AC3E}">
        <p14:creationId xmlns:p14="http://schemas.microsoft.com/office/powerpoint/2010/main" val="139328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5740C5-A577-40DF-AC87-87972587E147}" type="slidenum">
              <a:rPr lang="en-SG" smtClean="0"/>
              <a:t>4</a:t>
            </a:fld>
            <a:endParaRPr lang="en-SG"/>
          </a:p>
        </p:txBody>
      </p:sp>
    </p:spTree>
    <p:extLst>
      <p:ext uri="{BB962C8B-B14F-4D97-AF65-F5344CB8AC3E}">
        <p14:creationId xmlns:p14="http://schemas.microsoft.com/office/powerpoint/2010/main" val="2896779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While the wider literature seems to suggest that education plays an important role in demographic dividend, there is also views in the literature – represented by Kotschy that the education works with a suitable age structure. Specifically, an age structure that is has high young-age dependency will not be as productive as an age structure with lower young-age dependency and higher share of working age population. </a:t>
            </a:r>
          </a:p>
        </p:txBody>
      </p:sp>
      <p:sp>
        <p:nvSpPr>
          <p:cNvPr id="4" name="Slide Number Placeholder 3"/>
          <p:cNvSpPr>
            <a:spLocks noGrp="1"/>
          </p:cNvSpPr>
          <p:nvPr>
            <p:ph type="sldNum" sz="quarter" idx="5"/>
          </p:nvPr>
        </p:nvSpPr>
        <p:spPr/>
        <p:txBody>
          <a:bodyPr/>
          <a:lstStyle/>
          <a:p>
            <a:fld id="{FF5740C5-A577-40DF-AC87-87972587E147}" type="slidenum">
              <a:rPr lang="en-SG" smtClean="0"/>
              <a:t>5</a:t>
            </a:fld>
            <a:endParaRPr lang="en-SG"/>
          </a:p>
        </p:txBody>
      </p:sp>
    </p:spTree>
    <p:extLst>
      <p:ext uri="{BB962C8B-B14F-4D97-AF65-F5344CB8AC3E}">
        <p14:creationId xmlns:p14="http://schemas.microsoft.com/office/powerpoint/2010/main" val="4025821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This relates to the substantive changes in Singapore's education system – more post-secondary institutions in the 1990s and 2000s; and more recently, perhaps attempting to grow the education dividend – we have more universities – and that's the alphabet soup you see there. </a:t>
            </a:r>
          </a:p>
        </p:txBody>
      </p:sp>
      <p:sp>
        <p:nvSpPr>
          <p:cNvPr id="4" name="Slide Number Placeholder 3"/>
          <p:cNvSpPr>
            <a:spLocks noGrp="1"/>
          </p:cNvSpPr>
          <p:nvPr>
            <p:ph type="sldNum" sz="quarter" idx="5"/>
          </p:nvPr>
        </p:nvSpPr>
        <p:spPr/>
        <p:txBody>
          <a:bodyPr/>
          <a:lstStyle/>
          <a:p>
            <a:fld id="{FF5740C5-A577-40DF-AC87-87972587E147}" type="slidenum">
              <a:rPr lang="en-SG" smtClean="0"/>
              <a:t>7</a:t>
            </a:fld>
            <a:endParaRPr lang="en-SG"/>
          </a:p>
        </p:txBody>
      </p:sp>
    </p:spTree>
    <p:extLst>
      <p:ext uri="{BB962C8B-B14F-4D97-AF65-F5344CB8AC3E}">
        <p14:creationId xmlns:p14="http://schemas.microsoft.com/office/powerpoint/2010/main" val="1516844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30F15-721A-6320-5C07-933C16DE5D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3F1D4F-B5F5-C02C-4EB6-3DDD572752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FA708A-5195-A736-7FC0-46C3040C148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2B6CFA6-10B1-3977-01A9-10056D883D4D}"/>
              </a:ext>
            </a:extLst>
          </p:cNvPr>
          <p:cNvSpPr>
            <a:spLocks noGrp="1"/>
          </p:cNvSpPr>
          <p:nvPr>
            <p:ph type="sldNum" sz="quarter" idx="5"/>
          </p:nvPr>
        </p:nvSpPr>
        <p:spPr/>
        <p:txBody>
          <a:bodyPr/>
          <a:lstStyle/>
          <a:p>
            <a:fld id="{FF5740C5-A577-40DF-AC87-87972587E147}" type="slidenum">
              <a:rPr lang="en-SG" smtClean="0"/>
              <a:t>8</a:t>
            </a:fld>
            <a:endParaRPr lang="en-SG"/>
          </a:p>
        </p:txBody>
      </p:sp>
    </p:spTree>
    <p:extLst>
      <p:ext uri="{BB962C8B-B14F-4D97-AF65-F5344CB8AC3E}">
        <p14:creationId xmlns:p14="http://schemas.microsoft.com/office/powerpoint/2010/main" val="685088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03CC1-7EFC-AEE6-955A-DE77C57795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7B2138-FB96-E497-D016-CE520BE5CC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E84416-C601-B925-0D93-B8E795FCD61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8B7D980-3CE4-47A4-8D90-A8781CA6E2CA}"/>
              </a:ext>
            </a:extLst>
          </p:cNvPr>
          <p:cNvSpPr>
            <a:spLocks noGrp="1"/>
          </p:cNvSpPr>
          <p:nvPr>
            <p:ph type="sldNum" sz="quarter" idx="5"/>
          </p:nvPr>
        </p:nvSpPr>
        <p:spPr/>
        <p:txBody>
          <a:bodyPr/>
          <a:lstStyle/>
          <a:p>
            <a:fld id="{FF5740C5-A577-40DF-AC87-87972587E147}" type="slidenum">
              <a:rPr lang="en-SG" smtClean="0"/>
              <a:t>9</a:t>
            </a:fld>
            <a:endParaRPr lang="en-SG"/>
          </a:p>
        </p:txBody>
      </p:sp>
    </p:spTree>
    <p:extLst>
      <p:ext uri="{BB962C8B-B14F-4D97-AF65-F5344CB8AC3E}">
        <p14:creationId xmlns:p14="http://schemas.microsoft.com/office/powerpoint/2010/main" val="1912703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E1D8A-4526-1C64-1AE2-BBFA11FDD2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A527DB-68B2-742F-B108-54B46161E6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7ADD06-7327-1909-0FB1-C8666F82DF4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85A1812-B3F9-85E2-E343-A4E61E085388}"/>
              </a:ext>
            </a:extLst>
          </p:cNvPr>
          <p:cNvSpPr>
            <a:spLocks noGrp="1"/>
          </p:cNvSpPr>
          <p:nvPr>
            <p:ph type="sldNum" sz="quarter" idx="5"/>
          </p:nvPr>
        </p:nvSpPr>
        <p:spPr/>
        <p:txBody>
          <a:bodyPr/>
          <a:lstStyle/>
          <a:p>
            <a:fld id="{FF5740C5-A577-40DF-AC87-87972587E147}" type="slidenum">
              <a:rPr lang="en-SG" smtClean="0"/>
              <a:t>10</a:t>
            </a:fld>
            <a:endParaRPr lang="en-SG"/>
          </a:p>
        </p:txBody>
      </p:sp>
    </p:spTree>
    <p:extLst>
      <p:ext uri="{BB962C8B-B14F-4D97-AF65-F5344CB8AC3E}">
        <p14:creationId xmlns:p14="http://schemas.microsoft.com/office/powerpoint/2010/main" val="3905997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34F55-7DF5-2AFC-B831-0FE343F56D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ECD3A6-E069-7A50-8DA9-12CC0B3902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08DD83-27EA-DC42-637B-680F6A89023D}"/>
              </a:ext>
            </a:extLst>
          </p:cNvPr>
          <p:cNvSpPr>
            <a:spLocks noGrp="1"/>
          </p:cNvSpPr>
          <p:nvPr>
            <p:ph type="body" idx="1"/>
          </p:nvPr>
        </p:nvSpPr>
        <p:spPr/>
        <p:txBody>
          <a:bodyPr/>
          <a:lstStyle/>
          <a:p>
            <a:r>
              <a:rPr lang="en-US" dirty="0"/>
              <a:t>Female attainment in HQA has risen from 0.6% in 1970 to about 25% in 2020.</a:t>
            </a:r>
          </a:p>
          <a:p>
            <a:endParaRPr lang="en-US" dirty="0"/>
          </a:p>
          <a:p>
            <a:r>
              <a:rPr lang="en-US" dirty="0"/>
              <a:t>Female </a:t>
            </a:r>
            <a:r>
              <a:rPr lang="en-US" dirty="0" err="1"/>
              <a:t>Labour</a:t>
            </a:r>
            <a:r>
              <a:rPr lang="en-US" dirty="0"/>
              <a:t> Force participation Rate has increased from 29.5% in 1970 to about 63% in 2020. </a:t>
            </a:r>
          </a:p>
          <a:p>
            <a:endParaRPr lang="en-US" dirty="0"/>
          </a:p>
          <a:p>
            <a:r>
              <a:rPr lang="en-US" dirty="0"/>
              <a:t>Mean years of schooling has increased from under 4 years in 1980 to 11 years by 2020. </a:t>
            </a:r>
          </a:p>
          <a:p>
            <a:endParaRPr lang="en-US" dirty="0"/>
          </a:p>
          <a:p>
            <a:r>
              <a:rPr lang="en-US" dirty="0"/>
              <a:t>But all 3 indicators are either below or nearly converging with males. (Blue data points below orange)</a:t>
            </a:r>
          </a:p>
        </p:txBody>
      </p:sp>
      <p:sp>
        <p:nvSpPr>
          <p:cNvPr id="4" name="Slide Number Placeholder 3">
            <a:extLst>
              <a:ext uri="{FF2B5EF4-FFF2-40B4-BE49-F238E27FC236}">
                <a16:creationId xmlns:a16="http://schemas.microsoft.com/office/drawing/2014/main" id="{F36D8F47-4F5D-E1BF-96FD-94471D4F5F66}"/>
              </a:ext>
            </a:extLst>
          </p:cNvPr>
          <p:cNvSpPr>
            <a:spLocks noGrp="1"/>
          </p:cNvSpPr>
          <p:nvPr>
            <p:ph type="sldNum" sz="quarter" idx="5"/>
          </p:nvPr>
        </p:nvSpPr>
        <p:spPr/>
        <p:txBody>
          <a:bodyPr/>
          <a:lstStyle/>
          <a:p>
            <a:fld id="{FF5740C5-A577-40DF-AC87-87972587E147}" type="slidenum">
              <a:rPr lang="en-SG" smtClean="0"/>
              <a:t>11</a:t>
            </a:fld>
            <a:endParaRPr lang="en-SG"/>
          </a:p>
        </p:txBody>
      </p:sp>
    </p:spTree>
    <p:extLst>
      <p:ext uri="{BB962C8B-B14F-4D97-AF65-F5344CB8AC3E}">
        <p14:creationId xmlns:p14="http://schemas.microsoft.com/office/powerpoint/2010/main" val="2393668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With this, we are able to identify the ESR component of per capita GDP growth. </a:t>
            </a:r>
          </a:p>
          <a:p>
            <a:endParaRPr lang="en-SG" dirty="0"/>
          </a:p>
          <a:p>
            <a:r>
              <a:rPr lang="en-SG" dirty="0"/>
              <a:t>Through decomposition and standardisation, we attempt to understand the components of ESR. The effects are additive. </a:t>
            </a:r>
          </a:p>
        </p:txBody>
      </p:sp>
      <p:sp>
        <p:nvSpPr>
          <p:cNvPr id="4" name="Slide Number Placeholder 3"/>
          <p:cNvSpPr>
            <a:spLocks noGrp="1"/>
          </p:cNvSpPr>
          <p:nvPr>
            <p:ph type="sldNum" sz="quarter" idx="5"/>
          </p:nvPr>
        </p:nvSpPr>
        <p:spPr/>
        <p:txBody>
          <a:bodyPr/>
          <a:lstStyle/>
          <a:p>
            <a:fld id="{FF5740C5-A577-40DF-AC87-87972587E147}" type="slidenum">
              <a:rPr lang="en-SG" smtClean="0"/>
              <a:t>13</a:t>
            </a:fld>
            <a:endParaRPr lang="en-SG"/>
          </a:p>
        </p:txBody>
      </p:sp>
    </p:spTree>
    <p:extLst>
      <p:ext uri="{BB962C8B-B14F-4D97-AF65-F5344CB8AC3E}">
        <p14:creationId xmlns:p14="http://schemas.microsoft.com/office/powerpoint/2010/main" val="347376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pic>
        <p:nvPicPr>
          <p:cNvPr id="7" name="Picture 11">
            <a:extLst>
              <a:ext uri="{FF2B5EF4-FFF2-40B4-BE49-F238E27FC236}">
                <a16:creationId xmlns:a16="http://schemas.microsoft.com/office/drawing/2014/main" id="{1313C218-D627-4D90-A05C-57D492EFCBDB}"/>
              </a:ext>
            </a:extLst>
          </p:cNvPr>
          <p:cNvPicPr>
            <a:picLocks noChangeAspect="1"/>
          </p:cNvPicPr>
          <p:nvPr userDrawn="1"/>
        </p:nvPicPr>
        <p:blipFill rotWithShape="1">
          <a:blip r:embed="rId2">
            <a:alphaModFix amt="40000"/>
            <a:extLst>
              <a:ext uri="{28A0092B-C50C-407E-A947-70E740481C1C}">
                <a14:useLocalDpi xmlns:a14="http://schemas.microsoft.com/office/drawing/2010/main" val="0"/>
              </a:ext>
            </a:extLst>
          </a:blip>
          <a:srcRect l="27495" t="33271"/>
          <a:stretch/>
        </p:blipFill>
        <p:spPr bwMode="auto">
          <a:xfrm>
            <a:off x="0" y="0"/>
            <a:ext cx="9245601" cy="656080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ext Placeholder 2">
            <a:extLst>
              <a:ext uri="{FF2B5EF4-FFF2-40B4-BE49-F238E27FC236}">
                <a16:creationId xmlns:a16="http://schemas.microsoft.com/office/drawing/2014/main" id="{3F44836B-9223-4C0C-96B1-41E8731F0C19}"/>
              </a:ext>
            </a:extLst>
          </p:cNvPr>
          <p:cNvSpPr>
            <a:spLocks noGrp="1"/>
          </p:cNvSpPr>
          <p:nvPr>
            <p:ph type="body" sz="quarter" idx="10" hasCustomPrompt="1"/>
          </p:nvPr>
        </p:nvSpPr>
        <p:spPr>
          <a:xfrm>
            <a:off x="1657350" y="1917290"/>
            <a:ext cx="8877300" cy="445012"/>
          </a:xfrm>
          <a:prstGeom prst="rect">
            <a:avLst/>
          </a:prstGeom>
        </p:spPr>
        <p:txBody>
          <a:bodyPr/>
          <a:lstStyle>
            <a:lvl1pPr marL="0" indent="0" algn="ctr">
              <a:buNone/>
              <a:defRPr sz="1800">
                <a:solidFill>
                  <a:srgbClr val="233E99"/>
                </a:solidFill>
                <a:latin typeface="Arial" panose="020B0604020202020204" pitchFamily="34" charset="0"/>
                <a:cs typeface="Arial" panose="020B0604020202020204" pitchFamily="34" charset="0"/>
              </a:defRPr>
            </a:lvl1pPr>
          </a:lstStyle>
          <a:p>
            <a:pPr lvl="0"/>
            <a:r>
              <a:rPr lang="en-US"/>
              <a:t>PRESENTATION TO</a:t>
            </a:r>
          </a:p>
        </p:txBody>
      </p:sp>
      <p:sp>
        <p:nvSpPr>
          <p:cNvPr id="4" name="Text Placeholder 2">
            <a:extLst>
              <a:ext uri="{FF2B5EF4-FFF2-40B4-BE49-F238E27FC236}">
                <a16:creationId xmlns:a16="http://schemas.microsoft.com/office/drawing/2014/main" id="{87A5DE99-C69B-418E-BD35-93C2E68C2348}"/>
              </a:ext>
            </a:extLst>
          </p:cNvPr>
          <p:cNvSpPr>
            <a:spLocks noGrp="1"/>
          </p:cNvSpPr>
          <p:nvPr>
            <p:ph type="body" sz="quarter" idx="11" hasCustomPrompt="1"/>
          </p:nvPr>
        </p:nvSpPr>
        <p:spPr>
          <a:xfrm>
            <a:off x="1657350" y="2627568"/>
            <a:ext cx="8877300" cy="673612"/>
          </a:xfrm>
          <a:prstGeom prst="rect">
            <a:avLst/>
          </a:prstGeom>
        </p:spPr>
        <p:txBody>
          <a:bodyPr/>
          <a:lstStyle>
            <a:lvl1pPr marL="0" indent="0" algn="ctr">
              <a:buNone/>
              <a:defRPr sz="3600" b="1">
                <a:solidFill>
                  <a:srgbClr val="233E99"/>
                </a:solidFill>
                <a:latin typeface="Arial" panose="020B0604020202020204" pitchFamily="34" charset="0"/>
                <a:cs typeface="Arial" panose="020B0604020202020204" pitchFamily="34" charset="0"/>
              </a:defRPr>
            </a:lvl1pPr>
          </a:lstStyle>
          <a:p>
            <a:pPr lvl="0"/>
            <a:r>
              <a:rPr lang="en-US"/>
              <a:t>MAIN TITLE IN UPPER CASE</a:t>
            </a:r>
          </a:p>
        </p:txBody>
      </p:sp>
      <p:sp>
        <p:nvSpPr>
          <p:cNvPr id="5" name="Text Placeholder 2">
            <a:extLst>
              <a:ext uri="{FF2B5EF4-FFF2-40B4-BE49-F238E27FC236}">
                <a16:creationId xmlns:a16="http://schemas.microsoft.com/office/drawing/2014/main" id="{39969229-700E-4117-947A-0F0830F2E2A9}"/>
              </a:ext>
            </a:extLst>
          </p:cNvPr>
          <p:cNvSpPr>
            <a:spLocks noGrp="1"/>
          </p:cNvSpPr>
          <p:nvPr>
            <p:ph type="body" sz="quarter" idx="12" hasCustomPrompt="1"/>
          </p:nvPr>
        </p:nvSpPr>
        <p:spPr>
          <a:xfrm>
            <a:off x="1657350" y="3301180"/>
            <a:ext cx="8877300" cy="445012"/>
          </a:xfrm>
          <a:prstGeom prst="rect">
            <a:avLst/>
          </a:prstGeom>
        </p:spPr>
        <p:txBody>
          <a:bodyPr/>
          <a:lstStyle>
            <a:lvl1pPr marL="0" indent="0" algn="ctr">
              <a:buNone/>
              <a:defRPr sz="1800">
                <a:solidFill>
                  <a:srgbClr val="233E99"/>
                </a:solidFill>
                <a:latin typeface="Arial" panose="020B0604020202020204" pitchFamily="34" charset="0"/>
                <a:cs typeface="Arial" panose="020B0604020202020204" pitchFamily="34" charset="0"/>
              </a:defRPr>
            </a:lvl1pPr>
          </a:lstStyle>
          <a:p>
            <a:pPr lvl="0"/>
            <a:r>
              <a:rPr lang="en-US"/>
              <a:t>Sub-Title in Title Case</a:t>
            </a:r>
          </a:p>
        </p:txBody>
      </p:sp>
      <p:sp>
        <p:nvSpPr>
          <p:cNvPr id="6" name="Text Placeholder 2">
            <a:extLst>
              <a:ext uri="{FF2B5EF4-FFF2-40B4-BE49-F238E27FC236}">
                <a16:creationId xmlns:a16="http://schemas.microsoft.com/office/drawing/2014/main" id="{D634F23D-AE15-4A70-90C9-04CF4B86F8AB}"/>
              </a:ext>
            </a:extLst>
          </p:cNvPr>
          <p:cNvSpPr>
            <a:spLocks noGrp="1"/>
          </p:cNvSpPr>
          <p:nvPr>
            <p:ph type="body" sz="quarter" idx="13" hasCustomPrompt="1"/>
          </p:nvPr>
        </p:nvSpPr>
        <p:spPr>
          <a:xfrm>
            <a:off x="1657350" y="4532466"/>
            <a:ext cx="8877300" cy="445012"/>
          </a:xfrm>
          <a:prstGeom prst="rect">
            <a:avLst/>
          </a:prstGeom>
        </p:spPr>
        <p:txBody>
          <a:bodyPr/>
          <a:lstStyle>
            <a:lvl1pPr marL="0" indent="0" algn="ctr">
              <a:buNone/>
              <a:defRPr sz="1800">
                <a:solidFill>
                  <a:srgbClr val="233E99"/>
                </a:solidFill>
                <a:latin typeface="Arial" panose="020B0604020202020204" pitchFamily="34" charset="0"/>
                <a:cs typeface="Arial" panose="020B0604020202020204" pitchFamily="34" charset="0"/>
              </a:defRPr>
            </a:lvl1pPr>
          </a:lstStyle>
          <a:p>
            <a:pPr lvl="0"/>
            <a:r>
              <a:rPr lang="en-US"/>
              <a:t>Date</a:t>
            </a:r>
          </a:p>
        </p:txBody>
      </p:sp>
    </p:spTree>
    <p:extLst>
      <p:ext uri="{BB962C8B-B14F-4D97-AF65-F5344CB8AC3E}">
        <p14:creationId xmlns:p14="http://schemas.microsoft.com/office/powerpoint/2010/main" val="2135211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gment 6">
    <p:spTree>
      <p:nvGrpSpPr>
        <p:cNvPr id="1" name=""/>
        <p:cNvGrpSpPr/>
        <p:nvPr/>
      </p:nvGrpSpPr>
      <p:grpSpPr>
        <a:xfrm>
          <a:off x="0" y="0"/>
          <a:ext cx="0" cy="0"/>
          <a:chOff x="0" y="0"/>
          <a:chExt cx="0" cy="0"/>
        </a:xfrm>
      </p:grpSpPr>
      <p:pic>
        <p:nvPicPr>
          <p:cNvPr id="4" name="Picture 3" descr="Shape&#10;&#10;Description automatically generated with low confidence">
            <a:extLst>
              <a:ext uri="{FF2B5EF4-FFF2-40B4-BE49-F238E27FC236}">
                <a16:creationId xmlns:a16="http://schemas.microsoft.com/office/drawing/2014/main" id="{98E593E3-4E32-47E7-BB0A-69B25F0128CA}"/>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l="17670" b="7397"/>
          <a:stretch/>
        </p:blipFill>
        <p:spPr>
          <a:xfrm>
            <a:off x="-1" y="1436003"/>
            <a:ext cx="4855030" cy="5460842"/>
          </a:xfrm>
          <a:prstGeom prst="rect">
            <a:avLst/>
          </a:prstGeom>
        </p:spPr>
      </p:pic>
      <p:sp>
        <p:nvSpPr>
          <p:cNvPr id="7" name="Text Placeholder 5">
            <a:extLst>
              <a:ext uri="{FF2B5EF4-FFF2-40B4-BE49-F238E27FC236}">
                <a16:creationId xmlns:a16="http://schemas.microsoft.com/office/drawing/2014/main" id="{D7FF3313-1BCF-4A06-B548-BC4A08982B2A}"/>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8" name="Text Placeholder 7">
            <a:extLst>
              <a:ext uri="{FF2B5EF4-FFF2-40B4-BE49-F238E27FC236}">
                <a16:creationId xmlns:a16="http://schemas.microsoft.com/office/drawing/2014/main" id="{F1F7EAB8-11B7-49FE-902A-10C38CAF7F2F}"/>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9" name="Text Placeholder 7">
            <a:extLst>
              <a:ext uri="{FF2B5EF4-FFF2-40B4-BE49-F238E27FC236}">
                <a16:creationId xmlns:a16="http://schemas.microsoft.com/office/drawing/2014/main" id="{5C5B5E83-A224-4562-A953-43F7A889499E}"/>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358847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gment 7">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clrChange>
              <a:clrFrom>
                <a:srgbClr val="000000">
                  <a:alpha val="0"/>
                </a:srgbClr>
              </a:clrFrom>
              <a:clrTo>
                <a:srgbClr val="000000">
                  <a:alpha val="0"/>
                </a:srgbClr>
              </a:clrTo>
            </a:clrChange>
            <a:duotone>
              <a:prstClr val="black"/>
              <a:srgbClr val="F8F8F8">
                <a:alpha val="20000"/>
                <a:tint val="45000"/>
                <a:satMod val="400000"/>
              </a:srgbClr>
            </a:duotone>
            <a:alphaModFix amt="15000"/>
            <a:extLst>
              <a:ext uri="{28A0092B-C50C-407E-A947-70E740481C1C}">
                <a14:useLocalDpi xmlns:a14="http://schemas.microsoft.com/office/drawing/2010/main" val="0"/>
              </a:ext>
            </a:extLst>
          </a:blip>
          <a:stretch>
            <a:fillRect/>
          </a:stretch>
        </p:blipFill>
        <p:spPr>
          <a:xfrm>
            <a:off x="-996701" y="1472579"/>
            <a:ext cx="5903581" cy="5903581"/>
          </a:xfrm>
          <a:prstGeom prst="rect">
            <a:avLst/>
          </a:prstGeom>
        </p:spPr>
      </p:pic>
      <p:sp>
        <p:nvSpPr>
          <p:cNvPr id="3" name="Text Placeholder 5">
            <a:extLst>
              <a:ext uri="{FF2B5EF4-FFF2-40B4-BE49-F238E27FC236}">
                <a16:creationId xmlns:a16="http://schemas.microsoft.com/office/drawing/2014/main" id="{701AEA0A-0F62-4D48-90DD-0AB400B01F5B}"/>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4" name="Text Placeholder 7">
            <a:extLst>
              <a:ext uri="{FF2B5EF4-FFF2-40B4-BE49-F238E27FC236}">
                <a16:creationId xmlns:a16="http://schemas.microsoft.com/office/drawing/2014/main" id="{2F500466-95D4-4F96-A950-553BBBCE85D6}"/>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5" name="Text Placeholder 7">
            <a:extLst>
              <a:ext uri="{FF2B5EF4-FFF2-40B4-BE49-F238E27FC236}">
                <a16:creationId xmlns:a16="http://schemas.microsoft.com/office/drawing/2014/main" id="{BCE51B69-8D47-4E87-AA80-D4AFD5E97F5B}"/>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3562492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gment 8">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alphaModFix amt="15000"/>
            <a:extLst>
              <a:ext uri="{28A0092B-C50C-407E-A947-70E740481C1C}">
                <a14:useLocalDpi xmlns:a14="http://schemas.microsoft.com/office/drawing/2010/main" val="0"/>
              </a:ext>
            </a:extLst>
          </a:blip>
          <a:stretch>
            <a:fillRect/>
          </a:stretch>
        </p:blipFill>
        <p:spPr>
          <a:xfrm>
            <a:off x="-1095894" y="1424736"/>
            <a:ext cx="5842678" cy="5842678"/>
          </a:xfrm>
          <a:prstGeom prst="rect">
            <a:avLst/>
          </a:prstGeom>
        </p:spPr>
      </p:pic>
      <p:sp>
        <p:nvSpPr>
          <p:cNvPr id="3" name="Text Placeholder 5">
            <a:extLst>
              <a:ext uri="{FF2B5EF4-FFF2-40B4-BE49-F238E27FC236}">
                <a16:creationId xmlns:a16="http://schemas.microsoft.com/office/drawing/2014/main" id="{F6AE3D78-C7B6-4B70-82A0-0246EB8339F5}"/>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5" name="Text Placeholder 7">
            <a:extLst>
              <a:ext uri="{FF2B5EF4-FFF2-40B4-BE49-F238E27FC236}">
                <a16:creationId xmlns:a16="http://schemas.microsoft.com/office/drawing/2014/main" id="{9054C862-705B-4974-A913-55914872E386}"/>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6" name="Text Placeholder 7">
            <a:extLst>
              <a:ext uri="{FF2B5EF4-FFF2-40B4-BE49-F238E27FC236}">
                <a16:creationId xmlns:a16="http://schemas.microsoft.com/office/drawing/2014/main" id="{B35D15F0-3550-43F5-8B40-8DDA63881B1B}"/>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2834753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gment 9">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alphaModFix amt="15000"/>
            <a:extLst>
              <a:ext uri="{28A0092B-C50C-407E-A947-70E740481C1C}">
                <a14:useLocalDpi xmlns:a14="http://schemas.microsoft.com/office/drawing/2010/main" val="0"/>
              </a:ext>
            </a:extLst>
          </a:blip>
          <a:stretch>
            <a:fillRect/>
          </a:stretch>
        </p:blipFill>
        <p:spPr>
          <a:xfrm>
            <a:off x="-1053821" y="1426413"/>
            <a:ext cx="5889283" cy="5884305"/>
          </a:xfrm>
          <a:prstGeom prst="rect">
            <a:avLst/>
          </a:prstGeom>
        </p:spPr>
      </p:pic>
      <p:sp>
        <p:nvSpPr>
          <p:cNvPr id="3" name="Text Placeholder 5">
            <a:extLst>
              <a:ext uri="{FF2B5EF4-FFF2-40B4-BE49-F238E27FC236}">
                <a16:creationId xmlns:a16="http://schemas.microsoft.com/office/drawing/2014/main" id="{F7471ADD-8806-4A2D-BA92-5E7CB1F7EB66}"/>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5" name="Text Placeholder 7">
            <a:extLst>
              <a:ext uri="{FF2B5EF4-FFF2-40B4-BE49-F238E27FC236}">
                <a16:creationId xmlns:a16="http://schemas.microsoft.com/office/drawing/2014/main" id="{1538561E-7ECA-4E13-B8DE-FF36C199C593}"/>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6" name="Text Placeholder 7">
            <a:extLst>
              <a:ext uri="{FF2B5EF4-FFF2-40B4-BE49-F238E27FC236}">
                <a16:creationId xmlns:a16="http://schemas.microsoft.com/office/drawing/2014/main" id="{026324CB-613D-40B4-96CD-BA23A9C7EA8A}"/>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1852778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gment 10">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alphaModFix amt="15000"/>
            <a:extLst>
              <a:ext uri="{28A0092B-C50C-407E-A947-70E740481C1C}">
                <a14:useLocalDpi xmlns:a14="http://schemas.microsoft.com/office/drawing/2010/main" val="0"/>
              </a:ext>
            </a:extLst>
          </a:blip>
          <a:stretch>
            <a:fillRect/>
          </a:stretch>
        </p:blipFill>
        <p:spPr>
          <a:xfrm>
            <a:off x="1334453" y="1512764"/>
            <a:ext cx="5748579" cy="5748579"/>
          </a:xfrm>
          <a:prstGeom prst="rect">
            <a:avLst/>
          </a:prstGeom>
        </p:spPr>
      </p:pic>
      <p:pic>
        <p:nvPicPr>
          <p:cNvPr id="6" name="Picture 5" descr="Shape&#10;&#10;Description automatically generated with low confidence">
            <a:extLst>
              <a:ext uri="{FF2B5EF4-FFF2-40B4-BE49-F238E27FC236}">
                <a16:creationId xmlns:a16="http://schemas.microsoft.com/office/drawing/2014/main" id="{EC1D1FC7-CF60-4DA3-9583-A90731E68977}"/>
              </a:ext>
            </a:extLst>
          </p:cNvPr>
          <p:cNvPicPr>
            <a:picLocks noChangeAspect="1"/>
          </p:cNvPicPr>
          <p:nvPr userDrawn="1"/>
        </p:nvPicPr>
        <p:blipFill rotWithShape="1">
          <a:blip r:embed="rId3">
            <a:alphaModFix amt="15000"/>
            <a:extLst>
              <a:ext uri="{28A0092B-C50C-407E-A947-70E740481C1C}">
                <a14:useLocalDpi xmlns:a14="http://schemas.microsoft.com/office/drawing/2010/main" val="0"/>
              </a:ext>
            </a:extLst>
          </a:blip>
          <a:srcRect l="33080" b="8611"/>
          <a:stretch/>
        </p:blipFill>
        <p:spPr>
          <a:xfrm>
            <a:off x="0" y="1402759"/>
            <a:ext cx="4001549" cy="5464670"/>
          </a:xfrm>
          <a:prstGeom prst="rect">
            <a:avLst/>
          </a:prstGeom>
        </p:spPr>
      </p:pic>
      <p:sp>
        <p:nvSpPr>
          <p:cNvPr id="5" name="Text Placeholder 5">
            <a:extLst>
              <a:ext uri="{FF2B5EF4-FFF2-40B4-BE49-F238E27FC236}">
                <a16:creationId xmlns:a16="http://schemas.microsoft.com/office/drawing/2014/main" id="{C0942F14-0A6F-4A70-9709-FFB7BBED753B}"/>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7" name="Text Placeholder 7">
            <a:extLst>
              <a:ext uri="{FF2B5EF4-FFF2-40B4-BE49-F238E27FC236}">
                <a16:creationId xmlns:a16="http://schemas.microsoft.com/office/drawing/2014/main" id="{60B44C8B-C45B-4EF2-839D-04BE35A3E359}"/>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8" name="Text Placeholder 7">
            <a:extLst>
              <a:ext uri="{FF2B5EF4-FFF2-40B4-BE49-F238E27FC236}">
                <a16:creationId xmlns:a16="http://schemas.microsoft.com/office/drawing/2014/main" id="{93FDE3B0-55B0-4743-A3E9-A379435F7B53}"/>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4231554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gment with 2 pictur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67206" y="1572705"/>
            <a:ext cx="3207258" cy="3998912"/>
          </a:xfrm>
          <a:prstGeom prst="rect">
            <a:avLst/>
          </a:prstGeom>
        </p:spPr>
        <p:txBody>
          <a:bodyPr/>
          <a:lstStyle/>
          <a:p>
            <a:endParaRPr lang="en-SG"/>
          </a:p>
        </p:txBody>
      </p:sp>
      <p:sp>
        <p:nvSpPr>
          <p:cNvPr id="5" name="Picture Placeholder 3"/>
          <p:cNvSpPr>
            <a:spLocks noGrp="1"/>
          </p:cNvSpPr>
          <p:nvPr>
            <p:ph type="pic" sz="quarter" idx="11"/>
          </p:nvPr>
        </p:nvSpPr>
        <p:spPr>
          <a:xfrm>
            <a:off x="4657344" y="1572705"/>
            <a:ext cx="6241288" cy="3998912"/>
          </a:xfrm>
          <a:prstGeom prst="rect">
            <a:avLst/>
          </a:prstGeom>
        </p:spPr>
        <p:txBody>
          <a:bodyPr/>
          <a:lstStyle/>
          <a:p>
            <a:endParaRPr lang="en-SG"/>
          </a:p>
        </p:txBody>
      </p:sp>
      <p:sp>
        <p:nvSpPr>
          <p:cNvPr id="6" name="Text Placeholder 5">
            <a:extLst>
              <a:ext uri="{FF2B5EF4-FFF2-40B4-BE49-F238E27FC236}">
                <a16:creationId xmlns:a16="http://schemas.microsoft.com/office/drawing/2014/main" id="{ADBDAF24-2E05-4571-9D9E-D0678C893161}"/>
              </a:ext>
            </a:extLst>
          </p:cNvPr>
          <p:cNvSpPr>
            <a:spLocks noGrp="1"/>
          </p:cNvSpPr>
          <p:nvPr>
            <p:ph type="body" sz="quarter" idx="12"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Tree>
    <p:extLst>
      <p:ext uri="{BB962C8B-B14F-4D97-AF65-F5344CB8AC3E}">
        <p14:creationId xmlns:p14="http://schemas.microsoft.com/office/powerpoint/2010/main" val="2327124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Segment with 2 pictur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67206" y="1572705"/>
            <a:ext cx="3207258" cy="2560383"/>
          </a:xfrm>
          <a:prstGeom prst="rect">
            <a:avLst/>
          </a:prstGeom>
        </p:spPr>
        <p:txBody>
          <a:bodyPr/>
          <a:lstStyle/>
          <a:p>
            <a:endParaRPr lang="en-SG"/>
          </a:p>
        </p:txBody>
      </p:sp>
      <p:sp>
        <p:nvSpPr>
          <p:cNvPr id="5" name="Picture Placeholder 3"/>
          <p:cNvSpPr>
            <a:spLocks noGrp="1"/>
          </p:cNvSpPr>
          <p:nvPr>
            <p:ph type="pic" sz="quarter" idx="11"/>
          </p:nvPr>
        </p:nvSpPr>
        <p:spPr>
          <a:xfrm>
            <a:off x="4657344" y="1572705"/>
            <a:ext cx="6241288" cy="2560383"/>
          </a:xfrm>
          <a:prstGeom prst="rect">
            <a:avLst/>
          </a:prstGeom>
        </p:spPr>
        <p:txBody>
          <a:bodyPr/>
          <a:lstStyle/>
          <a:p>
            <a:endParaRPr lang="en-SG"/>
          </a:p>
        </p:txBody>
      </p:sp>
      <p:sp>
        <p:nvSpPr>
          <p:cNvPr id="6" name="Text Placeholder 5">
            <a:extLst>
              <a:ext uri="{FF2B5EF4-FFF2-40B4-BE49-F238E27FC236}">
                <a16:creationId xmlns:a16="http://schemas.microsoft.com/office/drawing/2014/main" id="{D917A23E-25F3-4C5C-81E5-EB7475020A49}"/>
              </a:ext>
            </a:extLst>
          </p:cNvPr>
          <p:cNvSpPr>
            <a:spLocks noGrp="1"/>
          </p:cNvSpPr>
          <p:nvPr>
            <p:ph type="body" sz="quarter" idx="12"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Tree>
    <p:extLst>
      <p:ext uri="{BB962C8B-B14F-4D97-AF65-F5344CB8AC3E}">
        <p14:creationId xmlns:p14="http://schemas.microsoft.com/office/powerpoint/2010/main" val="102181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gment with 1 picture">
    <p:spTree>
      <p:nvGrpSpPr>
        <p:cNvPr id="1" name=""/>
        <p:cNvGrpSpPr/>
        <p:nvPr/>
      </p:nvGrpSpPr>
      <p:grpSpPr>
        <a:xfrm>
          <a:off x="0" y="0"/>
          <a:ext cx="0" cy="0"/>
          <a:chOff x="0" y="0"/>
          <a:chExt cx="0" cy="0"/>
        </a:xfrm>
      </p:grpSpPr>
      <p:sp>
        <p:nvSpPr>
          <p:cNvPr id="3" name="Picture Placeholder 3"/>
          <p:cNvSpPr>
            <a:spLocks noGrp="1"/>
          </p:cNvSpPr>
          <p:nvPr>
            <p:ph type="pic" sz="quarter" idx="11"/>
          </p:nvPr>
        </p:nvSpPr>
        <p:spPr>
          <a:xfrm>
            <a:off x="1244600" y="1572705"/>
            <a:ext cx="9654032" cy="3998912"/>
          </a:xfrm>
          <a:prstGeom prst="rect">
            <a:avLst/>
          </a:prstGeom>
        </p:spPr>
        <p:txBody>
          <a:bodyPr/>
          <a:lstStyle/>
          <a:p>
            <a:endParaRPr lang="en-SG"/>
          </a:p>
        </p:txBody>
      </p:sp>
      <p:sp>
        <p:nvSpPr>
          <p:cNvPr id="4" name="Text Placeholder 5">
            <a:extLst>
              <a:ext uri="{FF2B5EF4-FFF2-40B4-BE49-F238E27FC236}">
                <a16:creationId xmlns:a16="http://schemas.microsoft.com/office/drawing/2014/main" id="{943F885E-8F28-4850-96E6-FD6A0B8F5D71}"/>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Tree>
    <p:extLst>
      <p:ext uri="{BB962C8B-B14F-4D97-AF65-F5344CB8AC3E}">
        <p14:creationId xmlns:p14="http://schemas.microsoft.com/office/powerpoint/2010/main" val="3824936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392E990B-4336-4452-9BE6-0ADDC889CBC7}"/>
              </a:ext>
            </a:extLst>
          </p:cNvPr>
          <p:cNvSpPr>
            <a:spLocks noGrp="1"/>
          </p:cNvSpPr>
          <p:nvPr>
            <p:ph type="body" sz="quarter" idx="12"/>
          </p:nvPr>
        </p:nvSpPr>
        <p:spPr>
          <a:xfrm>
            <a:off x="1657350" y="4203188"/>
            <a:ext cx="8877300" cy="445012"/>
          </a:xfrm>
          <a:prstGeom prst="rect">
            <a:avLst/>
          </a:prstGeom>
        </p:spPr>
        <p:txBody>
          <a:bodyPr/>
          <a:lstStyle>
            <a:lvl1pPr marL="0" indent="0" algn="ctr">
              <a:buNone/>
              <a:defRPr sz="1800">
                <a:latin typeface="Arial" panose="020B0604020202020204" pitchFamily="34" charset="0"/>
                <a:cs typeface="Arial" panose="020B0604020202020204" pitchFamily="34" charset="0"/>
              </a:defRPr>
            </a:lvl1pPr>
          </a:lstStyle>
          <a:p>
            <a:r>
              <a:rPr lang="en-SG" altLang="en-US">
                <a:solidFill>
                  <a:srgbClr val="003399"/>
                </a:solidFill>
                <a:ea typeface="ＭＳ Ｐゴシック" pitchFamily="34" charset="-128"/>
              </a:rPr>
              <a:t>Please contact Dr Gillian Koh at gillian.koh@nus.edu.sg </a:t>
            </a:r>
          </a:p>
          <a:p>
            <a:r>
              <a:rPr lang="en-SG" altLang="en-US">
                <a:solidFill>
                  <a:srgbClr val="003399"/>
                </a:solidFill>
                <a:ea typeface="ＭＳ Ｐゴシック" pitchFamily="34" charset="-128"/>
              </a:rPr>
              <a:t>if you would like to learn more about IPS. </a:t>
            </a:r>
            <a:endParaRPr lang="en-US" altLang="en-US">
              <a:solidFill>
                <a:srgbClr val="003399"/>
              </a:solidFill>
              <a:ea typeface="ＭＳ Ｐゴシック" pitchFamily="34" charset="-128"/>
            </a:endParaRPr>
          </a:p>
          <a:p>
            <a:endParaRPr lang="en-SG"/>
          </a:p>
        </p:txBody>
      </p:sp>
      <p:sp>
        <p:nvSpPr>
          <p:cNvPr id="5" name="Text Placeholder 5">
            <a:extLst>
              <a:ext uri="{FF2B5EF4-FFF2-40B4-BE49-F238E27FC236}">
                <a16:creationId xmlns:a16="http://schemas.microsoft.com/office/drawing/2014/main" id="{CDFEB5FD-2266-4C38-B98F-070C0D80D684}"/>
              </a:ext>
            </a:extLst>
          </p:cNvPr>
          <p:cNvSpPr>
            <a:spLocks noGrp="1"/>
          </p:cNvSpPr>
          <p:nvPr>
            <p:ph type="body" sz="quarter" idx="13" hasCustomPrompt="1"/>
          </p:nvPr>
        </p:nvSpPr>
        <p:spPr>
          <a:xfrm>
            <a:off x="1657350" y="2345070"/>
            <a:ext cx="9034874" cy="619483"/>
          </a:xfrm>
          <a:prstGeom prst="rect">
            <a:avLst/>
          </a:prstGeom>
        </p:spPr>
        <p:txBody>
          <a:bodyPr/>
          <a:lstStyle>
            <a:lvl1pPr marL="0" indent="0" algn="l">
              <a:buNone/>
              <a:defRPr sz="3500" b="1">
                <a:solidFill>
                  <a:srgbClr val="233E99"/>
                </a:solidFill>
                <a:latin typeface="Arial" panose="020B0604020202020204" pitchFamily="34" charset="0"/>
                <a:cs typeface="Arial" panose="020B0604020202020204" pitchFamily="34" charset="0"/>
              </a:defRPr>
            </a:lvl1pPr>
          </a:lstStyle>
          <a:p>
            <a:pPr lvl="0"/>
            <a:r>
              <a:rPr lang="en-US"/>
              <a:t>END</a:t>
            </a:r>
            <a:endParaRPr lang="en-SG"/>
          </a:p>
        </p:txBody>
      </p:sp>
      <p:pic>
        <p:nvPicPr>
          <p:cNvPr id="6" name="Picture 11">
            <a:extLst>
              <a:ext uri="{FF2B5EF4-FFF2-40B4-BE49-F238E27FC236}">
                <a16:creationId xmlns:a16="http://schemas.microsoft.com/office/drawing/2014/main" id="{A1A9FCA4-62B9-47D6-9FD8-6F2F92605D4D}"/>
              </a:ext>
            </a:extLst>
          </p:cNvPr>
          <p:cNvPicPr>
            <a:picLocks noChangeAspect="1"/>
          </p:cNvPicPr>
          <p:nvPr userDrawn="1"/>
        </p:nvPicPr>
        <p:blipFill rotWithShape="1">
          <a:blip r:embed="rId2">
            <a:alphaModFix amt="40000"/>
            <a:extLst>
              <a:ext uri="{28A0092B-C50C-407E-A947-70E740481C1C}">
                <a14:useLocalDpi xmlns:a14="http://schemas.microsoft.com/office/drawing/2010/main" val="0"/>
              </a:ext>
            </a:extLst>
          </a:blip>
          <a:srcRect l="27495" t="33271"/>
          <a:stretch/>
        </p:blipFill>
        <p:spPr bwMode="auto">
          <a:xfrm>
            <a:off x="0" y="-65987"/>
            <a:ext cx="9245601" cy="656080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592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age 2">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E4D3D96-1FE8-472A-8980-C67F8C077EF8}"/>
              </a:ext>
            </a:extLst>
          </p:cNvPr>
          <p:cNvSpPr>
            <a:spLocks noGrp="1"/>
          </p:cNvSpPr>
          <p:nvPr>
            <p:ph type="body" sz="quarter" idx="10" hasCustomPrompt="1"/>
          </p:nvPr>
        </p:nvSpPr>
        <p:spPr>
          <a:xfrm>
            <a:off x="2055018" y="2567821"/>
            <a:ext cx="8081963" cy="651668"/>
          </a:xfrm>
          <a:prstGeom prst="rect">
            <a:avLst/>
          </a:prstGeom>
        </p:spPr>
        <p:txBody>
          <a:bodyPr/>
          <a:lstStyle>
            <a:lvl1pPr marL="0" indent="0" algn="ctr">
              <a:buNone/>
              <a:defRPr sz="44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10" name="Text Placeholder 9">
            <a:extLst>
              <a:ext uri="{FF2B5EF4-FFF2-40B4-BE49-F238E27FC236}">
                <a16:creationId xmlns:a16="http://schemas.microsoft.com/office/drawing/2014/main" id="{E1707569-4988-4906-8CEA-EC2F67A4D383}"/>
              </a:ext>
            </a:extLst>
          </p:cNvPr>
          <p:cNvSpPr>
            <a:spLocks noGrp="1"/>
          </p:cNvSpPr>
          <p:nvPr>
            <p:ph type="body" sz="quarter" idx="11" hasCustomPrompt="1"/>
          </p:nvPr>
        </p:nvSpPr>
        <p:spPr>
          <a:xfrm>
            <a:off x="1062037" y="3597890"/>
            <a:ext cx="10067925" cy="492330"/>
          </a:xfrm>
          <a:prstGeom prst="rect">
            <a:avLst/>
          </a:prstGeom>
        </p:spPr>
        <p:txBody>
          <a:bodyPr/>
          <a:lstStyle>
            <a:lvl1pPr marL="0" indent="0" algn="ctr">
              <a:buNone/>
              <a:defRPr sz="3200" b="1">
                <a:latin typeface="Arial" panose="020B0604020202020204" pitchFamily="34" charset="0"/>
                <a:cs typeface="Arial" panose="020B0604020202020204" pitchFamily="34" charset="0"/>
              </a:defRPr>
            </a:lvl1pPr>
          </a:lstStyle>
          <a:p>
            <a:pPr lvl="0"/>
            <a:r>
              <a:rPr lang="en-US"/>
              <a:t>&lt; SUBTITLE IN UPPER CASE &gt;</a:t>
            </a:r>
          </a:p>
        </p:txBody>
      </p:sp>
      <p:sp>
        <p:nvSpPr>
          <p:cNvPr id="11" name="Text Placeholder 9">
            <a:extLst>
              <a:ext uri="{FF2B5EF4-FFF2-40B4-BE49-F238E27FC236}">
                <a16:creationId xmlns:a16="http://schemas.microsoft.com/office/drawing/2014/main" id="{035E01F8-9280-44D0-B4E4-015AB0E9A3FD}"/>
              </a:ext>
            </a:extLst>
          </p:cNvPr>
          <p:cNvSpPr>
            <a:spLocks noGrp="1"/>
          </p:cNvSpPr>
          <p:nvPr>
            <p:ph type="body" sz="quarter" idx="12" hasCustomPrompt="1"/>
          </p:nvPr>
        </p:nvSpPr>
        <p:spPr>
          <a:xfrm>
            <a:off x="1062037" y="4222456"/>
            <a:ext cx="10067925" cy="246165"/>
          </a:xfrm>
          <a:prstGeom prst="rect">
            <a:avLst/>
          </a:prstGeom>
        </p:spPr>
        <p:txBody>
          <a:bodyPr/>
          <a:lstStyle>
            <a:lvl1pPr marL="0" indent="0" algn="ctr">
              <a:buNone/>
              <a:defRPr sz="1600" b="1">
                <a:latin typeface="Arial" panose="020B0604020202020204" pitchFamily="34" charset="0"/>
                <a:cs typeface="Arial" panose="020B0604020202020204" pitchFamily="34" charset="0"/>
              </a:defRPr>
            </a:lvl1pPr>
          </a:lstStyle>
          <a:p>
            <a:pPr lvl="0"/>
            <a:r>
              <a:rPr lang="en-US"/>
              <a:t>&lt; Byline in Title Case &gt;</a:t>
            </a:r>
          </a:p>
        </p:txBody>
      </p:sp>
      <p:pic>
        <p:nvPicPr>
          <p:cNvPr id="12" name="Picture 11">
            <a:extLst>
              <a:ext uri="{FF2B5EF4-FFF2-40B4-BE49-F238E27FC236}">
                <a16:creationId xmlns:a16="http://schemas.microsoft.com/office/drawing/2014/main" id="{B2E527F0-6916-4DB6-A03E-91B387B821FB}"/>
              </a:ext>
            </a:extLst>
          </p:cNvPr>
          <p:cNvPicPr>
            <a:picLocks noChangeAspect="1"/>
          </p:cNvPicPr>
          <p:nvPr userDrawn="1"/>
        </p:nvPicPr>
        <p:blipFill rotWithShape="1">
          <a:blip r:embed="rId2">
            <a:alphaModFix amt="40000"/>
            <a:extLst>
              <a:ext uri="{28A0092B-C50C-407E-A947-70E740481C1C}">
                <a14:useLocalDpi xmlns:a14="http://schemas.microsoft.com/office/drawing/2010/main" val="0"/>
              </a:ext>
            </a:extLst>
          </a:blip>
          <a:srcRect l="27495" t="33271"/>
          <a:stretch/>
        </p:blipFill>
        <p:spPr bwMode="auto">
          <a:xfrm>
            <a:off x="0" y="0"/>
            <a:ext cx="9245601" cy="656080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3743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pic>
        <p:nvPicPr>
          <p:cNvPr id="7" name="Picture 11">
            <a:extLst>
              <a:ext uri="{FF2B5EF4-FFF2-40B4-BE49-F238E27FC236}">
                <a16:creationId xmlns:a16="http://schemas.microsoft.com/office/drawing/2014/main" id="{1313C218-D627-4D90-A05C-57D492EFCBDB}"/>
              </a:ext>
            </a:extLst>
          </p:cNvPr>
          <p:cNvPicPr>
            <a:picLocks noChangeAspect="1"/>
          </p:cNvPicPr>
          <p:nvPr userDrawn="1"/>
        </p:nvPicPr>
        <p:blipFill rotWithShape="1">
          <a:blip r:embed="rId2">
            <a:alphaModFix amt="40000"/>
            <a:extLst>
              <a:ext uri="{28A0092B-C50C-407E-A947-70E740481C1C}">
                <a14:useLocalDpi xmlns:a14="http://schemas.microsoft.com/office/drawing/2010/main" val="0"/>
              </a:ext>
            </a:extLst>
          </a:blip>
          <a:srcRect l="27495" t="33271"/>
          <a:stretch/>
        </p:blipFill>
        <p:spPr bwMode="auto">
          <a:xfrm>
            <a:off x="0" y="0"/>
            <a:ext cx="9245601" cy="656080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Text Placeholder 12">
            <a:extLst>
              <a:ext uri="{FF2B5EF4-FFF2-40B4-BE49-F238E27FC236}">
                <a16:creationId xmlns:a16="http://schemas.microsoft.com/office/drawing/2014/main" id="{E53AD59B-5084-4917-A4AA-DDE40C29FEB1}"/>
              </a:ext>
            </a:extLst>
          </p:cNvPr>
          <p:cNvSpPr>
            <a:spLocks noGrp="1"/>
          </p:cNvSpPr>
          <p:nvPr>
            <p:ph type="body" sz="quarter" idx="10" hasCustomPrompt="1"/>
          </p:nvPr>
        </p:nvSpPr>
        <p:spPr>
          <a:xfrm>
            <a:off x="933451" y="639763"/>
            <a:ext cx="2517672" cy="569605"/>
          </a:xfrm>
          <a:prstGeom prst="rect">
            <a:avLst/>
          </a:prstGeom>
        </p:spPr>
        <p:txBody>
          <a:bodyPr/>
          <a:lstStyle>
            <a:lvl1pPr marL="0" indent="0">
              <a:buNone/>
              <a:defRPr sz="4000" b="1">
                <a:solidFill>
                  <a:srgbClr val="233E99"/>
                </a:solidFill>
                <a:latin typeface="Arial" panose="020B0604020202020204" pitchFamily="34" charset="0"/>
                <a:cs typeface="Arial" panose="020B0604020202020204" pitchFamily="34" charset="0"/>
              </a:defRPr>
            </a:lvl1pPr>
          </a:lstStyle>
          <a:p>
            <a:pPr lvl="0"/>
            <a:r>
              <a:rPr lang="en-US"/>
              <a:t>OUTLINE</a:t>
            </a:r>
            <a:endParaRPr lang="en-SG"/>
          </a:p>
        </p:txBody>
      </p:sp>
      <p:sp>
        <p:nvSpPr>
          <p:cNvPr id="14" name="Text Placeholder 12">
            <a:extLst>
              <a:ext uri="{FF2B5EF4-FFF2-40B4-BE49-F238E27FC236}">
                <a16:creationId xmlns:a16="http://schemas.microsoft.com/office/drawing/2014/main" id="{63E744DE-7CF2-448E-9BE4-CF205D9480B6}"/>
              </a:ext>
            </a:extLst>
          </p:cNvPr>
          <p:cNvSpPr>
            <a:spLocks noGrp="1"/>
          </p:cNvSpPr>
          <p:nvPr>
            <p:ph type="body" sz="quarter" idx="11" hasCustomPrompt="1"/>
          </p:nvPr>
        </p:nvSpPr>
        <p:spPr>
          <a:xfrm>
            <a:off x="933449" y="1829466"/>
            <a:ext cx="2517673" cy="638431"/>
          </a:xfrm>
          <a:prstGeom prst="rect">
            <a:avLst/>
          </a:prstGeom>
        </p:spPr>
        <p:txBody>
          <a:bodyPr/>
          <a:lstStyle>
            <a:lvl1pPr marL="0" indent="0">
              <a:buNone/>
              <a:defRPr sz="3000" b="1">
                <a:solidFill>
                  <a:srgbClr val="233E99"/>
                </a:solidFill>
                <a:latin typeface="Arial" panose="020B0604020202020204" pitchFamily="34" charset="0"/>
                <a:cs typeface="Arial" panose="020B0604020202020204" pitchFamily="34" charset="0"/>
              </a:defRPr>
            </a:lvl1pPr>
          </a:lstStyle>
          <a:p>
            <a:pPr lvl="0"/>
            <a:r>
              <a:rPr lang="en-US"/>
              <a:t>ONE.</a:t>
            </a:r>
          </a:p>
        </p:txBody>
      </p:sp>
      <p:sp>
        <p:nvSpPr>
          <p:cNvPr id="15" name="Text Placeholder 12">
            <a:extLst>
              <a:ext uri="{FF2B5EF4-FFF2-40B4-BE49-F238E27FC236}">
                <a16:creationId xmlns:a16="http://schemas.microsoft.com/office/drawing/2014/main" id="{DA19A816-49F5-4194-A789-C1E2DA948F6D}"/>
              </a:ext>
            </a:extLst>
          </p:cNvPr>
          <p:cNvSpPr>
            <a:spLocks noGrp="1"/>
          </p:cNvSpPr>
          <p:nvPr>
            <p:ph type="body" sz="quarter" idx="12" hasCustomPrompt="1"/>
          </p:nvPr>
        </p:nvSpPr>
        <p:spPr>
          <a:xfrm>
            <a:off x="933449" y="2467897"/>
            <a:ext cx="1141158" cy="383457"/>
          </a:xfrm>
          <a:prstGeom prst="rect">
            <a:avLst/>
          </a:prstGeom>
        </p:spPr>
        <p:txBody>
          <a:bodyPr/>
          <a:lstStyle>
            <a:lvl1pPr marL="0" indent="0">
              <a:buNone/>
              <a:defRPr sz="2000" b="0">
                <a:solidFill>
                  <a:srgbClr val="233E99"/>
                </a:solidFill>
                <a:latin typeface="Arial" panose="020B0604020202020204" pitchFamily="34" charset="0"/>
                <a:cs typeface="Arial" panose="020B0604020202020204" pitchFamily="34" charset="0"/>
              </a:defRPr>
            </a:lvl1pPr>
          </a:lstStyle>
          <a:p>
            <a:pPr lvl="0"/>
            <a:r>
              <a:rPr lang="en-US"/>
              <a:t>Title</a:t>
            </a:r>
            <a:endParaRPr lang="en-SG"/>
          </a:p>
        </p:txBody>
      </p:sp>
      <p:sp>
        <p:nvSpPr>
          <p:cNvPr id="16" name="Text Placeholder 12">
            <a:extLst>
              <a:ext uri="{FF2B5EF4-FFF2-40B4-BE49-F238E27FC236}">
                <a16:creationId xmlns:a16="http://schemas.microsoft.com/office/drawing/2014/main" id="{2C328C43-C55B-4746-A483-99D90ED91037}"/>
              </a:ext>
            </a:extLst>
          </p:cNvPr>
          <p:cNvSpPr>
            <a:spLocks noGrp="1"/>
          </p:cNvSpPr>
          <p:nvPr>
            <p:ph type="body" sz="quarter" idx="13" hasCustomPrompt="1"/>
          </p:nvPr>
        </p:nvSpPr>
        <p:spPr>
          <a:xfrm>
            <a:off x="933449" y="3170569"/>
            <a:ext cx="2517673" cy="638431"/>
          </a:xfrm>
          <a:prstGeom prst="rect">
            <a:avLst/>
          </a:prstGeom>
        </p:spPr>
        <p:txBody>
          <a:bodyPr/>
          <a:lstStyle>
            <a:lvl1pPr marL="0" indent="0">
              <a:buNone/>
              <a:defRPr sz="3000" b="1">
                <a:solidFill>
                  <a:srgbClr val="233E99"/>
                </a:solidFill>
                <a:latin typeface="Arial" panose="020B0604020202020204" pitchFamily="34" charset="0"/>
                <a:cs typeface="Arial" panose="020B0604020202020204" pitchFamily="34" charset="0"/>
              </a:defRPr>
            </a:lvl1pPr>
          </a:lstStyle>
          <a:p>
            <a:pPr lvl="0"/>
            <a:r>
              <a:rPr lang="en-US"/>
              <a:t>TWO.</a:t>
            </a:r>
          </a:p>
        </p:txBody>
      </p:sp>
      <p:sp>
        <p:nvSpPr>
          <p:cNvPr id="17" name="Text Placeholder 12">
            <a:extLst>
              <a:ext uri="{FF2B5EF4-FFF2-40B4-BE49-F238E27FC236}">
                <a16:creationId xmlns:a16="http://schemas.microsoft.com/office/drawing/2014/main" id="{4BDF7972-0426-444B-8372-184FBA79BDB1}"/>
              </a:ext>
            </a:extLst>
          </p:cNvPr>
          <p:cNvSpPr>
            <a:spLocks noGrp="1"/>
          </p:cNvSpPr>
          <p:nvPr>
            <p:ph type="body" sz="quarter" idx="14" hasCustomPrompt="1"/>
          </p:nvPr>
        </p:nvSpPr>
        <p:spPr>
          <a:xfrm>
            <a:off x="933449" y="3809000"/>
            <a:ext cx="1141158" cy="383457"/>
          </a:xfrm>
          <a:prstGeom prst="rect">
            <a:avLst/>
          </a:prstGeom>
        </p:spPr>
        <p:txBody>
          <a:bodyPr/>
          <a:lstStyle>
            <a:lvl1pPr marL="0" indent="0">
              <a:buNone/>
              <a:defRPr sz="2000" b="0">
                <a:solidFill>
                  <a:srgbClr val="233E99"/>
                </a:solidFill>
                <a:latin typeface="Arial" panose="020B0604020202020204" pitchFamily="34" charset="0"/>
                <a:cs typeface="Arial" panose="020B0604020202020204" pitchFamily="34" charset="0"/>
              </a:defRPr>
            </a:lvl1pPr>
          </a:lstStyle>
          <a:p>
            <a:pPr lvl="0"/>
            <a:r>
              <a:rPr lang="en-US"/>
              <a:t>Title</a:t>
            </a:r>
            <a:endParaRPr lang="en-SG"/>
          </a:p>
        </p:txBody>
      </p:sp>
      <p:sp>
        <p:nvSpPr>
          <p:cNvPr id="18" name="Text Placeholder 12">
            <a:extLst>
              <a:ext uri="{FF2B5EF4-FFF2-40B4-BE49-F238E27FC236}">
                <a16:creationId xmlns:a16="http://schemas.microsoft.com/office/drawing/2014/main" id="{4C59A0E7-1E00-45E2-9DA6-1BDF6ADDE052}"/>
              </a:ext>
            </a:extLst>
          </p:cNvPr>
          <p:cNvSpPr>
            <a:spLocks noGrp="1"/>
          </p:cNvSpPr>
          <p:nvPr>
            <p:ph type="body" sz="quarter" idx="15" hasCustomPrompt="1"/>
          </p:nvPr>
        </p:nvSpPr>
        <p:spPr>
          <a:xfrm>
            <a:off x="933449" y="4511672"/>
            <a:ext cx="2517673" cy="638431"/>
          </a:xfrm>
          <a:prstGeom prst="rect">
            <a:avLst/>
          </a:prstGeom>
        </p:spPr>
        <p:txBody>
          <a:bodyPr/>
          <a:lstStyle>
            <a:lvl1pPr marL="0" indent="0">
              <a:buNone/>
              <a:defRPr sz="3000" b="1">
                <a:solidFill>
                  <a:srgbClr val="233E99"/>
                </a:solidFill>
                <a:latin typeface="Arial" panose="020B0604020202020204" pitchFamily="34" charset="0"/>
                <a:cs typeface="Arial" panose="020B0604020202020204" pitchFamily="34" charset="0"/>
              </a:defRPr>
            </a:lvl1pPr>
          </a:lstStyle>
          <a:p>
            <a:pPr lvl="0"/>
            <a:r>
              <a:rPr lang="en-US"/>
              <a:t>THREE.</a:t>
            </a:r>
          </a:p>
        </p:txBody>
      </p:sp>
      <p:sp>
        <p:nvSpPr>
          <p:cNvPr id="19" name="Text Placeholder 12">
            <a:extLst>
              <a:ext uri="{FF2B5EF4-FFF2-40B4-BE49-F238E27FC236}">
                <a16:creationId xmlns:a16="http://schemas.microsoft.com/office/drawing/2014/main" id="{2499F823-B715-452E-810D-D8BC46924EAA}"/>
              </a:ext>
            </a:extLst>
          </p:cNvPr>
          <p:cNvSpPr>
            <a:spLocks noGrp="1"/>
          </p:cNvSpPr>
          <p:nvPr>
            <p:ph type="body" sz="quarter" idx="16" hasCustomPrompt="1"/>
          </p:nvPr>
        </p:nvSpPr>
        <p:spPr>
          <a:xfrm>
            <a:off x="933449" y="5150103"/>
            <a:ext cx="1141158" cy="383457"/>
          </a:xfrm>
          <a:prstGeom prst="rect">
            <a:avLst/>
          </a:prstGeom>
        </p:spPr>
        <p:txBody>
          <a:bodyPr/>
          <a:lstStyle>
            <a:lvl1pPr marL="0" indent="0">
              <a:buNone/>
              <a:defRPr sz="2000" b="0">
                <a:solidFill>
                  <a:srgbClr val="233E99"/>
                </a:solidFill>
                <a:latin typeface="Arial" panose="020B0604020202020204" pitchFamily="34" charset="0"/>
                <a:cs typeface="Arial" panose="020B0604020202020204" pitchFamily="34" charset="0"/>
              </a:defRPr>
            </a:lvl1pPr>
          </a:lstStyle>
          <a:p>
            <a:pPr lvl="0"/>
            <a:r>
              <a:rPr lang="en-US"/>
              <a:t>Title</a:t>
            </a:r>
            <a:endParaRPr lang="en-SG"/>
          </a:p>
        </p:txBody>
      </p:sp>
      <p:sp>
        <p:nvSpPr>
          <p:cNvPr id="26" name="Text Placeholder 12">
            <a:extLst>
              <a:ext uri="{FF2B5EF4-FFF2-40B4-BE49-F238E27FC236}">
                <a16:creationId xmlns:a16="http://schemas.microsoft.com/office/drawing/2014/main" id="{80E789A1-E85E-44FA-BF4E-4E65C4D29F48}"/>
              </a:ext>
            </a:extLst>
          </p:cNvPr>
          <p:cNvSpPr>
            <a:spLocks noGrp="1"/>
          </p:cNvSpPr>
          <p:nvPr>
            <p:ph type="body" sz="quarter" idx="17" hasCustomPrompt="1"/>
          </p:nvPr>
        </p:nvSpPr>
        <p:spPr>
          <a:xfrm>
            <a:off x="7083527" y="1829466"/>
            <a:ext cx="2517673" cy="638431"/>
          </a:xfrm>
          <a:prstGeom prst="rect">
            <a:avLst/>
          </a:prstGeom>
        </p:spPr>
        <p:txBody>
          <a:bodyPr/>
          <a:lstStyle>
            <a:lvl1pPr marL="0" indent="0">
              <a:buNone/>
              <a:defRPr sz="3000" b="1">
                <a:solidFill>
                  <a:srgbClr val="233E99"/>
                </a:solidFill>
                <a:latin typeface="Arial" panose="020B0604020202020204" pitchFamily="34" charset="0"/>
                <a:cs typeface="Arial" panose="020B0604020202020204" pitchFamily="34" charset="0"/>
              </a:defRPr>
            </a:lvl1pPr>
          </a:lstStyle>
          <a:p>
            <a:pPr lvl="0"/>
            <a:r>
              <a:rPr lang="en-US"/>
              <a:t>FOUR.</a:t>
            </a:r>
          </a:p>
        </p:txBody>
      </p:sp>
      <p:sp>
        <p:nvSpPr>
          <p:cNvPr id="27" name="Text Placeholder 12">
            <a:extLst>
              <a:ext uri="{FF2B5EF4-FFF2-40B4-BE49-F238E27FC236}">
                <a16:creationId xmlns:a16="http://schemas.microsoft.com/office/drawing/2014/main" id="{81F9E585-52E5-4811-BA03-EFE66F3B2CF8}"/>
              </a:ext>
            </a:extLst>
          </p:cNvPr>
          <p:cNvSpPr>
            <a:spLocks noGrp="1"/>
          </p:cNvSpPr>
          <p:nvPr>
            <p:ph type="body" sz="quarter" idx="18" hasCustomPrompt="1"/>
          </p:nvPr>
        </p:nvSpPr>
        <p:spPr>
          <a:xfrm>
            <a:off x="7083527" y="2467897"/>
            <a:ext cx="1141158" cy="383457"/>
          </a:xfrm>
          <a:prstGeom prst="rect">
            <a:avLst/>
          </a:prstGeom>
        </p:spPr>
        <p:txBody>
          <a:bodyPr/>
          <a:lstStyle>
            <a:lvl1pPr marL="0" indent="0">
              <a:buNone/>
              <a:defRPr sz="2000" b="0">
                <a:solidFill>
                  <a:srgbClr val="233E99"/>
                </a:solidFill>
                <a:latin typeface="Arial" panose="020B0604020202020204" pitchFamily="34" charset="0"/>
                <a:cs typeface="Arial" panose="020B0604020202020204" pitchFamily="34" charset="0"/>
              </a:defRPr>
            </a:lvl1pPr>
          </a:lstStyle>
          <a:p>
            <a:pPr lvl="0"/>
            <a:r>
              <a:rPr lang="en-US"/>
              <a:t>Title</a:t>
            </a:r>
            <a:endParaRPr lang="en-SG"/>
          </a:p>
        </p:txBody>
      </p:sp>
      <p:sp>
        <p:nvSpPr>
          <p:cNvPr id="28" name="Text Placeholder 12">
            <a:extLst>
              <a:ext uri="{FF2B5EF4-FFF2-40B4-BE49-F238E27FC236}">
                <a16:creationId xmlns:a16="http://schemas.microsoft.com/office/drawing/2014/main" id="{3FD4FD54-6D1F-46CD-8D50-85211494A372}"/>
              </a:ext>
            </a:extLst>
          </p:cNvPr>
          <p:cNvSpPr>
            <a:spLocks noGrp="1"/>
          </p:cNvSpPr>
          <p:nvPr>
            <p:ph type="body" sz="quarter" idx="19" hasCustomPrompt="1"/>
          </p:nvPr>
        </p:nvSpPr>
        <p:spPr>
          <a:xfrm>
            <a:off x="7083527" y="3170569"/>
            <a:ext cx="2517673" cy="638431"/>
          </a:xfrm>
          <a:prstGeom prst="rect">
            <a:avLst/>
          </a:prstGeom>
        </p:spPr>
        <p:txBody>
          <a:bodyPr/>
          <a:lstStyle>
            <a:lvl1pPr marL="0" indent="0">
              <a:buNone/>
              <a:defRPr sz="3000" b="1">
                <a:solidFill>
                  <a:srgbClr val="233E99"/>
                </a:solidFill>
                <a:latin typeface="Arial" panose="020B0604020202020204" pitchFamily="34" charset="0"/>
                <a:cs typeface="Arial" panose="020B0604020202020204" pitchFamily="34" charset="0"/>
              </a:defRPr>
            </a:lvl1pPr>
          </a:lstStyle>
          <a:p>
            <a:pPr lvl="0"/>
            <a:r>
              <a:rPr lang="en-US"/>
              <a:t>FIVE.</a:t>
            </a:r>
          </a:p>
        </p:txBody>
      </p:sp>
      <p:sp>
        <p:nvSpPr>
          <p:cNvPr id="29" name="Text Placeholder 12">
            <a:extLst>
              <a:ext uri="{FF2B5EF4-FFF2-40B4-BE49-F238E27FC236}">
                <a16:creationId xmlns:a16="http://schemas.microsoft.com/office/drawing/2014/main" id="{395915D2-230A-4921-8FD4-4F341F78C91B}"/>
              </a:ext>
            </a:extLst>
          </p:cNvPr>
          <p:cNvSpPr>
            <a:spLocks noGrp="1"/>
          </p:cNvSpPr>
          <p:nvPr>
            <p:ph type="body" sz="quarter" idx="20" hasCustomPrompt="1"/>
          </p:nvPr>
        </p:nvSpPr>
        <p:spPr>
          <a:xfrm>
            <a:off x="7083527" y="3809000"/>
            <a:ext cx="1141158" cy="383457"/>
          </a:xfrm>
          <a:prstGeom prst="rect">
            <a:avLst/>
          </a:prstGeom>
        </p:spPr>
        <p:txBody>
          <a:bodyPr/>
          <a:lstStyle>
            <a:lvl1pPr marL="0" indent="0">
              <a:buNone/>
              <a:defRPr sz="2000" b="0">
                <a:solidFill>
                  <a:srgbClr val="233E99"/>
                </a:solidFill>
                <a:latin typeface="Arial" panose="020B0604020202020204" pitchFamily="34" charset="0"/>
                <a:cs typeface="Arial" panose="020B0604020202020204" pitchFamily="34" charset="0"/>
              </a:defRPr>
            </a:lvl1pPr>
          </a:lstStyle>
          <a:p>
            <a:pPr lvl="0"/>
            <a:r>
              <a:rPr lang="en-US"/>
              <a:t>Title</a:t>
            </a:r>
            <a:endParaRPr lang="en-SG"/>
          </a:p>
        </p:txBody>
      </p:sp>
      <p:sp>
        <p:nvSpPr>
          <p:cNvPr id="30" name="Text Placeholder 12">
            <a:extLst>
              <a:ext uri="{FF2B5EF4-FFF2-40B4-BE49-F238E27FC236}">
                <a16:creationId xmlns:a16="http://schemas.microsoft.com/office/drawing/2014/main" id="{266AEC8B-F741-46A9-8A02-EB6E5CEDDBE2}"/>
              </a:ext>
            </a:extLst>
          </p:cNvPr>
          <p:cNvSpPr>
            <a:spLocks noGrp="1"/>
          </p:cNvSpPr>
          <p:nvPr>
            <p:ph type="body" sz="quarter" idx="21" hasCustomPrompt="1"/>
          </p:nvPr>
        </p:nvSpPr>
        <p:spPr>
          <a:xfrm>
            <a:off x="7083527" y="4511672"/>
            <a:ext cx="2517673" cy="638431"/>
          </a:xfrm>
          <a:prstGeom prst="rect">
            <a:avLst/>
          </a:prstGeom>
        </p:spPr>
        <p:txBody>
          <a:bodyPr/>
          <a:lstStyle>
            <a:lvl1pPr marL="0" indent="0">
              <a:buNone/>
              <a:defRPr sz="3000" b="1">
                <a:solidFill>
                  <a:srgbClr val="233E99"/>
                </a:solidFill>
                <a:latin typeface="Arial" panose="020B0604020202020204" pitchFamily="34" charset="0"/>
                <a:cs typeface="Arial" panose="020B0604020202020204" pitchFamily="34" charset="0"/>
              </a:defRPr>
            </a:lvl1pPr>
          </a:lstStyle>
          <a:p>
            <a:pPr lvl="0"/>
            <a:r>
              <a:rPr lang="en-US"/>
              <a:t>SIX.</a:t>
            </a:r>
          </a:p>
        </p:txBody>
      </p:sp>
      <p:sp>
        <p:nvSpPr>
          <p:cNvPr id="31" name="Text Placeholder 12">
            <a:extLst>
              <a:ext uri="{FF2B5EF4-FFF2-40B4-BE49-F238E27FC236}">
                <a16:creationId xmlns:a16="http://schemas.microsoft.com/office/drawing/2014/main" id="{7957FC34-C801-47BF-95C7-F4320EA6BBBE}"/>
              </a:ext>
            </a:extLst>
          </p:cNvPr>
          <p:cNvSpPr>
            <a:spLocks noGrp="1"/>
          </p:cNvSpPr>
          <p:nvPr>
            <p:ph type="body" sz="quarter" idx="22" hasCustomPrompt="1"/>
          </p:nvPr>
        </p:nvSpPr>
        <p:spPr>
          <a:xfrm>
            <a:off x="7083527" y="5150103"/>
            <a:ext cx="1141158" cy="383457"/>
          </a:xfrm>
          <a:prstGeom prst="rect">
            <a:avLst/>
          </a:prstGeom>
        </p:spPr>
        <p:txBody>
          <a:bodyPr/>
          <a:lstStyle>
            <a:lvl1pPr marL="0" indent="0">
              <a:buNone/>
              <a:defRPr sz="2000" b="0">
                <a:solidFill>
                  <a:srgbClr val="233E99"/>
                </a:solidFill>
                <a:latin typeface="Arial" panose="020B0604020202020204" pitchFamily="34" charset="0"/>
                <a:cs typeface="Arial" panose="020B0604020202020204" pitchFamily="34" charset="0"/>
              </a:defRPr>
            </a:lvl1pPr>
          </a:lstStyle>
          <a:p>
            <a:pPr lvl="0"/>
            <a:r>
              <a:rPr lang="en-US"/>
              <a:t>Title</a:t>
            </a:r>
            <a:endParaRPr lang="en-SG"/>
          </a:p>
        </p:txBody>
      </p:sp>
    </p:spTree>
    <p:extLst>
      <p:ext uri="{BB962C8B-B14F-4D97-AF65-F5344CB8AC3E}">
        <p14:creationId xmlns:p14="http://schemas.microsoft.com/office/powerpoint/2010/main" val="269533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gment 1">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7DF9700-E0BC-4E70-83FA-84A550FC38EC}"/>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8" name="Text Placeholder 7">
            <a:extLst>
              <a:ext uri="{FF2B5EF4-FFF2-40B4-BE49-F238E27FC236}">
                <a16:creationId xmlns:a16="http://schemas.microsoft.com/office/drawing/2014/main" id="{B0BCB34B-0B28-4B06-A82B-2000388E960B}"/>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9" name="Text Placeholder 7">
            <a:extLst>
              <a:ext uri="{FF2B5EF4-FFF2-40B4-BE49-F238E27FC236}">
                <a16:creationId xmlns:a16="http://schemas.microsoft.com/office/drawing/2014/main" id="{852AD14A-84DC-4CC0-B5CE-0BE78802DEB7}"/>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201148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gment 1">
    <p:spTree>
      <p:nvGrpSpPr>
        <p:cNvPr id="1" name=""/>
        <p:cNvGrpSpPr/>
        <p:nvPr/>
      </p:nvGrpSpPr>
      <p:grpSpPr>
        <a:xfrm>
          <a:off x="0" y="0"/>
          <a:ext cx="0" cy="0"/>
          <a:chOff x="0" y="0"/>
          <a:chExt cx="0" cy="0"/>
        </a:xfrm>
      </p:grpSpPr>
      <p:pic>
        <p:nvPicPr>
          <p:cNvPr id="4" name="Picture 3" descr="Shape&#10;&#10;Description automatically generated with low confidence">
            <a:extLst>
              <a:ext uri="{FF2B5EF4-FFF2-40B4-BE49-F238E27FC236}">
                <a16:creationId xmlns:a16="http://schemas.microsoft.com/office/drawing/2014/main" id="{EC1D1FC7-CF60-4DA3-9583-A90731E68977}"/>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l="33080" b="8611"/>
          <a:stretch/>
        </p:blipFill>
        <p:spPr>
          <a:xfrm>
            <a:off x="0" y="1393330"/>
            <a:ext cx="4001549" cy="5464670"/>
          </a:xfrm>
          <a:prstGeom prst="rect">
            <a:avLst/>
          </a:prstGeom>
        </p:spPr>
      </p:pic>
      <p:sp>
        <p:nvSpPr>
          <p:cNvPr id="6" name="Text Placeholder 5">
            <a:extLst>
              <a:ext uri="{FF2B5EF4-FFF2-40B4-BE49-F238E27FC236}">
                <a16:creationId xmlns:a16="http://schemas.microsoft.com/office/drawing/2014/main" id="{A7DF9700-E0BC-4E70-83FA-84A550FC38EC}"/>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8" name="Text Placeholder 7">
            <a:extLst>
              <a:ext uri="{FF2B5EF4-FFF2-40B4-BE49-F238E27FC236}">
                <a16:creationId xmlns:a16="http://schemas.microsoft.com/office/drawing/2014/main" id="{B0BCB34B-0B28-4B06-A82B-2000388E960B}"/>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9" name="Text Placeholder 7">
            <a:extLst>
              <a:ext uri="{FF2B5EF4-FFF2-40B4-BE49-F238E27FC236}">
                <a16:creationId xmlns:a16="http://schemas.microsoft.com/office/drawing/2014/main" id="{852AD14A-84DC-4CC0-B5CE-0BE78802DEB7}"/>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290054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gment 2">
    <p:spTree>
      <p:nvGrpSpPr>
        <p:cNvPr id="1" name=""/>
        <p:cNvGrpSpPr/>
        <p:nvPr/>
      </p:nvGrpSpPr>
      <p:grpSpPr>
        <a:xfrm>
          <a:off x="0" y="0"/>
          <a:ext cx="0" cy="0"/>
          <a:chOff x="0" y="0"/>
          <a:chExt cx="0" cy="0"/>
        </a:xfrm>
      </p:grpSpPr>
      <p:pic>
        <p:nvPicPr>
          <p:cNvPr id="4" name="Picture 3" descr="Shape&#10;&#10;Description automatically generated with low confidence">
            <a:extLst>
              <a:ext uri="{FF2B5EF4-FFF2-40B4-BE49-F238E27FC236}">
                <a16:creationId xmlns:a16="http://schemas.microsoft.com/office/drawing/2014/main" id="{FA216F47-F04C-4049-9333-DC4702D623DC}"/>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l="17338" b="7970"/>
          <a:stretch/>
        </p:blipFill>
        <p:spPr>
          <a:xfrm>
            <a:off x="-24918" y="1470581"/>
            <a:ext cx="4839003" cy="5387419"/>
          </a:xfrm>
          <a:prstGeom prst="rect">
            <a:avLst/>
          </a:prstGeom>
        </p:spPr>
      </p:pic>
      <p:sp>
        <p:nvSpPr>
          <p:cNvPr id="3" name="Text Placeholder 5">
            <a:extLst>
              <a:ext uri="{FF2B5EF4-FFF2-40B4-BE49-F238E27FC236}">
                <a16:creationId xmlns:a16="http://schemas.microsoft.com/office/drawing/2014/main" id="{47A9865F-A779-4556-911B-F9BE845FDE0A}"/>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5" name="Text Placeholder 7">
            <a:extLst>
              <a:ext uri="{FF2B5EF4-FFF2-40B4-BE49-F238E27FC236}">
                <a16:creationId xmlns:a16="http://schemas.microsoft.com/office/drawing/2014/main" id="{F5D03CCB-5A1F-44B0-A7F1-2C587CDBF44F}"/>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6" name="Text Placeholder 7">
            <a:extLst>
              <a:ext uri="{FF2B5EF4-FFF2-40B4-BE49-F238E27FC236}">
                <a16:creationId xmlns:a16="http://schemas.microsoft.com/office/drawing/2014/main" id="{C1103C5D-C0F1-47F5-852F-58B51FD65B37}"/>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320593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gment 3">
    <p:spTree>
      <p:nvGrpSpPr>
        <p:cNvPr id="1" name=""/>
        <p:cNvGrpSpPr/>
        <p:nvPr/>
      </p:nvGrpSpPr>
      <p:grpSpPr>
        <a:xfrm>
          <a:off x="0" y="0"/>
          <a:ext cx="0" cy="0"/>
          <a:chOff x="0" y="0"/>
          <a:chExt cx="0" cy="0"/>
        </a:xfrm>
      </p:grpSpPr>
      <p:pic>
        <p:nvPicPr>
          <p:cNvPr id="4" name="Picture 3" descr="Shape&#10;&#10;Description automatically generated with low confidence">
            <a:extLst>
              <a:ext uri="{FF2B5EF4-FFF2-40B4-BE49-F238E27FC236}">
                <a16:creationId xmlns:a16="http://schemas.microsoft.com/office/drawing/2014/main" id="{D6148E39-BFAF-40A1-9971-6FD043A3B9F1}"/>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l="18884" b="6907"/>
          <a:stretch/>
        </p:blipFill>
        <p:spPr>
          <a:xfrm>
            <a:off x="0" y="1470581"/>
            <a:ext cx="4694341" cy="5387419"/>
          </a:xfrm>
          <a:prstGeom prst="rect">
            <a:avLst/>
          </a:prstGeom>
        </p:spPr>
      </p:pic>
      <p:sp>
        <p:nvSpPr>
          <p:cNvPr id="3" name="Text Placeholder 5">
            <a:extLst>
              <a:ext uri="{FF2B5EF4-FFF2-40B4-BE49-F238E27FC236}">
                <a16:creationId xmlns:a16="http://schemas.microsoft.com/office/drawing/2014/main" id="{10862B73-3DF8-4345-A88B-FA0C9BF7769E}"/>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5" name="Text Placeholder 7">
            <a:extLst>
              <a:ext uri="{FF2B5EF4-FFF2-40B4-BE49-F238E27FC236}">
                <a16:creationId xmlns:a16="http://schemas.microsoft.com/office/drawing/2014/main" id="{26DEF2A2-478F-4322-9494-F0FB3A2FA3BB}"/>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6" name="Text Placeholder 7">
            <a:extLst>
              <a:ext uri="{FF2B5EF4-FFF2-40B4-BE49-F238E27FC236}">
                <a16:creationId xmlns:a16="http://schemas.microsoft.com/office/drawing/2014/main" id="{87C5DA12-12B2-456C-945F-3EAA0BF55C1F}"/>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3106827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gment 4">
    <p:spTree>
      <p:nvGrpSpPr>
        <p:cNvPr id="1" name=""/>
        <p:cNvGrpSpPr/>
        <p:nvPr/>
      </p:nvGrpSpPr>
      <p:grpSpPr>
        <a:xfrm>
          <a:off x="0" y="0"/>
          <a:ext cx="0" cy="0"/>
          <a:chOff x="0" y="0"/>
          <a:chExt cx="0" cy="0"/>
        </a:xfrm>
      </p:grpSpPr>
      <p:pic>
        <p:nvPicPr>
          <p:cNvPr id="4" name="Picture 3" descr="Shape&#10;&#10;Description automatically generated with low confidence">
            <a:extLst>
              <a:ext uri="{FF2B5EF4-FFF2-40B4-BE49-F238E27FC236}">
                <a16:creationId xmlns:a16="http://schemas.microsoft.com/office/drawing/2014/main" id="{9513739E-E70B-4893-99E0-2FFF2B05AF0E}"/>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l="15578" b="8502"/>
          <a:stretch/>
        </p:blipFill>
        <p:spPr>
          <a:xfrm>
            <a:off x="0" y="1388345"/>
            <a:ext cx="5050971" cy="5469656"/>
          </a:xfrm>
          <a:prstGeom prst="rect">
            <a:avLst/>
          </a:prstGeom>
        </p:spPr>
      </p:pic>
      <p:sp>
        <p:nvSpPr>
          <p:cNvPr id="3" name="Text Placeholder 5">
            <a:extLst>
              <a:ext uri="{FF2B5EF4-FFF2-40B4-BE49-F238E27FC236}">
                <a16:creationId xmlns:a16="http://schemas.microsoft.com/office/drawing/2014/main" id="{CA81B4D2-F7C3-4CC1-85DA-3284B50B9333}"/>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5" name="Text Placeholder 7">
            <a:extLst>
              <a:ext uri="{FF2B5EF4-FFF2-40B4-BE49-F238E27FC236}">
                <a16:creationId xmlns:a16="http://schemas.microsoft.com/office/drawing/2014/main" id="{8D732ED5-7AA5-433B-BCDA-4FA891FF0185}"/>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6" name="Text Placeholder 7">
            <a:extLst>
              <a:ext uri="{FF2B5EF4-FFF2-40B4-BE49-F238E27FC236}">
                <a16:creationId xmlns:a16="http://schemas.microsoft.com/office/drawing/2014/main" id="{C8456DC8-DB0C-448B-8F2E-B33717D36D89}"/>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44525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gment 5">
    <p:spTree>
      <p:nvGrpSpPr>
        <p:cNvPr id="1" name=""/>
        <p:cNvGrpSpPr/>
        <p:nvPr/>
      </p:nvGrpSpPr>
      <p:grpSpPr>
        <a:xfrm>
          <a:off x="0" y="0"/>
          <a:ext cx="0" cy="0"/>
          <a:chOff x="0" y="0"/>
          <a:chExt cx="0" cy="0"/>
        </a:xfrm>
      </p:grpSpPr>
      <p:pic>
        <p:nvPicPr>
          <p:cNvPr id="4" name="Picture 3" descr="Shape&#10;&#10;Description automatically generated with low confidence">
            <a:extLst>
              <a:ext uri="{FF2B5EF4-FFF2-40B4-BE49-F238E27FC236}">
                <a16:creationId xmlns:a16="http://schemas.microsoft.com/office/drawing/2014/main" id="{BBCEEBE7-DA64-427E-B089-463362EB00E7}"/>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l="19428" r="1" b="7239"/>
          <a:stretch/>
        </p:blipFill>
        <p:spPr>
          <a:xfrm>
            <a:off x="0" y="1342447"/>
            <a:ext cx="4790844" cy="5515553"/>
          </a:xfrm>
          <a:prstGeom prst="rect">
            <a:avLst/>
          </a:prstGeom>
        </p:spPr>
      </p:pic>
      <p:sp>
        <p:nvSpPr>
          <p:cNvPr id="3" name="Text Placeholder 5">
            <a:extLst>
              <a:ext uri="{FF2B5EF4-FFF2-40B4-BE49-F238E27FC236}">
                <a16:creationId xmlns:a16="http://schemas.microsoft.com/office/drawing/2014/main" id="{3F907DB4-40DE-4B71-AC0A-3E1DA7D7B0E4}"/>
              </a:ext>
            </a:extLst>
          </p:cNvPr>
          <p:cNvSpPr>
            <a:spLocks noGrp="1"/>
          </p:cNvSpPr>
          <p:nvPr>
            <p:ph type="body" sz="quarter" idx="10" hasCustomPrompt="1"/>
          </p:nvPr>
        </p:nvSpPr>
        <p:spPr>
          <a:xfrm>
            <a:off x="1160411" y="442401"/>
            <a:ext cx="9871177" cy="619483"/>
          </a:xfrm>
          <a:prstGeom prst="rect">
            <a:avLst/>
          </a:prstGeom>
        </p:spPr>
        <p:txBody>
          <a:bodyPr/>
          <a:lstStyle>
            <a:lvl1pPr marL="0" indent="0" algn="ctr">
              <a:buNone/>
              <a:defRPr sz="4000" b="1">
                <a:solidFill>
                  <a:srgbClr val="233E99"/>
                </a:solidFill>
                <a:latin typeface="Arial" panose="020B0604020202020204" pitchFamily="34" charset="0"/>
                <a:cs typeface="Arial" panose="020B0604020202020204" pitchFamily="34" charset="0"/>
              </a:defRPr>
            </a:lvl1pPr>
          </a:lstStyle>
          <a:p>
            <a:pPr lvl="0"/>
            <a:r>
              <a:rPr lang="en-US"/>
              <a:t>&lt; SEGMENT TITLE IN UPPER CASE &gt;</a:t>
            </a:r>
            <a:endParaRPr lang="en-SG"/>
          </a:p>
        </p:txBody>
      </p:sp>
      <p:sp>
        <p:nvSpPr>
          <p:cNvPr id="5" name="Text Placeholder 7">
            <a:extLst>
              <a:ext uri="{FF2B5EF4-FFF2-40B4-BE49-F238E27FC236}">
                <a16:creationId xmlns:a16="http://schemas.microsoft.com/office/drawing/2014/main" id="{B7D7287E-8141-4DC2-AD13-52D6C6F313F4}"/>
              </a:ext>
            </a:extLst>
          </p:cNvPr>
          <p:cNvSpPr>
            <a:spLocks noGrp="1"/>
          </p:cNvSpPr>
          <p:nvPr>
            <p:ph type="body" sz="quarter" idx="11" hasCustomPrompt="1"/>
          </p:nvPr>
        </p:nvSpPr>
        <p:spPr>
          <a:xfrm>
            <a:off x="658097" y="1582636"/>
            <a:ext cx="4228536" cy="393648"/>
          </a:xfrm>
          <a:prstGeom prst="rect">
            <a:avLst/>
          </a:prstGeom>
        </p:spPr>
        <p:txBody>
          <a:bodyPr/>
          <a:lstStyle>
            <a:lvl1pPr marL="0" indent="0">
              <a:buNone/>
              <a:defRPr sz="2500" b="1">
                <a:solidFill>
                  <a:srgbClr val="233E99"/>
                </a:solidFill>
                <a:latin typeface="Arial" panose="020B0604020202020204" pitchFamily="34" charset="0"/>
                <a:cs typeface="Arial" panose="020B0604020202020204" pitchFamily="34" charset="0"/>
              </a:defRPr>
            </a:lvl1pPr>
          </a:lstStyle>
          <a:p>
            <a:pPr lvl="0"/>
            <a:r>
              <a:rPr lang="en-US"/>
              <a:t>&lt; TITLE IN UPPER CASE &gt;</a:t>
            </a:r>
            <a:endParaRPr lang="en-SG"/>
          </a:p>
        </p:txBody>
      </p:sp>
      <p:sp>
        <p:nvSpPr>
          <p:cNvPr id="6" name="Text Placeholder 7">
            <a:extLst>
              <a:ext uri="{FF2B5EF4-FFF2-40B4-BE49-F238E27FC236}">
                <a16:creationId xmlns:a16="http://schemas.microsoft.com/office/drawing/2014/main" id="{D5293E9A-8F50-42E3-AD67-C34CEA81FCF8}"/>
              </a:ext>
            </a:extLst>
          </p:cNvPr>
          <p:cNvSpPr>
            <a:spLocks noGrp="1"/>
          </p:cNvSpPr>
          <p:nvPr>
            <p:ph type="body" sz="quarter" idx="12" hasCustomPrompt="1"/>
          </p:nvPr>
        </p:nvSpPr>
        <p:spPr>
          <a:xfrm>
            <a:off x="658097" y="1976284"/>
            <a:ext cx="5093774" cy="393648"/>
          </a:xfrm>
          <a:prstGeom prst="rect">
            <a:avLst/>
          </a:prstGeom>
        </p:spPr>
        <p:txBody>
          <a:bodyPr/>
          <a:lstStyle>
            <a:lvl1pPr marL="0" indent="0">
              <a:buNone/>
              <a:defRPr sz="2500" b="0">
                <a:solidFill>
                  <a:schemeClr val="tx1"/>
                </a:solidFill>
                <a:latin typeface="Arial" panose="020B0604020202020204" pitchFamily="34" charset="0"/>
                <a:cs typeface="Arial" panose="020B0604020202020204" pitchFamily="34" charset="0"/>
              </a:defRPr>
            </a:lvl1pPr>
          </a:lstStyle>
          <a:p>
            <a:pPr lvl="0"/>
            <a:r>
              <a:rPr lang="en-US"/>
              <a:t>&lt; Points in sentence case &gt;</a:t>
            </a:r>
            <a:endParaRPr lang="en-SG"/>
          </a:p>
        </p:txBody>
      </p:sp>
    </p:spTree>
    <p:extLst>
      <p:ext uri="{BB962C8B-B14F-4D97-AF65-F5344CB8AC3E}">
        <p14:creationId xmlns:p14="http://schemas.microsoft.com/office/powerpoint/2010/main" val="16333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Box 10"/>
          <p:cNvSpPr txBox="1">
            <a:spLocks noChangeArrowheads="1"/>
          </p:cNvSpPr>
          <p:nvPr userDrawn="1"/>
        </p:nvSpPr>
        <p:spPr bwMode="auto">
          <a:xfrm>
            <a:off x="9119286" y="6505575"/>
            <a:ext cx="256471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defRPr/>
            </a:pPr>
            <a:r>
              <a:rPr lang="en-US" sz="1100" b="1">
                <a:solidFill>
                  <a:srgbClr val="044493"/>
                </a:solidFill>
                <a:ea typeface="+mn-ea"/>
              </a:rPr>
              <a:t>Engaging Minds, Exchanging Ideas</a:t>
            </a:r>
          </a:p>
        </p:txBody>
      </p:sp>
      <p:pic>
        <p:nvPicPr>
          <p:cNvPr id="12" name="Picture 11"/>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381000" y="6043784"/>
            <a:ext cx="2273722" cy="707479"/>
          </a:xfrm>
          <a:prstGeom prst="rect">
            <a:avLst/>
          </a:prstGeom>
        </p:spPr>
      </p:pic>
      <p:pic>
        <p:nvPicPr>
          <p:cNvPr id="11" name="Picture 10"/>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2988730" y="6117927"/>
            <a:ext cx="2497444" cy="579436"/>
          </a:xfrm>
          <a:prstGeom prst="rect">
            <a:avLst/>
          </a:prstGeom>
        </p:spPr>
      </p:pic>
    </p:spTree>
    <p:extLst>
      <p:ext uri="{BB962C8B-B14F-4D97-AF65-F5344CB8AC3E}">
        <p14:creationId xmlns:p14="http://schemas.microsoft.com/office/powerpoint/2010/main" val="2151858850"/>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7" r:id="rId3"/>
    <p:sldLayoutId id="2147483668" r:id="rId4"/>
    <p:sldLayoutId id="2147483652" r:id="rId5"/>
    <p:sldLayoutId id="2147483653" r:id="rId6"/>
    <p:sldLayoutId id="2147483654" r:id="rId7"/>
    <p:sldLayoutId id="2147483655" r:id="rId8"/>
    <p:sldLayoutId id="2147483656" r:id="rId9"/>
    <p:sldLayoutId id="2147483657" r:id="rId10"/>
    <p:sldLayoutId id="2147483662" r:id="rId11"/>
    <p:sldLayoutId id="2147483663" r:id="rId12"/>
    <p:sldLayoutId id="2147483664" r:id="rId13"/>
    <p:sldLayoutId id="2147483665" r:id="rId14"/>
    <p:sldLayoutId id="2147483658" r:id="rId15"/>
    <p:sldLayoutId id="2147483661" r:id="rId16"/>
    <p:sldLayoutId id="2147483659" r:id="rId17"/>
    <p:sldLayoutId id="2147483669"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chart" Target="../charts/chart5.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chart" Target="../charts/chart11.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doi.org/10.1007/s13524-013-0245-x" TargetMode="External"/><Relationship Id="rId2" Type="http://schemas.openxmlformats.org/officeDocument/2006/relationships/hyperlink" Target="https://doi.org/10.1016/j.jeoa.2023.100482"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openxmlformats.org/officeDocument/2006/relationships/chart" Target="../charts/chart20.xml"/><Relationship Id="rId3" Type="http://schemas.openxmlformats.org/officeDocument/2006/relationships/chart" Target="../charts/chart15.xml"/><Relationship Id="rId7" Type="http://schemas.openxmlformats.org/officeDocument/2006/relationships/chart" Target="../charts/chart19.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7EB105-A6DD-4319-8F3D-B1360DE9FD66}"/>
              </a:ext>
            </a:extLst>
          </p:cNvPr>
          <p:cNvSpPr>
            <a:spLocks noGrp="1"/>
          </p:cNvSpPr>
          <p:nvPr>
            <p:ph type="body" sz="quarter" idx="10"/>
          </p:nvPr>
        </p:nvSpPr>
        <p:spPr/>
        <p:txBody>
          <a:bodyPr/>
          <a:lstStyle/>
          <a:p>
            <a:r>
              <a:rPr lang="en-SG" dirty="0"/>
              <a:t>15</a:t>
            </a:r>
            <a:r>
              <a:rPr lang="en-SG" baseline="30000" dirty="0"/>
              <a:t>th</a:t>
            </a:r>
            <a:r>
              <a:rPr lang="en-SG" dirty="0"/>
              <a:t> National Transfer Accounts Global Conference</a:t>
            </a:r>
          </a:p>
        </p:txBody>
      </p:sp>
      <p:sp>
        <p:nvSpPr>
          <p:cNvPr id="3" name="Text Placeholder 2">
            <a:extLst>
              <a:ext uri="{FF2B5EF4-FFF2-40B4-BE49-F238E27FC236}">
                <a16:creationId xmlns:a16="http://schemas.microsoft.com/office/drawing/2014/main" id="{D8A5DAB4-C464-4D8C-A240-D4B4FCC470CA}"/>
              </a:ext>
            </a:extLst>
          </p:cNvPr>
          <p:cNvSpPr>
            <a:spLocks noGrp="1"/>
          </p:cNvSpPr>
          <p:nvPr>
            <p:ph type="body" sz="quarter" idx="11"/>
          </p:nvPr>
        </p:nvSpPr>
        <p:spPr/>
        <p:txBody>
          <a:bodyPr/>
          <a:lstStyle/>
          <a:p>
            <a:r>
              <a:rPr lang="en-SG" dirty="0"/>
              <a:t>Decomposing ESR for Singapore by Age, Education, </a:t>
            </a:r>
            <a:r>
              <a:rPr lang="en-SG"/>
              <a:t>and Gender</a:t>
            </a:r>
            <a:endParaRPr lang="en-SG" dirty="0"/>
          </a:p>
        </p:txBody>
      </p:sp>
      <p:sp>
        <p:nvSpPr>
          <p:cNvPr id="5" name="Text Placeholder 4">
            <a:extLst>
              <a:ext uri="{FF2B5EF4-FFF2-40B4-BE49-F238E27FC236}">
                <a16:creationId xmlns:a16="http://schemas.microsoft.com/office/drawing/2014/main" id="{B34A30EB-21EF-4107-A7E0-9F3C061FF6AE}"/>
              </a:ext>
            </a:extLst>
          </p:cNvPr>
          <p:cNvSpPr>
            <a:spLocks noGrp="1"/>
          </p:cNvSpPr>
          <p:nvPr>
            <p:ph type="body" sz="quarter" idx="13"/>
          </p:nvPr>
        </p:nvSpPr>
        <p:spPr/>
        <p:txBody>
          <a:bodyPr/>
          <a:lstStyle/>
          <a:p>
            <a:r>
              <a:rPr lang="en-SG"/>
              <a:t>March 2025</a:t>
            </a:r>
          </a:p>
        </p:txBody>
      </p:sp>
    </p:spTree>
    <p:extLst>
      <p:ext uri="{BB962C8B-B14F-4D97-AF65-F5344CB8AC3E}">
        <p14:creationId xmlns:p14="http://schemas.microsoft.com/office/powerpoint/2010/main" val="1366320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2E1A6-D4C3-2DA6-9195-CFE7D112581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F427C6DE-83BC-BC63-A351-D75243A72DD2}"/>
              </a:ext>
            </a:extLst>
          </p:cNvPr>
          <p:cNvSpPr>
            <a:spLocks noGrp="1"/>
          </p:cNvSpPr>
          <p:nvPr>
            <p:ph type="body" sz="quarter" idx="10"/>
          </p:nvPr>
        </p:nvSpPr>
        <p:spPr/>
        <p:txBody>
          <a:bodyPr/>
          <a:lstStyle/>
          <a:p>
            <a:r>
              <a:rPr lang="en-SG"/>
              <a:t>Income and Consumption Profiles – Secondary and below</a:t>
            </a:r>
          </a:p>
        </p:txBody>
      </p:sp>
      <p:graphicFrame>
        <p:nvGraphicFramePr>
          <p:cNvPr id="4" name="Chart 3">
            <a:extLst>
              <a:ext uri="{FF2B5EF4-FFF2-40B4-BE49-F238E27FC236}">
                <a16:creationId xmlns:a16="http://schemas.microsoft.com/office/drawing/2014/main" id="{2A97016A-3643-DD95-FFCB-FE3D27EF5940}"/>
              </a:ext>
            </a:extLst>
          </p:cNvPr>
          <p:cNvGraphicFramePr>
            <a:graphicFrameLocks/>
          </p:cNvGraphicFramePr>
          <p:nvPr>
            <p:extLst>
              <p:ext uri="{D42A27DB-BD31-4B8C-83A1-F6EECF244321}">
                <p14:modId xmlns:p14="http://schemas.microsoft.com/office/powerpoint/2010/main" val="951648227"/>
              </p:ext>
            </p:extLst>
          </p:nvPr>
        </p:nvGraphicFramePr>
        <p:xfrm>
          <a:off x="0" y="1589375"/>
          <a:ext cx="3988864" cy="482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FFDA1465-F512-8CF0-DB14-2146168335CD}"/>
              </a:ext>
            </a:extLst>
          </p:cNvPr>
          <p:cNvGraphicFramePr>
            <a:graphicFrameLocks/>
          </p:cNvGraphicFramePr>
          <p:nvPr>
            <p:extLst>
              <p:ext uri="{D42A27DB-BD31-4B8C-83A1-F6EECF244321}">
                <p14:modId xmlns:p14="http://schemas.microsoft.com/office/powerpoint/2010/main" val="2935113073"/>
              </p:ext>
            </p:extLst>
          </p:nvPr>
        </p:nvGraphicFramePr>
        <p:xfrm>
          <a:off x="3988864" y="1589375"/>
          <a:ext cx="3837332" cy="48262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DE3AEFB2-F5DD-A144-F2A5-E276D517FA20}"/>
              </a:ext>
            </a:extLst>
          </p:cNvPr>
          <p:cNvGraphicFramePr>
            <a:graphicFrameLocks/>
          </p:cNvGraphicFramePr>
          <p:nvPr>
            <p:extLst>
              <p:ext uri="{D42A27DB-BD31-4B8C-83A1-F6EECF244321}">
                <p14:modId xmlns:p14="http://schemas.microsoft.com/office/powerpoint/2010/main" val="615004348"/>
              </p:ext>
            </p:extLst>
          </p:nvPr>
        </p:nvGraphicFramePr>
        <p:xfrm>
          <a:off x="7826196" y="1589375"/>
          <a:ext cx="3988864" cy="482622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554103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2F5AB-296F-6CB6-F12C-4A8D3A4B3B72}"/>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542FE43-3933-D3A5-18F2-DB510E6537FB}"/>
              </a:ext>
            </a:extLst>
          </p:cNvPr>
          <p:cNvSpPr>
            <a:spLocks noGrp="1"/>
          </p:cNvSpPr>
          <p:nvPr>
            <p:ph type="body" sz="quarter" idx="10"/>
          </p:nvPr>
        </p:nvSpPr>
        <p:spPr/>
        <p:txBody>
          <a:bodyPr/>
          <a:lstStyle/>
          <a:p>
            <a:r>
              <a:rPr lang="en-SG"/>
              <a:t>BACKGROUND</a:t>
            </a:r>
          </a:p>
        </p:txBody>
      </p:sp>
      <p:graphicFrame>
        <p:nvGraphicFramePr>
          <p:cNvPr id="7" name="Chart 6">
            <a:extLst>
              <a:ext uri="{FF2B5EF4-FFF2-40B4-BE49-F238E27FC236}">
                <a16:creationId xmlns:a16="http://schemas.microsoft.com/office/drawing/2014/main" id="{46F6B705-AC4F-1444-803C-FC717853A084}"/>
              </a:ext>
            </a:extLst>
          </p:cNvPr>
          <p:cNvGraphicFramePr>
            <a:graphicFrameLocks/>
          </p:cNvGraphicFramePr>
          <p:nvPr>
            <p:extLst>
              <p:ext uri="{D42A27DB-BD31-4B8C-83A1-F6EECF244321}">
                <p14:modId xmlns:p14="http://schemas.microsoft.com/office/powerpoint/2010/main" val="2164787716"/>
              </p:ext>
            </p:extLst>
          </p:nvPr>
        </p:nvGraphicFramePr>
        <p:xfrm>
          <a:off x="4641548" y="1241007"/>
          <a:ext cx="3283252" cy="49121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47A6087F-4C5E-3AC7-387C-1D49EA135B01}"/>
              </a:ext>
            </a:extLst>
          </p:cNvPr>
          <p:cNvGraphicFramePr>
            <a:graphicFrameLocks/>
          </p:cNvGraphicFramePr>
          <p:nvPr>
            <p:extLst>
              <p:ext uri="{D42A27DB-BD31-4B8C-83A1-F6EECF244321}">
                <p14:modId xmlns:p14="http://schemas.microsoft.com/office/powerpoint/2010/main" val="3768272060"/>
              </p:ext>
            </p:extLst>
          </p:nvPr>
        </p:nvGraphicFramePr>
        <p:xfrm>
          <a:off x="1160410" y="1327811"/>
          <a:ext cx="3283251" cy="465589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B453543E-4542-A5C3-0E22-DEB33CAD5B18}"/>
              </a:ext>
            </a:extLst>
          </p:cNvPr>
          <p:cNvGraphicFramePr>
            <a:graphicFrameLocks/>
          </p:cNvGraphicFramePr>
          <p:nvPr>
            <p:extLst>
              <p:ext uri="{D42A27DB-BD31-4B8C-83A1-F6EECF244321}">
                <p14:modId xmlns:p14="http://schemas.microsoft.com/office/powerpoint/2010/main" val="2969188358"/>
              </p:ext>
            </p:extLst>
          </p:nvPr>
        </p:nvGraphicFramePr>
        <p:xfrm>
          <a:off x="8069181" y="1327810"/>
          <a:ext cx="3925968" cy="482533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92798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25ADBF-5CC2-4466-9615-DBA8767CFE23}"/>
              </a:ext>
            </a:extLst>
          </p:cNvPr>
          <p:cNvSpPr>
            <a:spLocks noGrp="1"/>
          </p:cNvSpPr>
          <p:nvPr>
            <p:ph type="body" sz="quarter" idx="10"/>
          </p:nvPr>
        </p:nvSpPr>
        <p:spPr/>
        <p:txBody>
          <a:bodyPr/>
          <a:lstStyle/>
          <a:p>
            <a:r>
              <a:rPr lang="en-US"/>
              <a:t>Das Gupta Decomposition – CHANGE FORMULA</a:t>
            </a:r>
          </a:p>
          <a:p>
            <a:endParaRPr lang="en-SG"/>
          </a:p>
        </p:txBody>
      </p:sp>
      <p:sp>
        <p:nvSpPr>
          <p:cNvPr id="3" name="Text Placeholder 2">
            <a:extLst>
              <a:ext uri="{FF2B5EF4-FFF2-40B4-BE49-F238E27FC236}">
                <a16:creationId xmlns:a16="http://schemas.microsoft.com/office/drawing/2014/main" id="{0B18E218-31DF-4BE1-8A03-25BA4A6C35C1}"/>
              </a:ext>
            </a:extLst>
          </p:cNvPr>
          <p:cNvSpPr>
            <a:spLocks noGrp="1"/>
          </p:cNvSpPr>
          <p:nvPr>
            <p:ph type="body" sz="quarter" idx="11"/>
          </p:nvPr>
        </p:nvSpPr>
        <p:spPr>
          <a:xfrm>
            <a:off x="658097" y="1582636"/>
            <a:ext cx="5784744" cy="393648"/>
          </a:xfrm>
        </p:spPr>
        <p:txBody>
          <a:bodyPr/>
          <a:lstStyle/>
          <a:p>
            <a:r>
              <a:rPr lang="en-SG"/>
              <a:t>Contribution of Factor</a:t>
            </a:r>
          </a:p>
        </p:txBody>
      </p:sp>
      <mc:AlternateContent xmlns:mc="http://schemas.openxmlformats.org/markup-compatibility/2006" xmlns:a14="http://schemas.microsoft.com/office/drawing/2010/main">
        <mc:Choice Requires="a14">
          <p:sp>
            <p:nvSpPr>
              <p:cNvPr id="4" name="Text Placeholder 3">
                <a:extLst>
                  <a:ext uri="{FF2B5EF4-FFF2-40B4-BE49-F238E27FC236}">
                    <a16:creationId xmlns:a16="http://schemas.microsoft.com/office/drawing/2014/main" id="{2B8D36DD-4C8F-4376-959E-B9AA418A4791}"/>
                  </a:ext>
                </a:extLst>
              </p:cNvPr>
              <p:cNvSpPr>
                <a:spLocks noGrp="1"/>
              </p:cNvSpPr>
              <p:nvPr>
                <p:ph type="body" sz="quarter" idx="12"/>
              </p:nvPr>
            </p:nvSpPr>
            <p:spPr>
              <a:xfrm>
                <a:off x="658097" y="1976284"/>
                <a:ext cx="10472358" cy="1175642"/>
              </a:xfrm>
            </p:spPr>
            <p:txBody>
              <a:bodyPr/>
              <a:lstStyle/>
              <a:p>
                <a:pPr marL="342900" indent="-342900">
                  <a:buFont typeface="Arial" panose="020B0604020202020204" pitchFamily="34" charset="0"/>
                  <a:buChar char="•"/>
                </a:pPr>
                <a:r>
                  <a:rPr lang="en-SG"/>
                  <a:t>Technique for decomposing factors</a:t>
                </a:r>
              </a:p>
              <a:p>
                <a:pPr marL="342900" indent="-342900">
                  <a:buFont typeface="Arial" panose="020B0604020202020204" pitchFamily="34" charset="0"/>
                  <a:buChar char="•"/>
                </a:pPr>
                <a14:m>
                  <m:oMath xmlns:m="http://schemas.openxmlformats.org/officeDocument/2006/math">
                    <m:sSub>
                      <m:sSubPr>
                        <m:ctrlPr>
                          <a:rPr lang="en-SG" i="1">
                            <a:latin typeface="Cambria Math" panose="02040503050406030204" pitchFamily="18" charset="0"/>
                            <a:ea typeface="Calibri" panose="020F0502020204030204" pitchFamily="34" charset="0"/>
                            <a:cs typeface="Times New Roman" panose="02020603050405020304" pitchFamily="18" charset="0"/>
                          </a:rPr>
                        </m:ctrlPr>
                      </m:sSubPr>
                      <m:e>
                        <m:r>
                          <a:rPr lang="en-SG" i="1">
                            <a:latin typeface="Cambria Math" panose="02040503050406030204" pitchFamily="18" charset="0"/>
                            <a:ea typeface="Calibri" panose="020F0502020204030204" pitchFamily="34" charset="0"/>
                            <a:cs typeface="Times New Roman" panose="02020603050405020304" pitchFamily="18" charset="0"/>
                          </a:rPr>
                          <m:t>𝑁</m:t>
                        </m:r>
                      </m:e>
                      <m:sub>
                        <m:r>
                          <a:rPr lang="en-SG" i="1">
                            <a:latin typeface="Cambria Math" panose="02040503050406030204" pitchFamily="18" charset="0"/>
                            <a:ea typeface="Calibri" panose="020F0502020204030204" pitchFamily="34" charset="0"/>
                            <a:cs typeface="Times New Roman" panose="02020603050405020304" pitchFamily="18" charset="0"/>
                          </a:rPr>
                          <m:t>𝑖</m:t>
                        </m:r>
                      </m:sub>
                    </m:sSub>
                  </m:oMath>
                </a14:m>
                <a:r>
                  <a:rPr lang="en-SG"/>
                  <a:t> refers to the number of people at the age</a:t>
                </a:r>
              </a:p>
              <a:p>
                <a:pPr marL="342900" indent="-342900">
                  <a:buFont typeface="Arial" panose="020B0604020202020204" pitchFamily="34" charset="0"/>
                  <a:buChar char="•"/>
                </a:pPr>
                <a14:m>
                  <m:oMath xmlns:m="http://schemas.openxmlformats.org/officeDocument/2006/math">
                    <m:sSub>
                      <m:sSubPr>
                        <m:ctrlPr>
                          <a:rPr lang="en-SG" i="1">
                            <a:latin typeface="Cambria Math" panose="02040503050406030204" pitchFamily="18" charset="0"/>
                            <a:ea typeface="DengXian" panose="02010600030101010101" pitchFamily="2" charset="-122"/>
                            <a:cs typeface="Times New Roman" panose="02020603050405020304" pitchFamily="18" charset="0"/>
                          </a:rPr>
                        </m:ctrlPr>
                      </m:sSubPr>
                      <m:e>
                        <m:r>
                          <a:rPr lang="en-SG" i="1">
                            <a:latin typeface="Cambria Math" panose="02040503050406030204" pitchFamily="18" charset="0"/>
                            <a:ea typeface="DengXian" panose="02010600030101010101" pitchFamily="2" charset="-122"/>
                            <a:cs typeface="Times New Roman" panose="02020603050405020304" pitchFamily="18" charset="0"/>
                          </a:rPr>
                          <m:t>𝑁</m:t>
                        </m:r>
                      </m:e>
                      <m:sub>
                        <m:r>
                          <a:rPr lang="en-SG" i="1">
                            <a:latin typeface="Cambria Math" panose="02040503050406030204" pitchFamily="18" charset="0"/>
                            <a:ea typeface="DengXian" panose="02010600030101010101" pitchFamily="2" charset="-122"/>
                            <a:cs typeface="Times New Roman" panose="02020603050405020304" pitchFamily="18" charset="0"/>
                          </a:rPr>
                          <m:t>𝑗</m:t>
                        </m:r>
                      </m:sub>
                    </m:sSub>
                  </m:oMath>
                </a14:m>
                <a:r>
                  <a:rPr lang="en-SG"/>
                  <a:t> refers to the number of people with the HQA</a:t>
                </a:r>
              </a:p>
              <a:p>
                <a:pPr marL="342900" indent="-342900">
                  <a:buFont typeface="Arial" panose="020B0604020202020204" pitchFamily="34" charset="0"/>
                  <a:buChar char="•"/>
                </a:pPr>
                <a14:m>
                  <m:oMath xmlns:m="http://schemas.openxmlformats.org/officeDocument/2006/math">
                    <m:sSub>
                      <m:sSubPr>
                        <m:ctrlPr>
                          <a:rPr lang="en-SG" i="1">
                            <a:latin typeface="Cambria Math" panose="02040503050406030204" pitchFamily="18" charset="0"/>
                            <a:ea typeface="Calibri" panose="020F0502020204030204" pitchFamily="34" charset="0"/>
                            <a:cs typeface="Times New Roman" panose="02020603050405020304" pitchFamily="18" charset="0"/>
                          </a:rPr>
                        </m:ctrlPr>
                      </m:sSubPr>
                      <m:e>
                        <m:r>
                          <a:rPr lang="en-SG" i="1">
                            <a:latin typeface="Cambria Math" panose="02040503050406030204" pitchFamily="18" charset="0"/>
                            <a:ea typeface="Calibri" panose="020F0502020204030204" pitchFamily="34" charset="0"/>
                            <a:cs typeface="Times New Roman" panose="02020603050405020304" pitchFamily="18" charset="0"/>
                          </a:rPr>
                          <m:t>𝑁</m:t>
                        </m:r>
                      </m:e>
                      <m:sub>
                        <m:r>
                          <a:rPr lang="en-US" b="0" i="1" smtClean="0">
                            <a:latin typeface="Cambria Math" panose="02040503050406030204" pitchFamily="18" charset="0"/>
                            <a:ea typeface="Calibri" panose="020F0502020204030204" pitchFamily="34" charset="0"/>
                            <a:cs typeface="Times New Roman" panose="02020603050405020304" pitchFamily="18" charset="0"/>
                          </a:rPr>
                          <m:t>𝑘</m:t>
                        </m:r>
                      </m:sub>
                    </m:sSub>
                  </m:oMath>
                </a14:m>
                <a:r>
                  <a:rPr lang="en-SG"/>
                  <a:t> refers to number of people with gender</a:t>
                </a:r>
              </a:p>
            </p:txBody>
          </p:sp>
        </mc:Choice>
        <mc:Fallback xmlns="">
          <p:sp>
            <p:nvSpPr>
              <p:cNvPr id="4" name="Text Placeholder 3">
                <a:extLst>
                  <a:ext uri="{FF2B5EF4-FFF2-40B4-BE49-F238E27FC236}">
                    <a16:creationId xmlns:a16="http://schemas.microsoft.com/office/drawing/2014/main" id="{2B8D36DD-4C8F-4376-959E-B9AA418A4791}"/>
                  </a:ext>
                </a:extLst>
              </p:cNvPr>
              <p:cNvSpPr>
                <a:spLocks noGrp="1" noRot="1" noChangeAspect="1" noMove="1" noResize="1" noEditPoints="1" noAdjustHandles="1" noChangeArrowheads="1" noChangeShapeType="1" noTextEdit="1"/>
              </p:cNvSpPr>
              <p:nvPr>
                <p:ph type="body" sz="quarter" idx="12"/>
              </p:nvPr>
            </p:nvSpPr>
            <p:spPr>
              <a:xfrm>
                <a:off x="658097" y="1976284"/>
                <a:ext cx="10472358" cy="1175642"/>
              </a:xfrm>
              <a:blipFill>
                <a:blip r:embed="rId2"/>
                <a:stretch>
                  <a:fillRect l="-873" t="-7254" b="-71503"/>
                </a:stretch>
              </a:blipFill>
            </p:spPr>
            <p:txBody>
              <a:bodyPr/>
              <a:lstStyle/>
              <a:p>
                <a:r>
                  <a:rPr lang="en-US">
                    <a:noFill/>
                  </a:rPr>
                  <a:t> </a:t>
                </a:r>
              </a:p>
            </p:txBody>
          </p:sp>
        </mc:Fallback>
      </mc:AlternateContent>
    </p:spTree>
    <p:extLst>
      <p:ext uri="{BB962C8B-B14F-4D97-AF65-F5344CB8AC3E}">
        <p14:creationId xmlns:p14="http://schemas.microsoft.com/office/powerpoint/2010/main" val="3143635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4BE49FE-EED3-4FF2-9A9C-DD7E8E941559}"/>
              </a:ext>
            </a:extLst>
          </p:cNvPr>
          <p:cNvSpPr>
            <a:spLocks noGrp="1"/>
          </p:cNvSpPr>
          <p:nvPr>
            <p:ph type="body" sz="quarter" idx="10"/>
          </p:nvPr>
        </p:nvSpPr>
        <p:spPr/>
        <p:txBody>
          <a:bodyPr/>
          <a:lstStyle/>
          <a:p>
            <a:r>
              <a:rPr lang="en-SG"/>
              <a:t>Complementary Factors and the Importance of Higher Education</a:t>
            </a:r>
          </a:p>
          <a:p>
            <a:endParaRPr lang="en-SG"/>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8125A954-DF64-1561-1120-A295CE7A5363}"/>
                  </a:ext>
                </a:extLst>
              </p:cNvPr>
              <p:cNvSpPr txBox="1"/>
              <p:nvPr/>
            </p:nvSpPr>
            <p:spPr>
              <a:xfrm>
                <a:off x="835819" y="1856792"/>
                <a:ext cx="7393782" cy="1537729"/>
              </a:xfrm>
              <a:prstGeom prst="rect">
                <a:avLst/>
              </a:prstGeom>
              <a:noFill/>
            </p:spPr>
            <p:txBody>
              <a:bodyPr wrap="square">
                <a:spAutoFit/>
              </a:bodyPr>
              <a:lstStyle/>
              <a:p>
                <a:pPr marL="0" marR="0"/>
                <a:r>
                  <a:rPr lang="en-US" kern="100" dirty="0">
                    <a:latin typeface="Arial" panose="020B0604020202020204" pitchFamily="34" charset="0"/>
                    <a:ea typeface="DengXian" panose="02010600030101010101" pitchFamily="2" charset="-122"/>
                  </a:rPr>
                  <a:t>t – T </a:t>
                </a:r>
                <a:r>
                  <a:rPr lang="en-US" sz="1800" kern="100" dirty="0">
                    <a:effectLst/>
                    <a:latin typeface="Arial" panose="020B0604020202020204" pitchFamily="34" charset="0"/>
                    <a:ea typeface="DengXian" panose="02010600030101010101" pitchFamily="2" charset="-122"/>
                  </a:rPr>
                  <a:t>= R-effect + I-effect + J-effect + K-effect</a:t>
                </a:r>
              </a:p>
              <a:p>
                <a:pPr marL="0" marR="0"/>
                <a:r>
                  <a:rPr lang="en-US" sz="1800" kern="100" dirty="0">
                    <a:effectLst/>
                    <a:latin typeface="Arial" panose="020B0604020202020204" pitchFamily="34" charset="0"/>
                    <a:ea typeface="DengXian" panose="02010600030101010101" pitchFamily="2" charset="-122"/>
                  </a:rPr>
                  <a:t> </a:t>
                </a:r>
              </a:p>
              <a:p>
                <a:pPr marL="0" marR="0"/>
                <a:r>
                  <a:rPr lang="en-US" sz="1800" kern="100" dirty="0">
                    <a:effectLst/>
                    <a:latin typeface="Arial" panose="020B0604020202020204" pitchFamily="34" charset="0"/>
                    <a:ea typeface="DengXian" panose="02010600030101010101" pitchFamily="2" charset="-122"/>
                  </a:rPr>
                  <a:t>= </a:t>
                </a:r>
                <a14:m>
                  <m:oMath xmlns:m="http://schemas.openxmlformats.org/officeDocument/2006/math">
                    <m:d>
                      <m:dPr>
                        <m:begChr m:val="["/>
                        <m:endChr m:val="]"/>
                        <m:ctrlPr>
                          <a:rPr lang="en-US" sz="1800" i="1" kern="100">
                            <a:effectLst/>
                            <a:latin typeface="Cambria Math" panose="02040503050406030204" pitchFamily="18" charset="0"/>
                            <a:ea typeface="DengXian" panose="02010600030101010101" pitchFamily="2" charset="-122"/>
                          </a:rPr>
                        </m:ctrlPr>
                      </m:dPr>
                      <m:e>
                        <m:r>
                          <a:rPr lang="en-US" sz="1800" i="1" kern="100">
                            <a:effectLst/>
                            <a:latin typeface="Cambria Math" panose="02040503050406030204" pitchFamily="18" charset="0"/>
                            <a:ea typeface="DengXian" panose="02010600030101010101" pitchFamily="2" charset="-122"/>
                          </a:rPr>
                          <m:t>𝑅</m:t>
                        </m:r>
                        <m:d>
                          <m:dPr>
                            <m:ctrlPr>
                              <a:rPr lang="en-US" sz="1800" i="1" kern="100">
                                <a:effectLst/>
                                <a:latin typeface="Cambria Math" panose="02040503050406030204" pitchFamily="18" charset="0"/>
                                <a:ea typeface="DengXian" panose="02010600030101010101" pitchFamily="2" charset="-122"/>
                              </a:rPr>
                            </m:ctrlPr>
                          </m:dPr>
                          <m:e>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𝑡</m:t>
                                </m:r>
                              </m:e>
                            </m:bar>
                          </m:e>
                        </m:d>
                        <m:r>
                          <a:rPr lang="en-US" sz="1800" i="1" kern="100">
                            <a:effectLst/>
                            <a:latin typeface="Cambria Math" panose="02040503050406030204" pitchFamily="18" charset="0"/>
                            <a:ea typeface="DengXian" panose="02010600030101010101" pitchFamily="2" charset="-122"/>
                          </a:rPr>
                          <m:t>−</m:t>
                        </m:r>
                        <m:r>
                          <a:rPr lang="en-US" sz="1800" i="1" kern="100">
                            <a:effectLst/>
                            <a:latin typeface="Cambria Math" panose="02040503050406030204" pitchFamily="18" charset="0"/>
                            <a:ea typeface="DengXian" panose="02010600030101010101" pitchFamily="2" charset="-122"/>
                          </a:rPr>
                          <m:t>𝑅</m:t>
                        </m:r>
                        <m:d>
                          <m:dPr>
                            <m:ctrlPr>
                              <a:rPr lang="en-US" sz="1800" i="1" kern="100">
                                <a:effectLst/>
                                <a:latin typeface="Cambria Math" panose="02040503050406030204" pitchFamily="18" charset="0"/>
                                <a:ea typeface="DengXian" panose="02010600030101010101" pitchFamily="2" charset="-122"/>
                              </a:rPr>
                            </m:ctrlPr>
                          </m:dPr>
                          <m:e>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𝑇</m:t>
                                </m:r>
                              </m:e>
                            </m:bar>
                          </m:e>
                        </m:d>
                      </m:e>
                    </m:d>
                    <m:r>
                      <a:rPr lang="en-US" sz="1800" i="1" kern="100">
                        <a:effectLst/>
                        <a:latin typeface="Cambria Math" panose="02040503050406030204" pitchFamily="18" charset="0"/>
                        <a:ea typeface="DengXian" panose="02010600030101010101" pitchFamily="2" charset="-122"/>
                      </a:rPr>
                      <m:t>+</m:t>
                    </m:r>
                    <m:d>
                      <m:dPr>
                        <m:begChr m:val="["/>
                        <m:endChr m:val="]"/>
                        <m:ctrlPr>
                          <a:rPr lang="en-US" sz="1800" i="1" kern="100">
                            <a:effectLst/>
                            <a:latin typeface="Cambria Math" panose="02040503050406030204" pitchFamily="18" charset="0"/>
                            <a:ea typeface="DengXian" panose="02010600030101010101" pitchFamily="2" charset="-122"/>
                          </a:rPr>
                        </m:ctrlPr>
                      </m:dPr>
                      <m:e>
                        <m:r>
                          <a:rPr lang="en-US" sz="1800" i="1" kern="100">
                            <a:effectLst/>
                            <a:latin typeface="Cambria Math" panose="02040503050406030204" pitchFamily="18" charset="0"/>
                            <a:ea typeface="DengXian" panose="02010600030101010101" pitchFamily="2" charset="-122"/>
                          </a:rPr>
                          <m:t>𝐼</m:t>
                        </m:r>
                        <m:d>
                          <m:dPr>
                            <m:ctrlPr>
                              <a:rPr lang="en-US" sz="1800" i="1" kern="100">
                                <a:effectLst/>
                                <a:latin typeface="Cambria Math" panose="02040503050406030204" pitchFamily="18" charset="0"/>
                                <a:ea typeface="DengXian" panose="02010600030101010101" pitchFamily="2" charset="-122"/>
                              </a:rPr>
                            </m:ctrlPr>
                          </m:dPr>
                          <m:e>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𝑎</m:t>
                                </m:r>
                              </m:e>
                            </m:bar>
                          </m:e>
                        </m:d>
                        <m:r>
                          <a:rPr lang="en-US" sz="1800" i="1" kern="100">
                            <a:effectLst/>
                            <a:latin typeface="Cambria Math" panose="02040503050406030204" pitchFamily="18" charset="0"/>
                            <a:ea typeface="DengXian" panose="02010600030101010101" pitchFamily="2" charset="-122"/>
                          </a:rPr>
                          <m:t>−</m:t>
                        </m:r>
                        <m:r>
                          <a:rPr lang="en-US" sz="1800" i="1" kern="100">
                            <a:effectLst/>
                            <a:latin typeface="Cambria Math" panose="02040503050406030204" pitchFamily="18" charset="0"/>
                            <a:ea typeface="DengXian" panose="02010600030101010101" pitchFamily="2" charset="-122"/>
                          </a:rPr>
                          <m:t>𝐼</m:t>
                        </m:r>
                        <m:d>
                          <m:dPr>
                            <m:ctrlPr>
                              <a:rPr lang="en-US" sz="1800" i="1" kern="100">
                                <a:effectLst/>
                                <a:latin typeface="Cambria Math" panose="02040503050406030204" pitchFamily="18" charset="0"/>
                                <a:ea typeface="DengXian" panose="02010600030101010101" pitchFamily="2" charset="-122"/>
                              </a:rPr>
                            </m:ctrlPr>
                          </m:dPr>
                          <m:e>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𝐴</m:t>
                                </m:r>
                              </m:e>
                            </m:bar>
                          </m:e>
                        </m:d>
                      </m:e>
                    </m:d>
                    <m:r>
                      <a:rPr lang="en-US" sz="1800" i="1" kern="100">
                        <a:effectLst/>
                        <a:latin typeface="Cambria Math" panose="02040503050406030204" pitchFamily="18" charset="0"/>
                        <a:ea typeface="DengXian" panose="02010600030101010101" pitchFamily="2" charset="-122"/>
                      </a:rPr>
                      <m:t>+</m:t>
                    </m:r>
                    <m:d>
                      <m:dPr>
                        <m:endChr m:val="]"/>
                        <m:ctrlPr>
                          <a:rPr lang="en-US" sz="1800" i="1" kern="100">
                            <a:effectLst/>
                            <a:latin typeface="Cambria Math" panose="02040503050406030204" pitchFamily="18" charset="0"/>
                            <a:ea typeface="DengXian" panose="02010600030101010101" pitchFamily="2" charset="-122"/>
                          </a:rPr>
                        </m:ctrlPr>
                      </m:dPr>
                      <m:e>
                        <m:r>
                          <a:rPr lang="en-US" sz="1800" i="1" kern="100">
                            <a:effectLst/>
                            <a:latin typeface="Cambria Math" panose="02040503050406030204" pitchFamily="18" charset="0"/>
                            <a:ea typeface="DengXian" panose="02010600030101010101" pitchFamily="2" charset="-122"/>
                          </a:rPr>
                          <m:t>𝐽</m:t>
                        </m:r>
                        <m:d>
                          <m:dPr>
                            <m:ctrlPr>
                              <a:rPr lang="en-US" sz="1800" i="1" kern="100">
                                <a:effectLst/>
                                <a:latin typeface="Cambria Math" panose="02040503050406030204" pitchFamily="18" charset="0"/>
                                <a:ea typeface="DengXian" panose="02010600030101010101" pitchFamily="2" charset="-122"/>
                              </a:rPr>
                            </m:ctrlPr>
                          </m:dPr>
                          <m:e>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𝑏</m:t>
                                </m:r>
                              </m:e>
                            </m:bar>
                          </m:e>
                        </m:d>
                        <m:r>
                          <a:rPr lang="en-US" sz="1800" i="1" kern="100">
                            <a:effectLst/>
                            <a:latin typeface="Cambria Math" panose="02040503050406030204" pitchFamily="18" charset="0"/>
                            <a:ea typeface="DengXian" panose="02010600030101010101" pitchFamily="2" charset="-122"/>
                          </a:rPr>
                          <m:t>−</m:t>
                        </m:r>
                        <m:r>
                          <a:rPr lang="en-US" sz="1800" i="1" kern="100">
                            <a:effectLst/>
                            <a:latin typeface="Cambria Math" panose="02040503050406030204" pitchFamily="18" charset="0"/>
                            <a:ea typeface="DengXian" panose="02010600030101010101" pitchFamily="2" charset="-122"/>
                          </a:rPr>
                          <m:t>𝐽</m:t>
                        </m:r>
                        <m:d>
                          <m:dPr>
                            <m:ctrlPr>
                              <a:rPr lang="en-US" sz="1800" i="1" kern="100">
                                <a:effectLst/>
                                <a:latin typeface="Cambria Math" panose="02040503050406030204" pitchFamily="18" charset="0"/>
                                <a:ea typeface="DengXian" panose="02010600030101010101" pitchFamily="2" charset="-122"/>
                              </a:rPr>
                            </m:ctrlPr>
                          </m:dPr>
                          <m:e>
                            <m:r>
                              <a:rPr lang="en-US" sz="1800" i="1" kern="100">
                                <a:effectLst/>
                                <a:latin typeface="Cambria Math" panose="02040503050406030204" pitchFamily="18" charset="0"/>
                                <a:ea typeface="DengXian" panose="02010600030101010101" pitchFamily="2" charset="-122"/>
                              </a:rPr>
                              <m:t> </m:t>
                            </m:r>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𝐵</m:t>
                                </m:r>
                              </m:e>
                            </m:bar>
                          </m:e>
                        </m:d>
                      </m:e>
                    </m:d>
                    <m:r>
                      <a:rPr lang="en-US" sz="1800" i="1" kern="100">
                        <a:effectLst/>
                        <a:latin typeface="Cambria Math" panose="02040503050406030204" pitchFamily="18" charset="0"/>
                        <a:ea typeface="DengXian" panose="02010600030101010101" pitchFamily="2" charset="-122"/>
                      </a:rPr>
                      <m:t>+[</m:t>
                    </m:r>
                    <m:r>
                      <a:rPr lang="en-US" sz="1800" i="1" kern="100">
                        <a:effectLst/>
                        <a:latin typeface="Cambria Math" panose="02040503050406030204" pitchFamily="18" charset="0"/>
                        <a:ea typeface="DengXian" panose="02010600030101010101" pitchFamily="2" charset="-122"/>
                      </a:rPr>
                      <m:t>𝐾</m:t>
                    </m:r>
                    <m:d>
                      <m:dPr>
                        <m:ctrlPr>
                          <a:rPr lang="en-US" sz="1800" i="1" kern="100">
                            <a:effectLst/>
                            <a:latin typeface="Cambria Math" panose="02040503050406030204" pitchFamily="18" charset="0"/>
                            <a:ea typeface="DengXian" panose="02010600030101010101" pitchFamily="2" charset="-122"/>
                          </a:rPr>
                        </m:ctrlPr>
                      </m:dPr>
                      <m:e>
                        <m:r>
                          <a:rPr lang="en-US" sz="1800" i="1" kern="100">
                            <a:effectLst/>
                            <a:latin typeface="Cambria Math" panose="02040503050406030204" pitchFamily="18" charset="0"/>
                            <a:ea typeface="DengXian" panose="02010600030101010101" pitchFamily="2" charset="-122"/>
                          </a:rPr>
                          <m:t> </m:t>
                        </m:r>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𝑐</m:t>
                            </m:r>
                          </m:e>
                        </m:bar>
                      </m:e>
                    </m:d>
                    <m:r>
                      <a:rPr lang="en-US" sz="1800" i="1" kern="100">
                        <a:effectLst/>
                        <a:latin typeface="Cambria Math" panose="02040503050406030204" pitchFamily="18" charset="0"/>
                        <a:ea typeface="DengXian" panose="02010600030101010101" pitchFamily="2" charset="-122"/>
                      </a:rPr>
                      <m:t>−</m:t>
                    </m:r>
                    <m:r>
                      <a:rPr lang="en-US" sz="1800" i="1" kern="100">
                        <a:effectLst/>
                        <a:latin typeface="Cambria Math" panose="02040503050406030204" pitchFamily="18" charset="0"/>
                        <a:ea typeface="DengXian" panose="02010600030101010101" pitchFamily="2" charset="-122"/>
                      </a:rPr>
                      <m:t>𝐾</m:t>
                    </m:r>
                    <m:r>
                      <a:rPr lang="en-US" sz="1800" i="1" kern="100">
                        <a:effectLst/>
                        <a:latin typeface="Cambria Math" panose="02040503050406030204" pitchFamily="18" charset="0"/>
                        <a:ea typeface="DengXian" panose="02010600030101010101" pitchFamily="2" charset="-122"/>
                      </a:rPr>
                      <m:t> </m:t>
                    </m:r>
                    <m:d>
                      <m:dPr>
                        <m:ctrlPr>
                          <a:rPr lang="en-US" sz="1800" i="1" kern="100">
                            <a:effectLst/>
                            <a:latin typeface="Cambria Math" panose="02040503050406030204" pitchFamily="18" charset="0"/>
                            <a:ea typeface="DengXian" panose="02010600030101010101" pitchFamily="2" charset="-122"/>
                          </a:rPr>
                        </m:ctrlPr>
                      </m:dPr>
                      <m:e>
                        <m:bar>
                          <m:barPr>
                            <m:pos m:val="top"/>
                            <m:ctrlPr>
                              <a:rPr lang="en-US" sz="1800" i="1" kern="100">
                                <a:effectLst/>
                                <a:latin typeface="Cambria Math" panose="02040503050406030204" pitchFamily="18" charset="0"/>
                                <a:ea typeface="DengXian" panose="02010600030101010101" pitchFamily="2" charset="-122"/>
                              </a:rPr>
                            </m:ctrlPr>
                          </m:barPr>
                          <m:e>
                            <m:r>
                              <a:rPr lang="en-US" sz="1800" i="1" kern="100">
                                <a:effectLst/>
                                <a:latin typeface="Cambria Math" panose="02040503050406030204" pitchFamily="18" charset="0"/>
                                <a:ea typeface="DengXian" panose="02010600030101010101" pitchFamily="2" charset="-122"/>
                              </a:rPr>
                              <m:t>𝐶</m:t>
                            </m:r>
                          </m:e>
                        </m:bar>
                      </m:e>
                    </m:d>
                    <m:r>
                      <a:rPr lang="en-US" sz="1800" i="1" kern="100">
                        <a:effectLst/>
                        <a:latin typeface="Cambria Math" panose="02040503050406030204" pitchFamily="18" charset="0"/>
                        <a:ea typeface="DengXian" panose="02010600030101010101" pitchFamily="2" charset="-122"/>
                      </a:rPr>
                      <m:t>]</m:t>
                    </m:r>
                  </m:oMath>
                </a14:m>
                <a:endParaRPr lang="en-US" sz="1800" kern="100" dirty="0">
                  <a:effectLst/>
                  <a:latin typeface="Arial" panose="020B0604020202020204" pitchFamily="34" charset="0"/>
                  <a:ea typeface="DengXian" panose="02010600030101010101" pitchFamily="2" charset="-122"/>
                </a:endParaRPr>
              </a:p>
              <a:p>
                <a:pPr marL="0" marR="0"/>
                <a:endParaRPr lang="en-US" kern="100" dirty="0">
                  <a:latin typeface="Arial" panose="020B0604020202020204" pitchFamily="34" charset="0"/>
                  <a:ea typeface="DengXian" panose="02010600030101010101" pitchFamily="2" charset="-122"/>
                </a:endParaRPr>
              </a:p>
              <a:p>
                <a:pPr marL="0" marR="0"/>
                <a:r>
                  <a:rPr lang="en-US" sz="1800" kern="100" dirty="0">
                    <a:effectLst/>
                    <a:latin typeface="Arial" panose="020B0604020202020204" pitchFamily="34" charset="0"/>
                    <a:ea typeface="DengXian" panose="02010600030101010101" pitchFamily="2" charset="-122"/>
                  </a:rPr>
                  <a:t>Where I stands for age effect, J education effect, K gender effect</a:t>
                </a:r>
              </a:p>
            </p:txBody>
          </p:sp>
        </mc:Choice>
        <mc:Fallback xmlns="">
          <p:sp>
            <p:nvSpPr>
              <p:cNvPr id="5" name="TextBox 4">
                <a:extLst>
                  <a:ext uri="{FF2B5EF4-FFF2-40B4-BE49-F238E27FC236}">
                    <a16:creationId xmlns:a16="http://schemas.microsoft.com/office/drawing/2014/main" id="{8125A954-DF64-1561-1120-A295CE7A5363}"/>
                  </a:ext>
                </a:extLst>
              </p:cNvPr>
              <p:cNvSpPr txBox="1">
                <a:spLocks noRot="1" noChangeAspect="1" noMove="1" noResize="1" noEditPoints="1" noAdjustHandles="1" noChangeArrowheads="1" noChangeShapeType="1" noTextEdit="1"/>
              </p:cNvSpPr>
              <p:nvPr/>
            </p:nvSpPr>
            <p:spPr>
              <a:xfrm>
                <a:off x="835819" y="1856792"/>
                <a:ext cx="7393782" cy="1537729"/>
              </a:xfrm>
              <a:prstGeom prst="rect">
                <a:avLst/>
              </a:prstGeom>
              <a:blipFill>
                <a:blip r:embed="rId3"/>
                <a:stretch>
                  <a:fillRect l="-686" t="-1639" b="-57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D5AD132C-EE8E-CE09-4F9E-2C201B4E185A}"/>
                  </a:ext>
                </a:extLst>
              </p:cNvPr>
              <p:cNvSpPr txBox="1"/>
              <p:nvPr/>
            </p:nvSpPr>
            <p:spPr>
              <a:xfrm>
                <a:off x="835819" y="3463480"/>
                <a:ext cx="10851356" cy="1896096"/>
              </a:xfrm>
              <a:prstGeom prst="rect">
                <a:avLst/>
              </a:prstGeom>
              <a:noFill/>
            </p:spPr>
            <p:txBody>
              <a:bodyPr wrap="square">
                <a:spAutoFit/>
              </a:bodyPr>
              <a:lstStyle/>
              <a:p>
                <a:pPr marL="0" marR="0"/>
                <a:r>
                  <a:rPr lang="en-US" sz="1800" kern="100">
                    <a:effectLst/>
                    <a:latin typeface="Arial" panose="020B0604020202020204" pitchFamily="34" charset="0"/>
                    <a:ea typeface="DengXian" panose="02010600030101010101" pitchFamily="2" charset="-122"/>
                  </a:rPr>
                  <a:t>I effect (Education, Gender </a:t>
                </a:r>
                <a:r>
                  <a:rPr lang="en-US" sz="1800" kern="100" err="1">
                    <a:effectLst/>
                    <a:latin typeface="Arial" panose="020B0604020202020204" pitchFamily="34" charset="0"/>
                    <a:ea typeface="DengXian" panose="02010600030101010101" pitchFamily="2" charset="-122"/>
                  </a:rPr>
                  <a:t>standardised</a:t>
                </a:r>
                <a:r>
                  <a:rPr lang="en-US" sz="1800" kern="100">
                    <a:effectLst/>
                    <a:latin typeface="Arial" panose="020B0604020202020204" pitchFamily="34" charset="0"/>
                    <a:ea typeface="DengXian" panose="02010600030101010101" pitchFamily="2" charset="-122"/>
                  </a:rPr>
                  <a:t> rate) = </a:t>
                </a:r>
                <a14:m>
                  <m:oMath xmlns:m="http://schemas.openxmlformats.org/officeDocument/2006/math">
                    <m:nary>
                      <m:naryPr>
                        <m:chr m:val="∑"/>
                        <m:limLoc m:val="undOvr"/>
                        <m:supHide m:val="on"/>
                        <m:ctrlPr>
                          <a:rPr lang="en-US" sz="1800" i="1" kern="100">
                            <a:effectLst/>
                            <a:latin typeface="Cambria Math" panose="02040503050406030204" pitchFamily="18" charset="0"/>
                            <a:ea typeface="DengXian" panose="02010600030101010101" pitchFamily="2" charset="-122"/>
                          </a:rPr>
                        </m:ctrlPr>
                      </m:naryPr>
                      <m:sub>
                        <m:r>
                          <a:rPr lang="en-US" sz="1800" i="1" kern="100">
                            <a:effectLst/>
                            <a:latin typeface="Cambria Math" panose="02040503050406030204" pitchFamily="18" charset="0"/>
                            <a:ea typeface="DengXian" panose="02010600030101010101" pitchFamily="2" charset="-122"/>
                          </a:rPr>
                          <m:t>𝑖𝑗𝑘</m:t>
                        </m:r>
                      </m:sub>
                      <m:sup/>
                      <m:e>
                        <m:f>
                          <m:fPr>
                            <m:ctrlPr>
                              <a:rPr lang="en-US" sz="1800" i="1" kern="100">
                                <a:effectLst/>
                                <a:latin typeface="Cambria Math" panose="02040503050406030204" pitchFamily="18" charset="0"/>
                                <a:ea typeface="DengXian" panose="02010600030101010101" pitchFamily="2" charset="-122"/>
                              </a:rPr>
                            </m:ctrlPr>
                          </m:fPr>
                          <m:num>
                            <m:r>
                              <a:rPr lang="en-US" sz="1800" i="1" kern="100">
                                <a:effectLst/>
                                <a:latin typeface="Cambria Math" panose="02040503050406030204" pitchFamily="18" charset="0"/>
                                <a:ea typeface="DengXian" panose="02010600030101010101" pitchFamily="2" charset="-122"/>
                              </a:rPr>
                              <m:t>𝑇</m:t>
                            </m:r>
                            <m:r>
                              <a:rPr lang="en-US" sz="1800" i="1" kern="100">
                                <a:effectLst/>
                                <a:latin typeface="Cambria Math" panose="02040503050406030204" pitchFamily="18" charset="0"/>
                                <a:ea typeface="DengXian" panose="02010600030101010101" pitchFamily="2" charset="-122"/>
                              </a:rPr>
                              <m:t>+ </m:t>
                            </m:r>
                            <m:r>
                              <a:rPr lang="en-US" sz="1800" i="1" kern="100">
                                <a:effectLst/>
                                <a:latin typeface="Cambria Math" panose="02040503050406030204" pitchFamily="18" charset="0"/>
                                <a:ea typeface="DengXian" panose="02010600030101010101" pitchFamily="2" charset="-122"/>
                              </a:rPr>
                              <m:t>𝑡</m:t>
                            </m:r>
                          </m:num>
                          <m:den>
                            <m:r>
                              <a:rPr lang="en-US" sz="1800" i="1" kern="100">
                                <a:effectLst/>
                                <a:latin typeface="Cambria Math" panose="02040503050406030204" pitchFamily="18" charset="0"/>
                                <a:ea typeface="DengXian" panose="02010600030101010101" pitchFamily="2" charset="-122"/>
                              </a:rPr>
                              <m:t>2</m:t>
                            </m:r>
                          </m:den>
                        </m:f>
                      </m:e>
                    </m:nary>
                    <m:r>
                      <a:rPr lang="en-US" sz="1800" i="1" kern="100">
                        <a:effectLst/>
                        <a:latin typeface="Cambria Math" panose="02040503050406030204" pitchFamily="18" charset="0"/>
                        <a:ea typeface="DengXian" panose="02010600030101010101" pitchFamily="2" charset="-122"/>
                      </a:rPr>
                      <m:t>(</m:t>
                    </m:r>
                    <m:f>
                      <m:fPr>
                        <m:ctrlPr>
                          <a:rPr lang="en-US" sz="1800" i="1" kern="100">
                            <a:effectLst/>
                            <a:latin typeface="Cambria Math" panose="02040503050406030204" pitchFamily="18" charset="0"/>
                            <a:ea typeface="DengXian" panose="02010600030101010101" pitchFamily="2" charset="-122"/>
                          </a:rPr>
                        </m:ctrlPr>
                      </m:fPr>
                      <m:num>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𝑏</m:t>
                            </m:r>
                          </m:e>
                          <m:sub>
                            <m:r>
                              <a:rPr lang="en-US" sz="1800" i="1" kern="100">
                                <a:effectLst/>
                                <a:latin typeface="Cambria Math" panose="02040503050406030204" pitchFamily="18" charset="0"/>
                                <a:ea typeface="DengXian" panose="02010600030101010101" pitchFamily="2" charset="-122"/>
                              </a:rPr>
                              <m:t>𝑖𝑗𝑘</m:t>
                            </m:r>
                          </m:sub>
                        </m:sSub>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𝑐</m:t>
                            </m:r>
                          </m:e>
                          <m:sub>
                            <m:r>
                              <a:rPr lang="en-US" sz="1800" i="1" kern="100">
                                <a:effectLst/>
                                <a:latin typeface="Cambria Math" panose="02040503050406030204" pitchFamily="18" charset="0"/>
                                <a:ea typeface="DengXian" panose="02010600030101010101" pitchFamily="2" charset="-122"/>
                              </a:rPr>
                              <m:t>𝑖𝑗𝑘</m:t>
                            </m:r>
                          </m:sub>
                        </m:sSub>
                        <m:r>
                          <a:rPr lang="en-US" sz="1800" i="1"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𝐵</m:t>
                            </m:r>
                          </m:e>
                          <m:sub>
                            <m:r>
                              <a:rPr lang="en-US" sz="1800" i="1" kern="100">
                                <a:effectLst/>
                                <a:latin typeface="Cambria Math" panose="02040503050406030204" pitchFamily="18" charset="0"/>
                                <a:ea typeface="DengXian" panose="02010600030101010101" pitchFamily="2" charset="-122"/>
                              </a:rPr>
                              <m:t>𝑖𝑗𝑘</m:t>
                            </m:r>
                          </m:sub>
                        </m:sSub>
                        <m:r>
                          <a:rPr lang="en-US" sz="1800"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𝐶</m:t>
                            </m:r>
                          </m:e>
                          <m:sub>
                            <m:r>
                              <a:rPr lang="en-US" sz="1800" i="1" kern="100">
                                <a:effectLst/>
                                <a:latin typeface="Cambria Math" panose="02040503050406030204" pitchFamily="18" charset="0"/>
                                <a:ea typeface="DengXian" panose="02010600030101010101" pitchFamily="2" charset="-122"/>
                              </a:rPr>
                              <m:t>𝑖𝑗𝑘</m:t>
                            </m:r>
                          </m:sub>
                        </m:sSub>
                      </m:num>
                      <m:den>
                        <m:r>
                          <a:rPr lang="en-US" sz="1800" i="1" kern="100">
                            <a:effectLst/>
                            <a:latin typeface="Cambria Math" panose="02040503050406030204" pitchFamily="18" charset="0"/>
                            <a:ea typeface="DengXian" panose="02010600030101010101" pitchFamily="2" charset="-122"/>
                          </a:rPr>
                          <m:t>3</m:t>
                        </m:r>
                      </m:den>
                    </m:f>
                  </m:oMath>
                </a14:m>
                <a:r>
                  <a:rPr lang="en-US" sz="1800" kern="100">
                    <a:effectLst/>
                    <a:latin typeface="Arial" panose="020B0604020202020204" pitchFamily="34" charset="0"/>
                    <a:ea typeface="DengXian" panose="02010600030101010101" pitchFamily="2" charset="-122"/>
                  </a:rPr>
                  <a:t> +</a:t>
                </a:r>
                <a14:m>
                  <m:oMath xmlns:m="http://schemas.openxmlformats.org/officeDocument/2006/math">
                    <m:f>
                      <m:fPr>
                        <m:ctrlPr>
                          <a:rPr lang="en-US" sz="1800" i="1" kern="100">
                            <a:effectLst/>
                            <a:latin typeface="Cambria Math" panose="02040503050406030204" pitchFamily="18" charset="0"/>
                            <a:ea typeface="DengXian" panose="02010600030101010101" pitchFamily="2" charset="-122"/>
                          </a:rPr>
                        </m:ctrlPr>
                      </m:fPr>
                      <m:num>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𝑏</m:t>
                            </m:r>
                          </m:e>
                          <m:sub>
                            <m:r>
                              <a:rPr lang="en-US" sz="1800" i="1" kern="100">
                                <a:effectLst/>
                                <a:latin typeface="Cambria Math" panose="02040503050406030204" pitchFamily="18" charset="0"/>
                                <a:ea typeface="DengXian" panose="02010600030101010101" pitchFamily="2" charset="-122"/>
                              </a:rPr>
                              <m:t>𝑖𝑗𝑘</m:t>
                            </m:r>
                          </m:sub>
                        </m:sSub>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𝐶</m:t>
                            </m:r>
                          </m:e>
                          <m:sub>
                            <m:r>
                              <a:rPr lang="en-US" sz="1800" i="1" kern="100">
                                <a:effectLst/>
                                <a:latin typeface="Cambria Math" panose="02040503050406030204" pitchFamily="18" charset="0"/>
                                <a:ea typeface="DengXian" panose="02010600030101010101" pitchFamily="2" charset="-122"/>
                              </a:rPr>
                              <m:t>𝑖𝑗𝑘</m:t>
                            </m:r>
                          </m:sub>
                        </m:sSub>
                        <m:r>
                          <a:rPr lang="en-US" sz="1800" i="1"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𝐵</m:t>
                            </m:r>
                          </m:e>
                          <m:sub>
                            <m:r>
                              <a:rPr lang="en-US" sz="1800" i="1" kern="100">
                                <a:effectLst/>
                                <a:latin typeface="Cambria Math" panose="02040503050406030204" pitchFamily="18" charset="0"/>
                                <a:ea typeface="DengXian" panose="02010600030101010101" pitchFamily="2" charset="-122"/>
                              </a:rPr>
                              <m:t>𝑖𝑗𝑘</m:t>
                            </m:r>
                          </m:sub>
                        </m:sSub>
                        <m:r>
                          <a:rPr lang="en-US" sz="1800"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𝑐</m:t>
                            </m:r>
                          </m:e>
                          <m:sub>
                            <m:r>
                              <a:rPr lang="en-US" sz="1800" i="1" kern="100">
                                <a:effectLst/>
                                <a:latin typeface="Cambria Math" panose="02040503050406030204" pitchFamily="18" charset="0"/>
                                <a:ea typeface="DengXian" panose="02010600030101010101" pitchFamily="2" charset="-122"/>
                              </a:rPr>
                              <m:t>𝑖𝑗𝑘</m:t>
                            </m:r>
                          </m:sub>
                        </m:sSub>
                      </m:num>
                      <m:den>
                        <m:r>
                          <a:rPr lang="en-US" sz="1800" i="1" kern="100">
                            <a:effectLst/>
                            <a:latin typeface="Cambria Math" panose="02040503050406030204" pitchFamily="18" charset="0"/>
                            <a:ea typeface="DengXian" panose="02010600030101010101" pitchFamily="2" charset="-122"/>
                          </a:rPr>
                          <m:t>6</m:t>
                        </m:r>
                      </m:den>
                    </m:f>
                    <m:r>
                      <a:rPr lang="en-US" sz="1800" i="1" kern="100">
                        <a:effectLst/>
                        <a:latin typeface="Cambria Math" panose="02040503050406030204" pitchFamily="18" charset="0"/>
                        <a:ea typeface="DengXian" panose="02010600030101010101" pitchFamily="2" charset="-122"/>
                      </a:rPr>
                      <m:t>)</m:t>
                    </m:r>
                  </m:oMath>
                </a14:m>
                <a:r>
                  <a:rPr lang="en-US" sz="1800" kern="100">
                    <a:effectLst/>
                    <a:latin typeface="Arial" panose="020B0604020202020204" pitchFamily="34" charset="0"/>
                    <a:ea typeface="DengXian" panose="02010600030101010101" pitchFamily="2" charset="-122"/>
                  </a:rPr>
                  <a:t>    </a:t>
                </a:r>
              </a:p>
              <a:p>
                <a:pPr marL="0" marR="0"/>
                <a:r>
                  <a:rPr lang="en-US" sz="1800" kern="100">
                    <a:effectLst/>
                    <a:latin typeface="Arial" panose="020B0604020202020204" pitchFamily="34" charset="0"/>
                    <a:ea typeface="DengXian" panose="02010600030101010101" pitchFamily="2" charset="-122"/>
                  </a:rPr>
                  <a:t> </a:t>
                </a:r>
              </a:p>
              <a:p>
                <a:pPr marL="0" marR="0"/>
                <a:r>
                  <a:rPr lang="en-US" sz="1800" kern="100">
                    <a:effectLst/>
                    <a:latin typeface="Arial" panose="020B0604020202020204" pitchFamily="34" charset="0"/>
                    <a:ea typeface="DengXian" panose="02010600030101010101" pitchFamily="2" charset="-122"/>
                  </a:rPr>
                  <a:t>J (Age, Gender </a:t>
                </a:r>
                <a:r>
                  <a:rPr lang="en-US" sz="1800" kern="100" err="1">
                    <a:effectLst/>
                    <a:latin typeface="Arial" panose="020B0604020202020204" pitchFamily="34" charset="0"/>
                    <a:ea typeface="DengXian" panose="02010600030101010101" pitchFamily="2" charset="-122"/>
                  </a:rPr>
                  <a:t>standardised</a:t>
                </a:r>
                <a:r>
                  <a:rPr lang="en-US" sz="1800" kern="100">
                    <a:effectLst/>
                    <a:latin typeface="Arial" panose="020B0604020202020204" pitchFamily="34" charset="0"/>
                    <a:ea typeface="DengXian" panose="02010600030101010101" pitchFamily="2" charset="-122"/>
                  </a:rPr>
                  <a:t> rate) = </a:t>
                </a:r>
                <a14:m>
                  <m:oMath xmlns:m="http://schemas.openxmlformats.org/officeDocument/2006/math">
                    <m:nary>
                      <m:naryPr>
                        <m:chr m:val="∑"/>
                        <m:limLoc m:val="undOvr"/>
                        <m:supHide m:val="on"/>
                        <m:ctrlPr>
                          <a:rPr lang="en-US" sz="1800" i="1" kern="100">
                            <a:effectLst/>
                            <a:latin typeface="Cambria Math" panose="02040503050406030204" pitchFamily="18" charset="0"/>
                            <a:ea typeface="DengXian" panose="02010600030101010101" pitchFamily="2" charset="-122"/>
                          </a:rPr>
                        </m:ctrlPr>
                      </m:naryPr>
                      <m:sub>
                        <m:r>
                          <a:rPr lang="en-US" sz="1800" i="1" kern="100">
                            <a:effectLst/>
                            <a:latin typeface="Cambria Math" panose="02040503050406030204" pitchFamily="18" charset="0"/>
                            <a:ea typeface="DengXian" panose="02010600030101010101" pitchFamily="2" charset="-122"/>
                          </a:rPr>
                          <m:t>𝑖𝑗𝑘</m:t>
                        </m:r>
                      </m:sub>
                      <m:sup/>
                      <m:e>
                        <m:f>
                          <m:fPr>
                            <m:ctrlPr>
                              <a:rPr lang="en-US" sz="1800" i="1" kern="100">
                                <a:effectLst/>
                                <a:latin typeface="Cambria Math" panose="02040503050406030204" pitchFamily="18" charset="0"/>
                                <a:ea typeface="DengXian" panose="02010600030101010101" pitchFamily="2" charset="-122"/>
                              </a:rPr>
                            </m:ctrlPr>
                          </m:fPr>
                          <m:num>
                            <m:r>
                              <a:rPr lang="en-US" sz="1800" i="1" kern="100">
                                <a:effectLst/>
                                <a:latin typeface="Cambria Math" panose="02040503050406030204" pitchFamily="18" charset="0"/>
                                <a:ea typeface="DengXian" panose="02010600030101010101" pitchFamily="2" charset="-122"/>
                              </a:rPr>
                              <m:t>𝑇</m:t>
                            </m:r>
                            <m:r>
                              <a:rPr lang="en-US" sz="1800" i="1" kern="100">
                                <a:effectLst/>
                                <a:latin typeface="Cambria Math" panose="02040503050406030204" pitchFamily="18" charset="0"/>
                                <a:ea typeface="DengXian" panose="02010600030101010101" pitchFamily="2" charset="-122"/>
                              </a:rPr>
                              <m:t>+ </m:t>
                            </m:r>
                            <m:r>
                              <a:rPr lang="en-US" sz="1800" i="1" kern="100">
                                <a:effectLst/>
                                <a:latin typeface="Cambria Math" panose="02040503050406030204" pitchFamily="18" charset="0"/>
                                <a:ea typeface="DengXian" panose="02010600030101010101" pitchFamily="2" charset="-122"/>
                              </a:rPr>
                              <m:t>𝑡</m:t>
                            </m:r>
                          </m:num>
                          <m:den>
                            <m:r>
                              <a:rPr lang="en-US" sz="1800" i="1" kern="100">
                                <a:effectLst/>
                                <a:latin typeface="Cambria Math" panose="02040503050406030204" pitchFamily="18" charset="0"/>
                                <a:ea typeface="DengXian" panose="02010600030101010101" pitchFamily="2" charset="-122"/>
                              </a:rPr>
                              <m:t>2</m:t>
                            </m:r>
                          </m:den>
                        </m:f>
                      </m:e>
                    </m:nary>
                    <m:r>
                      <a:rPr lang="en-US" sz="1800" i="1" kern="100">
                        <a:effectLst/>
                        <a:latin typeface="Cambria Math" panose="02040503050406030204" pitchFamily="18" charset="0"/>
                        <a:ea typeface="DengXian" panose="02010600030101010101" pitchFamily="2" charset="-122"/>
                      </a:rPr>
                      <m:t>(</m:t>
                    </m:r>
                    <m:f>
                      <m:fPr>
                        <m:ctrlPr>
                          <a:rPr lang="en-US" sz="1800" i="1" kern="100">
                            <a:effectLst/>
                            <a:latin typeface="Cambria Math" panose="02040503050406030204" pitchFamily="18" charset="0"/>
                            <a:ea typeface="DengXian" panose="02010600030101010101" pitchFamily="2" charset="-122"/>
                          </a:rPr>
                        </m:ctrlPr>
                      </m:fPr>
                      <m:num>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𝑎</m:t>
                            </m:r>
                          </m:e>
                          <m:sub>
                            <m:r>
                              <a:rPr lang="en-US" sz="1800" i="1" kern="100">
                                <a:effectLst/>
                                <a:latin typeface="Cambria Math" panose="02040503050406030204" pitchFamily="18" charset="0"/>
                                <a:ea typeface="DengXian" panose="02010600030101010101" pitchFamily="2" charset="-122"/>
                              </a:rPr>
                              <m:t>𝑖𝑗𝑘</m:t>
                            </m:r>
                          </m:sub>
                        </m:sSub>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𝑐</m:t>
                            </m:r>
                          </m:e>
                          <m:sub>
                            <m:r>
                              <a:rPr lang="en-US" sz="1800" i="1" kern="100">
                                <a:effectLst/>
                                <a:latin typeface="Cambria Math" panose="02040503050406030204" pitchFamily="18" charset="0"/>
                                <a:ea typeface="DengXian" panose="02010600030101010101" pitchFamily="2" charset="-122"/>
                              </a:rPr>
                              <m:t>𝑖𝑗𝑘</m:t>
                            </m:r>
                          </m:sub>
                        </m:sSub>
                        <m:r>
                          <a:rPr lang="en-US" sz="1800" i="1"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𝐴</m:t>
                            </m:r>
                          </m:e>
                          <m:sub>
                            <m:r>
                              <a:rPr lang="en-US" sz="1800" i="1" kern="100">
                                <a:effectLst/>
                                <a:latin typeface="Cambria Math" panose="02040503050406030204" pitchFamily="18" charset="0"/>
                                <a:ea typeface="DengXian" panose="02010600030101010101" pitchFamily="2" charset="-122"/>
                              </a:rPr>
                              <m:t>𝑖𝑗𝑘</m:t>
                            </m:r>
                          </m:sub>
                        </m:sSub>
                        <m:r>
                          <a:rPr lang="en-US" sz="1800"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𝐶</m:t>
                            </m:r>
                          </m:e>
                          <m:sub>
                            <m:r>
                              <a:rPr lang="en-US" sz="1800" i="1" kern="100">
                                <a:effectLst/>
                                <a:latin typeface="Cambria Math" panose="02040503050406030204" pitchFamily="18" charset="0"/>
                                <a:ea typeface="DengXian" panose="02010600030101010101" pitchFamily="2" charset="-122"/>
                              </a:rPr>
                              <m:t>𝑖𝑗𝑘</m:t>
                            </m:r>
                          </m:sub>
                        </m:sSub>
                      </m:num>
                      <m:den>
                        <m:r>
                          <a:rPr lang="en-US" sz="1800" i="1" kern="100">
                            <a:effectLst/>
                            <a:latin typeface="Cambria Math" panose="02040503050406030204" pitchFamily="18" charset="0"/>
                            <a:ea typeface="DengXian" panose="02010600030101010101" pitchFamily="2" charset="-122"/>
                          </a:rPr>
                          <m:t>3</m:t>
                        </m:r>
                      </m:den>
                    </m:f>
                  </m:oMath>
                </a14:m>
                <a:r>
                  <a:rPr lang="en-US" sz="1800" kern="100">
                    <a:effectLst/>
                    <a:latin typeface="Arial" panose="020B0604020202020204" pitchFamily="34" charset="0"/>
                    <a:ea typeface="DengXian" panose="02010600030101010101" pitchFamily="2" charset="-122"/>
                  </a:rPr>
                  <a:t> +</a:t>
                </a:r>
                <a14:m>
                  <m:oMath xmlns:m="http://schemas.openxmlformats.org/officeDocument/2006/math">
                    <m:f>
                      <m:fPr>
                        <m:ctrlPr>
                          <a:rPr lang="en-US" sz="1800" i="1" kern="100">
                            <a:effectLst/>
                            <a:latin typeface="Cambria Math" panose="02040503050406030204" pitchFamily="18" charset="0"/>
                            <a:ea typeface="DengXian" panose="02010600030101010101" pitchFamily="2" charset="-122"/>
                          </a:rPr>
                        </m:ctrlPr>
                      </m:fPr>
                      <m:num>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𝑎</m:t>
                            </m:r>
                          </m:e>
                          <m:sub>
                            <m:r>
                              <a:rPr lang="en-US" sz="1800" i="1" kern="100">
                                <a:effectLst/>
                                <a:latin typeface="Cambria Math" panose="02040503050406030204" pitchFamily="18" charset="0"/>
                                <a:ea typeface="DengXian" panose="02010600030101010101" pitchFamily="2" charset="-122"/>
                              </a:rPr>
                              <m:t>𝑖𝑗𝑘</m:t>
                            </m:r>
                          </m:sub>
                        </m:sSub>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𝐶</m:t>
                            </m:r>
                          </m:e>
                          <m:sub>
                            <m:r>
                              <a:rPr lang="en-US" sz="1800" i="1" kern="100">
                                <a:effectLst/>
                                <a:latin typeface="Cambria Math" panose="02040503050406030204" pitchFamily="18" charset="0"/>
                                <a:ea typeface="DengXian" panose="02010600030101010101" pitchFamily="2" charset="-122"/>
                              </a:rPr>
                              <m:t>𝑖𝑗𝑘</m:t>
                            </m:r>
                          </m:sub>
                        </m:sSub>
                        <m:r>
                          <a:rPr lang="en-US" sz="1800" i="1"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𝐴</m:t>
                            </m:r>
                          </m:e>
                          <m:sub>
                            <m:r>
                              <a:rPr lang="en-US" sz="1800" i="1" kern="100">
                                <a:effectLst/>
                                <a:latin typeface="Cambria Math" panose="02040503050406030204" pitchFamily="18" charset="0"/>
                                <a:ea typeface="DengXian" panose="02010600030101010101" pitchFamily="2" charset="-122"/>
                              </a:rPr>
                              <m:t>𝑖𝑗𝑘</m:t>
                            </m:r>
                          </m:sub>
                        </m:sSub>
                        <m:r>
                          <a:rPr lang="en-US" sz="1800"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𝑐</m:t>
                            </m:r>
                          </m:e>
                          <m:sub>
                            <m:r>
                              <a:rPr lang="en-US" sz="1800" i="1" kern="100">
                                <a:effectLst/>
                                <a:latin typeface="Cambria Math" panose="02040503050406030204" pitchFamily="18" charset="0"/>
                                <a:ea typeface="DengXian" panose="02010600030101010101" pitchFamily="2" charset="-122"/>
                              </a:rPr>
                              <m:t>𝑖𝑗𝑘</m:t>
                            </m:r>
                          </m:sub>
                        </m:sSub>
                      </m:num>
                      <m:den>
                        <m:r>
                          <a:rPr lang="en-US" sz="1800" i="1" kern="100">
                            <a:effectLst/>
                            <a:latin typeface="Cambria Math" panose="02040503050406030204" pitchFamily="18" charset="0"/>
                            <a:ea typeface="DengXian" panose="02010600030101010101" pitchFamily="2" charset="-122"/>
                          </a:rPr>
                          <m:t>6</m:t>
                        </m:r>
                      </m:den>
                    </m:f>
                    <m:r>
                      <a:rPr lang="en-US" sz="1800" i="1" kern="100">
                        <a:effectLst/>
                        <a:latin typeface="Cambria Math" panose="02040503050406030204" pitchFamily="18" charset="0"/>
                        <a:ea typeface="DengXian" panose="02010600030101010101" pitchFamily="2" charset="-122"/>
                      </a:rPr>
                      <m:t>)</m:t>
                    </m:r>
                  </m:oMath>
                </a14:m>
                <a:r>
                  <a:rPr lang="en-US" sz="1800" kern="100">
                    <a:effectLst/>
                    <a:latin typeface="Arial" panose="020B0604020202020204" pitchFamily="34" charset="0"/>
                    <a:ea typeface="DengXian" panose="02010600030101010101" pitchFamily="2" charset="-122"/>
                  </a:rPr>
                  <a:t>    </a:t>
                </a:r>
              </a:p>
              <a:p>
                <a:pPr marL="0" marR="0"/>
                <a:r>
                  <a:rPr lang="en-US" sz="1800" kern="100">
                    <a:effectLst/>
                    <a:latin typeface="Arial" panose="020B0604020202020204" pitchFamily="34" charset="0"/>
                    <a:ea typeface="DengXian" panose="02010600030101010101" pitchFamily="2" charset="-122"/>
                  </a:rPr>
                  <a:t> </a:t>
                </a:r>
              </a:p>
              <a:p>
                <a:pPr marL="0" marR="0"/>
                <a:r>
                  <a:rPr lang="en-US" sz="1800" kern="100">
                    <a:effectLst/>
                    <a:latin typeface="Arial" panose="020B0604020202020204" pitchFamily="34" charset="0"/>
                    <a:ea typeface="DengXian" panose="02010600030101010101" pitchFamily="2" charset="-122"/>
                  </a:rPr>
                  <a:t>K (Education, Gender </a:t>
                </a:r>
                <a:r>
                  <a:rPr lang="en-US" sz="1800" kern="100" err="1">
                    <a:effectLst/>
                    <a:latin typeface="Arial" panose="020B0604020202020204" pitchFamily="34" charset="0"/>
                    <a:ea typeface="DengXian" panose="02010600030101010101" pitchFamily="2" charset="-122"/>
                  </a:rPr>
                  <a:t>standardised</a:t>
                </a:r>
                <a:r>
                  <a:rPr lang="en-US" sz="1800" kern="100">
                    <a:effectLst/>
                    <a:latin typeface="Arial" panose="020B0604020202020204" pitchFamily="34" charset="0"/>
                    <a:ea typeface="DengXian" panose="02010600030101010101" pitchFamily="2" charset="-122"/>
                  </a:rPr>
                  <a:t> rate) = </a:t>
                </a:r>
                <a14:m>
                  <m:oMath xmlns:m="http://schemas.openxmlformats.org/officeDocument/2006/math">
                    <m:nary>
                      <m:naryPr>
                        <m:chr m:val="∑"/>
                        <m:limLoc m:val="undOvr"/>
                        <m:supHide m:val="on"/>
                        <m:ctrlPr>
                          <a:rPr lang="en-US" sz="1800" i="1" kern="100">
                            <a:effectLst/>
                            <a:latin typeface="Cambria Math" panose="02040503050406030204" pitchFamily="18" charset="0"/>
                            <a:ea typeface="DengXian" panose="02010600030101010101" pitchFamily="2" charset="-122"/>
                          </a:rPr>
                        </m:ctrlPr>
                      </m:naryPr>
                      <m:sub>
                        <m:r>
                          <a:rPr lang="en-US" sz="1800" i="1" kern="100">
                            <a:effectLst/>
                            <a:latin typeface="Cambria Math" panose="02040503050406030204" pitchFamily="18" charset="0"/>
                            <a:ea typeface="DengXian" panose="02010600030101010101" pitchFamily="2" charset="-122"/>
                          </a:rPr>
                          <m:t>𝑖𝑗𝑘</m:t>
                        </m:r>
                      </m:sub>
                      <m:sup/>
                      <m:e>
                        <m:f>
                          <m:fPr>
                            <m:ctrlPr>
                              <a:rPr lang="en-US" sz="1800" i="1" kern="100">
                                <a:effectLst/>
                                <a:latin typeface="Cambria Math" panose="02040503050406030204" pitchFamily="18" charset="0"/>
                                <a:ea typeface="DengXian" panose="02010600030101010101" pitchFamily="2" charset="-122"/>
                              </a:rPr>
                            </m:ctrlPr>
                          </m:fPr>
                          <m:num>
                            <m:r>
                              <a:rPr lang="en-US" sz="1800" i="1" kern="100">
                                <a:effectLst/>
                                <a:latin typeface="Cambria Math" panose="02040503050406030204" pitchFamily="18" charset="0"/>
                                <a:ea typeface="DengXian" panose="02010600030101010101" pitchFamily="2" charset="-122"/>
                              </a:rPr>
                              <m:t>𝑇</m:t>
                            </m:r>
                            <m:r>
                              <a:rPr lang="en-US" sz="1800" i="1" kern="100">
                                <a:effectLst/>
                                <a:latin typeface="Cambria Math" panose="02040503050406030204" pitchFamily="18" charset="0"/>
                                <a:ea typeface="DengXian" panose="02010600030101010101" pitchFamily="2" charset="-122"/>
                              </a:rPr>
                              <m:t>+ </m:t>
                            </m:r>
                            <m:r>
                              <a:rPr lang="en-US" sz="1800" i="1" kern="100">
                                <a:effectLst/>
                                <a:latin typeface="Cambria Math" panose="02040503050406030204" pitchFamily="18" charset="0"/>
                                <a:ea typeface="DengXian" panose="02010600030101010101" pitchFamily="2" charset="-122"/>
                              </a:rPr>
                              <m:t>𝑡</m:t>
                            </m:r>
                          </m:num>
                          <m:den>
                            <m:r>
                              <a:rPr lang="en-US" sz="1800" i="1" kern="100">
                                <a:effectLst/>
                                <a:latin typeface="Cambria Math" panose="02040503050406030204" pitchFamily="18" charset="0"/>
                                <a:ea typeface="DengXian" panose="02010600030101010101" pitchFamily="2" charset="-122"/>
                              </a:rPr>
                              <m:t>2</m:t>
                            </m:r>
                          </m:den>
                        </m:f>
                      </m:e>
                    </m:nary>
                    <m:r>
                      <a:rPr lang="en-US" sz="1800" i="1" kern="100">
                        <a:effectLst/>
                        <a:latin typeface="Cambria Math" panose="02040503050406030204" pitchFamily="18" charset="0"/>
                        <a:ea typeface="DengXian" panose="02010600030101010101" pitchFamily="2" charset="-122"/>
                      </a:rPr>
                      <m:t>(</m:t>
                    </m:r>
                    <m:f>
                      <m:fPr>
                        <m:ctrlPr>
                          <a:rPr lang="en-US" sz="1800" i="1" kern="100">
                            <a:effectLst/>
                            <a:latin typeface="Cambria Math" panose="02040503050406030204" pitchFamily="18" charset="0"/>
                            <a:ea typeface="DengXian" panose="02010600030101010101" pitchFamily="2" charset="-122"/>
                          </a:rPr>
                        </m:ctrlPr>
                      </m:fPr>
                      <m:num>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𝑎</m:t>
                            </m:r>
                          </m:e>
                          <m:sub>
                            <m:r>
                              <a:rPr lang="en-US" sz="1800" i="1" kern="100">
                                <a:effectLst/>
                                <a:latin typeface="Cambria Math" panose="02040503050406030204" pitchFamily="18" charset="0"/>
                                <a:ea typeface="DengXian" panose="02010600030101010101" pitchFamily="2" charset="-122"/>
                              </a:rPr>
                              <m:t>𝑖𝑗𝑘</m:t>
                            </m:r>
                          </m:sub>
                        </m:sSub>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𝑏</m:t>
                            </m:r>
                          </m:e>
                          <m:sub>
                            <m:r>
                              <a:rPr lang="en-US" sz="1800" i="1" kern="100">
                                <a:effectLst/>
                                <a:latin typeface="Cambria Math" panose="02040503050406030204" pitchFamily="18" charset="0"/>
                                <a:ea typeface="DengXian" panose="02010600030101010101" pitchFamily="2" charset="-122"/>
                              </a:rPr>
                              <m:t>𝑖𝑗𝑘</m:t>
                            </m:r>
                          </m:sub>
                        </m:sSub>
                        <m:r>
                          <a:rPr lang="en-US" sz="1800" i="1"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𝐴</m:t>
                            </m:r>
                          </m:e>
                          <m:sub>
                            <m:r>
                              <a:rPr lang="en-US" sz="1800" i="1" kern="100">
                                <a:effectLst/>
                                <a:latin typeface="Cambria Math" panose="02040503050406030204" pitchFamily="18" charset="0"/>
                                <a:ea typeface="DengXian" panose="02010600030101010101" pitchFamily="2" charset="-122"/>
                              </a:rPr>
                              <m:t>𝑖𝑗𝑘</m:t>
                            </m:r>
                          </m:sub>
                        </m:sSub>
                        <m:r>
                          <a:rPr lang="en-US" sz="1800"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𝐵</m:t>
                            </m:r>
                          </m:e>
                          <m:sub>
                            <m:r>
                              <a:rPr lang="en-US" sz="1800" i="1" kern="100">
                                <a:effectLst/>
                                <a:latin typeface="Cambria Math" panose="02040503050406030204" pitchFamily="18" charset="0"/>
                                <a:ea typeface="DengXian" panose="02010600030101010101" pitchFamily="2" charset="-122"/>
                              </a:rPr>
                              <m:t>𝑖𝑗𝑘</m:t>
                            </m:r>
                          </m:sub>
                        </m:sSub>
                      </m:num>
                      <m:den>
                        <m:r>
                          <a:rPr lang="en-US" sz="1800" i="1" kern="100">
                            <a:effectLst/>
                            <a:latin typeface="Cambria Math" panose="02040503050406030204" pitchFamily="18" charset="0"/>
                            <a:ea typeface="DengXian" panose="02010600030101010101" pitchFamily="2" charset="-122"/>
                          </a:rPr>
                          <m:t>3</m:t>
                        </m:r>
                      </m:den>
                    </m:f>
                  </m:oMath>
                </a14:m>
                <a:r>
                  <a:rPr lang="en-US" sz="1800" kern="100">
                    <a:effectLst/>
                    <a:latin typeface="Arial" panose="020B0604020202020204" pitchFamily="34" charset="0"/>
                    <a:ea typeface="DengXian" panose="02010600030101010101" pitchFamily="2" charset="-122"/>
                  </a:rPr>
                  <a:t> +</a:t>
                </a:r>
                <a14:m>
                  <m:oMath xmlns:m="http://schemas.openxmlformats.org/officeDocument/2006/math">
                    <m:f>
                      <m:fPr>
                        <m:ctrlPr>
                          <a:rPr lang="en-US" sz="1800" i="1" kern="100">
                            <a:effectLst/>
                            <a:latin typeface="Cambria Math" panose="02040503050406030204" pitchFamily="18" charset="0"/>
                            <a:ea typeface="DengXian" panose="02010600030101010101" pitchFamily="2" charset="-122"/>
                          </a:rPr>
                        </m:ctrlPr>
                      </m:fPr>
                      <m:num>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𝑎</m:t>
                            </m:r>
                          </m:e>
                          <m:sub>
                            <m:r>
                              <a:rPr lang="en-US" sz="1800" i="1" kern="100">
                                <a:effectLst/>
                                <a:latin typeface="Cambria Math" panose="02040503050406030204" pitchFamily="18" charset="0"/>
                                <a:ea typeface="DengXian" panose="02010600030101010101" pitchFamily="2" charset="-122"/>
                              </a:rPr>
                              <m:t>𝑖𝑗𝑘</m:t>
                            </m:r>
                          </m:sub>
                        </m:sSub>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𝐵</m:t>
                            </m:r>
                          </m:e>
                          <m:sub>
                            <m:r>
                              <a:rPr lang="en-US" sz="1800" i="1" kern="100">
                                <a:effectLst/>
                                <a:latin typeface="Cambria Math" panose="02040503050406030204" pitchFamily="18" charset="0"/>
                                <a:ea typeface="DengXian" panose="02010600030101010101" pitchFamily="2" charset="-122"/>
                              </a:rPr>
                              <m:t>𝑖𝑗𝑘</m:t>
                            </m:r>
                          </m:sub>
                        </m:sSub>
                        <m:r>
                          <a:rPr lang="en-US" sz="1800" i="1"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𝐴</m:t>
                            </m:r>
                          </m:e>
                          <m:sub>
                            <m:r>
                              <a:rPr lang="en-US" sz="1800" i="1" kern="100">
                                <a:effectLst/>
                                <a:latin typeface="Cambria Math" panose="02040503050406030204" pitchFamily="18" charset="0"/>
                                <a:ea typeface="DengXian" panose="02010600030101010101" pitchFamily="2" charset="-122"/>
                              </a:rPr>
                              <m:t>𝑖𝑗𝑘</m:t>
                            </m:r>
                          </m:sub>
                        </m:sSub>
                        <m:r>
                          <a:rPr lang="en-US" sz="1800" kern="100">
                            <a:effectLst/>
                            <a:latin typeface="Cambria Math" panose="02040503050406030204" pitchFamily="18" charset="0"/>
                            <a:ea typeface="DengXian" panose="02010600030101010101" pitchFamily="2" charset="-122"/>
                          </a:rPr>
                          <m:t> </m:t>
                        </m:r>
                        <m:sSub>
                          <m:sSubPr>
                            <m:ctrlPr>
                              <a:rPr lang="en-US"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𝑏</m:t>
                            </m:r>
                          </m:e>
                          <m:sub>
                            <m:r>
                              <a:rPr lang="en-US" sz="1800" i="1" kern="100">
                                <a:effectLst/>
                                <a:latin typeface="Cambria Math" panose="02040503050406030204" pitchFamily="18" charset="0"/>
                                <a:ea typeface="DengXian" panose="02010600030101010101" pitchFamily="2" charset="-122"/>
                              </a:rPr>
                              <m:t>𝑖𝑗𝑘</m:t>
                            </m:r>
                          </m:sub>
                        </m:sSub>
                      </m:num>
                      <m:den>
                        <m:r>
                          <a:rPr lang="en-US" sz="1800" i="1" kern="100">
                            <a:effectLst/>
                            <a:latin typeface="Cambria Math" panose="02040503050406030204" pitchFamily="18" charset="0"/>
                            <a:ea typeface="DengXian" panose="02010600030101010101" pitchFamily="2" charset="-122"/>
                          </a:rPr>
                          <m:t>6</m:t>
                        </m:r>
                      </m:den>
                    </m:f>
                    <m:r>
                      <a:rPr lang="en-US" sz="1800" i="1" kern="100">
                        <a:effectLst/>
                        <a:latin typeface="Cambria Math" panose="02040503050406030204" pitchFamily="18" charset="0"/>
                        <a:ea typeface="DengXian" panose="02010600030101010101" pitchFamily="2" charset="-122"/>
                      </a:rPr>
                      <m:t>)</m:t>
                    </m:r>
                  </m:oMath>
                </a14:m>
                <a:r>
                  <a:rPr lang="en-US" sz="1800" kern="100">
                    <a:effectLst/>
                    <a:latin typeface="Arial" panose="020B0604020202020204" pitchFamily="34" charset="0"/>
                    <a:ea typeface="DengXian" panose="02010600030101010101" pitchFamily="2" charset="-122"/>
                  </a:rPr>
                  <a:t>    </a:t>
                </a:r>
              </a:p>
            </p:txBody>
          </p:sp>
        </mc:Choice>
        <mc:Fallback xmlns="">
          <p:sp>
            <p:nvSpPr>
              <p:cNvPr id="12" name="TextBox 11">
                <a:extLst>
                  <a:ext uri="{FF2B5EF4-FFF2-40B4-BE49-F238E27FC236}">
                    <a16:creationId xmlns:a16="http://schemas.microsoft.com/office/drawing/2014/main" id="{D5AD132C-EE8E-CE09-4F9E-2C201B4E185A}"/>
                  </a:ext>
                </a:extLst>
              </p:cNvPr>
              <p:cNvSpPr txBox="1">
                <a:spLocks noRot="1" noChangeAspect="1" noMove="1" noResize="1" noEditPoints="1" noAdjustHandles="1" noChangeArrowheads="1" noChangeShapeType="1" noTextEdit="1"/>
              </p:cNvSpPr>
              <p:nvPr/>
            </p:nvSpPr>
            <p:spPr>
              <a:xfrm>
                <a:off x="835819" y="3463480"/>
                <a:ext cx="10851356" cy="1896096"/>
              </a:xfrm>
              <a:prstGeom prst="rect">
                <a:avLst/>
              </a:prstGeom>
              <a:blipFill>
                <a:blip r:embed="rId4"/>
                <a:stretch>
                  <a:fillRect l="-449" t="-18971" b="-32476"/>
                </a:stretch>
              </a:blipFill>
            </p:spPr>
            <p:txBody>
              <a:bodyPr/>
              <a:lstStyle/>
              <a:p>
                <a:r>
                  <a:rPr lang="en-US">
                    <a:noFill/>
                  </a:rPr>
                  <a:t> </a:t>
                </a:r>
              </a:p>
            </p:txBody>
          </p:sp>
        </mc:Fallback>
      </mc:AlternateContent>
    </p:spTree>
    <p:extLst>
      <p:ext uri="{BB962C8B-B14F-4D97-AF65-F5344CB8AC3E}">
        <p14:creationId xmlns:p14="http://schemas.microsoft.com/office/powerpoint/2010/main" val="4049883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F985A-9C06-3C3A-7BB1-8D4BD81578B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1F25513-5233-8EDA-58D1-C35B6BAE3A54}"/>
              </a:ext>
            </a:extLst>
          </p:cNvPr>
          <p:cNvSpPr>
            <a:spLocks noGrp="1"/>
          </p:cNvSpPr>
          <p:nvPr>
            <p:ph type="body" sz="quarter" idx="10"/>
          </p:nvPr>
        </p:nvSpPr>
        <p:spPr/>
        <p:txBody>
          <a:bodyPr/>
          <a:lstStyle/>
          <a:p>
            <a:r>
              <a:rPr lang="en-SG"/>
              <a:t>Complementary Factors and the Importance of Higher Education</a:t>
            </a:r>
          </a:p>
          <a:p>
            <a:endParaRPr lang="en-SG"/>
          </a:p>
        </p:txBody>
      </p:sp>
      <p:sp>
        <p:nvSpPr>
          <p:cNvPr id="3" name="Text Placeholder 2">
            <a:extLst>
              <a:ext uri="{FF2B5EF4-FFF2-40B4-BE49-F238E27FC236}">
                <a16:creationId xmlns:a16="http://schemas.microsoft.com/office/drawing/2014/main" id="{ED8F0BE5-26A7-2C75-8180-7F0B74B74D53}"/>
              </a:ext>
            </a:extLst>
          </p:cNvPr>
          <p:cNvSpPr>
            <a:spLocks noGrp="1"/>
          </p:cNvSpPr>
          <p:nvPr>
            <p:ph type="body" sz="quarter" idx="11"/>
          </p:nvPr>
        </p:nvSpPr>
        <p:spPr>
          <a:xfrm>
            <a:off x="658097" y="1816810"/>
            <a:ext cx="5175144" cy="393648"/>
          </a:xfrm>
        </p:spPr>
        <p:txBody>
          <a:bodyPr/>
          <a:lstStyle/>
          <a:p>
            <a:r>
              <a:rPr lang="en-SG" dirty="0"/>
              <a:t>ECONOMIC SUPPORT RATIO</a:t>
            </a:r>
          </a:p>
        </p:txBody>
      </p:sp>
      <p:sp>
        <p:nvSpPr>
          <p:cNvPr id="4" name="Text Placeholder 5">
            <a:extLst>
              <a:ext uri="{FF2B5EF4-FFF2-40B4-BE49-F238E27FC236}">
                <a16:creationId xmlns:a16="http://schemas.microsoft.com/office/drawing/2014/main" id="{645317B7-7C0F-57FF-D774-EE82FC70023D}"/>
              </a:ext>
            </a:extLst>
          </p:cNvPr>
          <p:cNvSpPr>
            <a:spLocks noGrp="1"/>
          </p:cNvSpPr>
          <p:nvPr>
            <p:ph type="body" sz="quarter" idx="12"/>
          </p:nvPr>
        </p:nvSpPr>
        <p:spPr>
          <a:xfrm>
            <a:off x="658096" y="2277365"/>
            <a:ext cx="10545931" cy="1902033"/>
          </a:xfrm>
        </p:spPr>
        <p:txBody>
          <a:bodyPr/>
          <a:lstStyle/>
          <a:p>
            <a:pPr marL="342900" indent="-342900">
              <a:buFont typeface="Arial" panose="020B0604020202020204" pitchFamily="34" charset="0"/>
              <a:buChar char="•"/>
            </a:pPr>
            <a:r>
              <a:rPr lang="en-SG"/>
              <a:t>ESR by HQA and Gender</a:t>
            </a:r>
          </a:p>
          <a:p>
            <a:pPr marL="342900" indent="-342900">
              <a:buFont typeface="Arial" panose="020B0604020202020204" pitchFamily="34" charset="0"/>
              <a:buChar char="•"/>
            </a:pPr>
            <a:r>
              <a:rPr lang="en-SG"/>
              <a:t>Age, Education, and Gender Contribution over time</a:t>
            </a:r>
          </a:p>
          <a:p>
            <a:pPr marL="342900" indent="-342900">
              <a:buFont typeface="Arial" panose="020B0604020202020204" pitchFamily="34" charset="0"/>
              <a:buChar char="•"/>
            </a:pPr>
            <a:r>
              <a:rPr lang="en-SG"/>
              <a:t>Breakdown of Education and Gender effects by HQA</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5DBE794-5122-E6DD-4EAB-6CA299EFBE11}"/>
                  </a:ext>
                </a:extLst>
              </p:cNvPr>
              <p:cNvSpPr txBox="1"/>
              <p:nvPr/>
            </p:nvSpPr>
            <p:spPr>
              <a:xfrm>
                <a:off x="4223454" y="3587988"/>
                <a:ext cx="6097112" cy="731354"/>
              </a:xfrm>
              <a:prstGeom prst="rect">
                <a:avLst/>
              </a:prstGeom>
              <a:noFill/>
            </p:spPr>
            <p:txBody>
              <a:bodyPr wrap="square">
                <a:spAutoFit/>
              </a:bodyPr>
              <a:lstStyle/>
              <a:p>
                <a:r>
                  <a:rPr lang="en-US" sz="1800" kern="100">
                    <a:effectLst/>
                    <a:latin typeface="Arial" panose="020B0604020202020204" pitchFamily="34" charset="0"/>
                    <a:ea typeface="DengXian" panose="02010600030101010101" pitchFamily="2" charset="-122"/>
                  </a:rPr>
                  <a:t> </a:t>
                </a:r>
                <a14:m>
                  <m:oMath xmlns:m="http://schemas.openxmlformats.org/officeDocument/2006/math">
                    <m:r>
                      <a:rPr lang="en-US" sz="1800" i="1" kern="100">
                        <a:effectLst/>
                        <a:latin typeface="Cambria Math" panose="02040503050406030204" pitchFamily="18" charset="0"/>
                        <a:ea typeface="DengXian" panose="02010600030101010101" pitchFamily="2" charset="-122"/>
                      </a:rPr>
                      <m:t>𝐴𝑔𝑒</m:t>
                    </m:r>
                    <m:r>
                      <a:rPr lang="en-US" sz="1800" i="1" kern="100">
                        <a:effectLst/>
                        <a:latin typeface="Cambria Math" panose="02040503050406030204" pitchFamily="18" charset="0"/>
                        <a:ea typeface="DengXian" panose="02010600030101010101" pitchFamily="2" charset="-122"/>
                      </a:rPr>
                      <m:t> </m:t>
                    </m:r>
                    <m:r>
                      <a:rPr lang="en-US" sz="1800" i="1" kern="100">
                        <a:effectLst/>
                        <a:latin typeface="Cambria Math" panose="02040503050406030204" pitchFamily="18" charset="0"/>
                        <a:ea typeface="DengXian" panose="02010600030101010101" pitchFamily="2" charset="-122"/>
                      </a:rPr>
                      <m:t>𝐹𝑎𝑐𝑡𝑜𝑟</m:t>
                    </m:r>
                    <m:r>
                      <a:rPr lang="en-US" sz="1800" i="1" kern="100">
                        <a:effectLst/>
                        <a:latin typeface="Cambria Math" panose="02040503050406030204" pitchFamily="18" charset="0"/>
                        <a:ea typeface="DengXian" panose="02010600030101010101" pitchFamily="2" charset="-122"/>
                      </a:rPr>
                      <m:t>=</m:t>
                    </m:r>
                    <m:sSup>
                      <m:sSupPr>
                        <m:ctrlPr>
                          <a:rPr lang="en-SG" sz="1800" i="1" kern="100">
                            <a:effectLst/>
                            <a:latin typeface="Cambria Math" panose="02040503050406030204" pitchFamily="18" charset="0"/>
                            <a:ea typeface="DengXian" panose="02010600030101010101" pitchFamily="2" charset="-122"/>
                          </a:rPr>
                        </m:ctrlPr>
                      </m:sSupPr>
                      <m:e>
                        <m:d>
                          <m:dPr>
                            <m:ctrlPr>
                              <a:rPr lang="en-SG" sz="1800" i="1" kern="100">
                                <a:effectLst/>
                                <a:latin typeface="Cambria Math" panose="02040503050406030204" pitchFamily="18" charset="0"/>
                                <a:ea typeface="DengXian" panose="02010600030101010101" pitchFamily="2" charset="-122"/>
                              </a:rPr>
                            </m:ctrlPr>
                          </m:dPr>
                          <m:e>
                            <m:f>
                              <m:fPr>
                                <m:ctrlPr>
                                  <a:rPr lang="en-SG" sz="1800" i="1" kern="100">
                                    <a:effectLst/>
                                    <a:latin typeface="Cambria Math" panose="02040503050406030204" pitchFamily="18" charset="0"/>
                                    <a:ea typeface="DengXian" panose="02010600030101010101" pitchFamily="2" charset="-122"/>
                                  </a:rPr>
                                </m:ctrlPr>
                              </m:fPr>
                              <m:num>
                                <m:sSub>
                                  <m:sSubPr>
                                    <m:ctrlPr>
                                      <a:rPr lang="en-SG"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𝑁</m:t>
                                    </m:r>
                                  </m:e>
                                  <m:sub>
                                    <m:r>
                                      <a:rPr lang="en-US" sz="1800" i="1" kern="100">
                                        <a:effectLst/>
                                        <a:latin typeface="Cambria Math" panose="02040503050406030204" pitchFamily="18" charset="0"/>
                                        <a:ea typeface="DengXian" panose="02010600030101010101" pitchFamily="2" charset="-122"/>
                                      </a:rPr>
                                      <m:t>𝑖𝑗𝑘</m:t>
                                    </m:r>
                                  </m:sub>
                                </m:sSub>
                              </m:num>
                              <m:den>
                                <m:sSub>
                                  <m:sSubPr>
                                    <m:ctrlPr>
                                      <a:rPr lang="en-SG"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𝑁</m:t>
                                    </m:r>
                                  </m:e>
                                  <m:sub>
                                    <m:r>
                                      <a:rPr lang="en-US" sz="1800" i="1" kern="100">
                                        <a:effectLst/>
                                        <a:latin typeface="Cambria Math" panose="02040503050406030204" pitchFamily="18" charset="0"/>
                                        <a:ea typeface="DengXian" panose="02010600030101010101" pitchFamily="2" charset="-122"/>
                                      </a:rPr>
                                      <m:t>𝑗𝑘</m:t>
                                    </m:r>
                                  </m:sub>
                                </m:sSub>
                              </m:den>
                            </m:f>
                          </m:e>
                        </m:d>
                      </m:e>
                      <m:sup>
                        <m:f>
                          <m:fPr>
                            <m:ctrlPr>
                              <a:rPr lang="en-SG" sz="1800" i="1" kern="100">
                                <a:effectLst/>
                                <a:latin typeface="Cambria Math" panose="02040503050406030204" pitchFamily="18" charset="0"/>
                                <a:ea typeface="DengXian" panose="02010600030101010101" pitchFamily="2" charset="-122"/>
                              </a:rPr>
                            </m:ctrlPr>
                          </m:fPr>
                          <m:num>
                            <m:r>
                              <a:rPr lang="en-US" sz="1800" i="1" kern="100">
                                <a:effectLst/>
                                <a:latin typeface="Cambria Math" panose="02040503050406030204" pitchFamily="18" charset="0"/>
                                <a:ea typeface="DengXian" panose="02010600030101010101" pitchFamily="2" charset="-122"/>
                              </a:rPr>
                              <m:t>1</m:t>
                            </m:r>
                          </m:num>
                          <m:den>
                            <m:r>
                              <a:rPr lang="en-US" sz="1800" i="1" kern="100">
                                <a:effectLst/>
                                <a:latin typeface="Cambria Math" panose="02040503050406030204" pitchFamily="18" charset="0"/>
                                <a:ea typeface="DengXian" panose="02010600030101010101" pitchFamily="2" charset="-122"/>
                              </a:rPr>
                              <m:t>3</m:t>
                            </m:r>
                          </m:den>
                        </m:f>
                      </m:sup>
                    </m:sSup>
                    <m:r>
                      <a:rPr lang="en-US" sz="1800" i="1" kern="100">
                        <a:effectLst/>
                        <a:latin typeface="Cambria Math" panose="02040503050406030204" pitchFamily="18" charset="0"/>
                        <a:ea typeface="DengXian" panose="02010600030101010101" pitchFamily="2" charset="-122"/>
                      </a:rPr>
                      <m:t>∙</m:t>
                    </m:r>
                    <m:sSup>
                      <m:sSupPr>
                        <m:ctrlPr>
                          <a:rPr lang="en-SG" sz="1800" i="1" kern="100">
                            <a:effectLst/>
                            <a:latin typeface="Cambria Math" panose="02040503050406030204" pitchFamily="18" charset="0"/>
                            <a:ea typeface="DengXian" panose="02010600030101010101" pitchFamily="2" charset="-122"/>
                          </a:rPr>
                        </m:ctrlPr>
                      </m:sSupPr>
                      <m:e>
                        <m:d>
                          <m:dPr>
                            <m:ctrlPr>
                              <a:rPr lang="en-SG" sz="1800" i="1" kern="100">
                                <a:effectLst/>
                                <a:latin typeface="Cambria Math" panose="02040503050406030204" pitchFamily="18" charset="0"/>
                                <a:ea typeface="DengXian" panose="02010600030101010101" pitchFamily="2" charset="-122"/>
                              </a:rPr>
                            </m:ctrlPr>
                          </m:dPr>
                          <m:e>
                            <m:f>
                              <m:fPr>
                                <m:ctrlPr>
                                  <a:rPr lang="en-SG" sz="1800" i="1" kern="100">
                                    <a:effectLst/>
                                    <a:latin typeface="Cambria Math" panose="02040503050406030204" pitchFamily="18" charset="0"/>
                                    <a:ea typeface="DengXian" panose="02010600030101010101" pitchFamily="2" charset="-122"/>
                                  </a:rPr>
                                </m:ctrlPr>
                              </m:fPr>
                              <m:num>
                                <m:sSub>
                                  <m:sSubPr>
                                    <m:ctrlPr>
                                      <a:rPr lang="en-SG"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𝑁</m:t>
                                    </m:r>
                                  </m:e>
                                  <m:sub>
                                    <m:r>
                                      <a:rPr lang="en-US" sz="1800" i="1" kern="100">
                                        <a:effectLst/>
                                        <a:latin typeface="Cambria Math" panose="02040503050406030204" pitchFamily="18" charset="0"/>
                                        <a:ea typeface="DengXian" panose="02010600030101010101" pitchFamily="2" charset="-122"/>
                                      </a:rPr>
                                      <m:t>𝑖𝑗</m:t>
                                    </m:r>
                                  </m:sub>
                                </m:sSub>
                              </m:num>
                              <m:den>
                                <m:sSub>
                                  <m:sSubPr>
                                    <m:ctrlPr>
                                      <a:rPr lang="en-SG"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𝑁</m:t>
                                    </m:r>
                                  </m:e>
                                  <m:sub>
                                    <m:r>
                                      <a:rPr lang="en-US" sz="1800" i="1" kern="100">
                                        <a:effectLst/>
                                        <a:latin typeface="Cambria Math" panose="02040503050406030204" pitchFamily="18" charset="0"/>
                                        <a:ea typeface="DengXian" panose="02010600030101010101" pitchFamily="2" charset="-122"/>
                                      </a:rPr>
                                      <m:t>𝑗</m:t>
                                    </m:r>
                                  </m:sub>
                                </m:sSub>
                              </m:den>
                            </m:f>
                            <m:r>
                              <a:rPr lang="en-US" sz="1800" i="1" kern="100">
                                <a:effectLst/>
                                <a:latin typeface="Cambria Math" panose="02040503050406030204" pitchFamily="18" charset="0"/>
                                <a:ea typeface="DengXian" panose="02010600030101010101" pitchFamily="2" charset="-122"/>
                              </a:rPr>
                              <m:t>∙</m:t>
                            </m:r>
                            <m:f>
                              <m:fPr>
                                <m:ctrlPr>
                                  <a:rPr lang="en-SG" sz="1800" i="1" kern="100">
                                    <a:effectLst/>
                                    <a:latin typeface="Cambria Math" panose="02040503050406030204" pitchFamily="18" charset="0"/>
                                    <a:ea typeface="DengXian" panose="02010600030101010101" pitchFamily="2" charset="-122"/>
                                  </a:rPr>
                                </m:ctrlPr>
                              </m:fPr>
                              <m:num>
                                <m:sSub>
                                  <m:sSubPr>
                                    <m:ctrlPr>
                                      <a:rPr lang="en-SG"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𝑁</m:t>
                                    </m:r>
                                  </m:e>
                                  <m:sub>
                                    <m:r>
                                      <a:rPr lang="en-US" sz="1800" i="1" kern="100">
                                        <a:effectLst/>
                                        <a:latin typeface="Cambria Math" panose="02040503050406030204" pitchFamily="18" charset="0"/>
                                        <a:ea typeface="DengXian" panose="02010600030101010101" pitchFamily="2" charset="-122"/>
                                      </a:rPr>
                                      <m:t>𝑖𝑘</m:t>
                                    </m:r>
                                  </m:sub>
                                </m:sSub>
                              </m:num>
                              <m:den>
                                <m:sSub>
                                  <m:sSubPr>
                                    <m:ctrlPr>
                                      <a:rPr lang="en-SG"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𝑁</m:t>
                                    </m:r>
                                  </m:e>
                                  <m:sub>
                                    <m:r>
                                      <a:rPr lang="en-US" sz="1800" i="1" kern="100">
                                        <a:effectLst/>
                                        <a:latin typeface="Cambria Math" panose="02040503050406030204" pitchFamily="18" charset="0"/>
                                        <a:ea typeface="DengXian" panose="02010600030101010101" pitchFamily="2" charset="-122"/>
                                      </a:rPr>
                                      <m:t>𝑘</m:t>
                                    </m:r>
                                  </m:sub>
                                </m:sSub>
                              </m:den>
                            </m:f>
                          </m:e>
                        </m:d>
                      </m:e>
                      <m:sup>
                        <m:f>
                          <m:fPr>
                            <m:ctrlPr>
                              <a:rPr lang="en-SG" sz="1800" i="1" kern="100">
                                <a:effectLst/>
                                <a:latin typeface="Cambria Math" panose="02040503050406030204" pitchFamily="18" charset="0"/>
                                <a:ea typeface="DengXian" panose="02010600030101010101" pitchFamily="2" charset="-122"/>
                              </a:rPr>
                            </m:ctrlPr>
                          </m:fPr>
                          <m:num>
                            <m:r>
                              <a:rPr lang="en-US" sz="1800" i="1" kern="100">
                                <a:effectLst/>
                                <a:latin typeface="Cambria Math" panose="02040503050406030204" pitchFamily="18" charset="0"/>
                                <a:ea typeface="DengXian" panose="02010600030101010101" pitchFamily="2" charset="-122"/>
                              </a:rPr>
                              <m:t>1</m:t>
                            </m:r>
                          </m:num>
                          <m:den>
                            <m:r>
                              <a:rPr lang="en-US" sz="1800" i="1" kern="100">
                                <a:effectLst/>
                                <a:latin typeface="Cambria Math" panose="02040503050406030204" pitchFamily="18" charset="0"/>
                                <a:ea typeface="DengXian" panose="02010600030101010101" pitchFamily="2" charset="-122"/>
                              </a:rPr>
                              <m:t>6</m:t>
                            </m:r>
                          </m:den>
                        </m:f>
                      </m:sup>
                    </m:sSup>
                    <m:r>
                      <a:rPr lang="en-US" sz="1800" i="1" kern="100">
                        <a:effectLst/>
                        <a:latin typeface="Cambria Math" panose="02040503050406030204" pitchFamily="18" charset="0"/>
                        <a:ea typeface="DengXian" panose="02010600030101010101" pitchFamily="2" charset="-122"/>
                      </a:rPr>
                      <m:t>∙</m:t>
                    </m:r>
                    <m:sSup>
                      <m:sSupPr>
                        <m:ctrlPr>
                          <a:rPr lang="en-SG" sz="1800" i="1" kern="100">
                            <a:effectLst/>
                            <a:latin typeface="Cambria Math" panose="02040503050406030204" pitchFamily="18" charset="0"/>
                            <a:ea typeface="DengXian" panose="02010600030101010101" pitchFamily="2" charset="-122"/>
                          </a:rPr>
                        </m:ctrlPr>
                      </m:sSupPr>
                      <m:e>
                        <m:d>
                          <m:dPr>
                            <m:ctrlPr>
                              <a:rPr lang="en-SG" sz="1800" i="1" kern="100">
                                <a:effectLst/>
                                <a:latin typeface="Cambria Math" panose="02040503050406030204" pitchFamily="18" charset="0"/>
                                <a:ea typeface="DengXian" panose="02010600030101010101" pitchFamily="2" charset="-122"/>
                              </a:rPr>
                            </m:ctrlPr>
                          </m:dPr>
                          <m:e>
                            <m:f>
                              <m:fPr>
                                <m:ctrlPr>
                                  <a:rPr lang="en-SG" sz="1800" i="1" kern="100">
                                    <a:effectLst/>
                                    <a:latin typeface="Cambria Math" panose="02040503050406030204" pitchFamily="18" charset="0"/>
                                    <a:ea typeface="DengXian" panose="02010600030101010101" pitchFamily="2" charset="-122"/>
                                  </a:rPr>
                                </m:ctrlPr>
                              </m:fPr>
                              <m:num>
                                <m:sSub>
                                  <m:sSubPr>
                                    <m:ctrlPr>
                                      <a:rPr lang="en-SG" sz="1800" i="1" kern="100">
                                        <a:effectLst/>
                                        <a:latin typeface="Cambria Math" panose="02040503050406030204" pitchFamily="18" charset="0"/>
                                        <a:ea typeface="DengXian" panose="02010600030101010101" pitchFamily="2" charset="-122"/>
                                      </a:rPr>
                                    </m:ctrlPr>
                                  </m:sSubPr>
                                  <m:e>
                                    <m:r>
                                      <a:rPr lang="en-US" sz="1800" i="1" kern="100">
                                        <a:effectLst/>
                                        <a:latin typeface="Cambria Math" panose="02040503050406030204" pitchFamily="18" charset="0"/>
                                        <a:ea typeface="DengXian" panose="02010600030101010101" pitchFamily="2" charset="-122"/>
                                      </a:rPr>
                                      <m:t>𝑁</m:t>
                                    </m:r>
                                  </m:e>
                                  <m:sub>
                                    <m:r>
                                      <a:rPr lang="en-US" sz="1800" i="1" kern="100">
                                        <a:effectLst/>
                                        <a:latin typeface="Cambria Math" panose="02040503050406030204" pitchFamily="18" charset="0"/>
                                        <a:ea typeface="DengXian" panose="02010600030101010101" pitchFamily="2" charset="-122"/>
                                      </a:rPr>
                                      <m:t>𝑖</m:t>
                                    </m:r>
                                  </m:sub>
                                </m:sSub>
                              </m:num>
                              <m:den>
                                <m:r>
                                  <a:rPr lang="en-US" sz="1800" i="1" kern="100">
                                    <a:effectLst/>
                                    <a:latin typeface="Cambria Math" panose="02040503050406030204" pitchFamily="18" charset="0"/>
                                    <a:ea typeface="DengXian" panose="02010600030101010101" pitchFamily="2" charset="-122"/>
                                  </a:rPr>
                                  <m:t>𝑁</m:t>
                                </m:r>
                              </m:den>
                            </m:f>
                          </m:e>
                        </m:d>
                      </m:e>
                      <m:sup>
                        <m:f>
                          <m:fPr>
                            <m:ctrlPr>
                              <a:rPr lang="en-SG" sz="1800" i="1" kern="100">
                                <a:effectLst/>
                                <a:latin typeface="Cambria Math" panose="02040503050406030204" pitchFamily="18" charset="0"/>
                                <a:ea typeface="DengXian" panose="02010600030101010101" pitchFamily="2" charset="-122"/>
                              </a:rPr>
                            </m:ctrlPr>
                          </m:fPr>
                          <m:num>
                            <m:r>
                              <a:rPr lang="en-US" sz="1800" i="1" kern="100">
                                <a:effectLst/>
                                <a:latin typeface="Cambria Math" panose="02040503050406030204" pitchFamily="18" charset="0"/>
                                <a:ea typeface="DengXian" panose="02010600030101010101" pitchFamily="2" charset="-122"/>
                              </a:rPr>
                              <m:t>1</m:t>
                            </m:r>
                          </m:num>
                          <m:den>
                            <m:r>
                              <a:rPr lang="en-US" sz="1800" i="1" kern="100">
                                <a:effectLst/>
                                <a:latin typeface="Cambria Math" panose="02040503050406030204" pitchFamily="18" charset="0"/>
                                <a:ea typeface="DengXian" panose="02010600030101010101" pitchFamily="2" charset="-122"/>
                              </a:rPr>
                              <m:t>3</m:t>
                            </m:r>
                          </m:den>
                        </m:f>
                      </m:sup>
                    </m:sSup>
                  </m:oMath>
                </a14:m>
                <a:endParaRPr lang="en-US"/>
              </a:p>
            </p:txBody>
          </p:sp>
        </mc:Choice>
        <mc:Fallback xmlns="">
          <p:sp>
            <p:nvSpPr>
              <p:cNvPr id="6" name="TextBox 5">
                <a:extLst>
                  <a:ext uri="{FF2B5EF4-FFF2-40B4-BE49-F238E27FC236}">
                    <a16:creationId xmlns:a16="http://schemas.microsoft.com/office/drawing/2014/main" id="{D5DBE794-5122-E6DD-4EAB-6CA299EFBE11}"/>
                  </a:ext>
                </a:extLst>
              </p:cNvPr>
              <p:cNvSpPr txBox="1">
                <a:spLocks noRot="1" noChangeAspect="1" noMove="1" noResize="1" noEditPoints="1" noAdjustHandles="1" noChangeArrowheads="1" noChangeShapeType="1" noTextEdit="1"/>
              </p:cNvSpPr>
              <p:nvPr/>
            </p:nvSpPr>
            <p:spPr>
              <a:xfrm>
                <a:off x="4223454" y="3587988"/>
                <a:ext cx="6097112" cy="731354"/>
              </a:xfrm>
              <a:prstGeom prst="rect">
                <a:avLst/>
              </a:prstGeom>
              <a:blipFill>
                <a:blip r:embed="rId3"/>
                <a:stretch>
                  <a:fillRect b="-16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15183E5-9008-9848-92E6-8C54401110A5}"/>
                  </a:ext>
                </a:extLst>
              </p:cNvPr>
              <p:cNvSpPr txBox="1"/>
              <p:nvPr/>
            </p:nvSpPr>
            <p:spPr>
              <a:xfrm>
                <a:off x="3726983" y="4342216"/>
                <a:ext cx="6097112" cy="81823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𝐸𝑑𝑢𝑐𝑎𝑡𝑖𝑜𝑛</m:t>
                      </m:r>
                      <m:r>
                        <a:rPr lang="en-US" i="0">
                          <a:latin typeface="Cambria Math" panose="02040503050406030204" pitchFamily="18" charset="0"/>
                        </a:rPr>
                        <m:t> </m:t>
                      </m:r>
                      <m:r>
                        <a:rPr lang="en-US" i="1">
                          <a:latin typeface="Cambria Math" panose="02040503050406030204" pitchFamily="18" charset="0"/>
                        </a:rPr>
                        <m:t>𝐹𝑎𝑐𝑡𝑜𝑟</m:t>
                      </m:r>
                      <m:r>
                        <a:rPr lang="en-US" i="0">
                          <a:latin typeface="Cambria Math" panose="02040503050406030204" pitchFamily="18" charset="0"/>
                        </a:rPr>
                        <m:t>=</m:t>
                      </m:r>
                      <m:sSup>
                        <m:sSupPr>
                          <m:ctrlPr>
                            <a:rPr lang="en-US" i="1">
                              <a:solidFill>
                                <a:srgbClr val="836967"/>
                              </a:solidFill>
                              <a:latin typeface="Cambria Math" panose="02040503050406030204" pitchFamily="18" charset="0"/>
                            </a:rPr>
                          </m:ctrlPr>
                        </m:sSupPr>
                        <m:e>
                          <m:d>
                            <m:dPr>
                              <m:ctrlPr>
                                <a:rPr lang="en-US" i="1">
                                  <a:solidFill>
                                    <a:srgbClr val="836967"/>
                                  </a:solidFill>
                                  <a:latin typeface="Cambria Math" panose="02040503050406030204" pitchFamily="18" charset="0"/>
                                </a:rPr>
                              </m:ctrlPr>
                            </m:dPr>
                            <m:e>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𝑖𝑗𝑘</m:t>
                                      </m:r>
                                    </m:sub>
                                  </m:sSub>
                                </m:num>
                                <m:den>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𝑖𝑘</m:t>
                                      </m:r>
                                    </m:sub>
                                  </m:sSub>
                                </m:den>
                              </m:f>
                            </m:e>
                          </m:d>
                        </m:e>
                        <m:sup>
                          <m:f>
                            <m:fPr>
                              <m:ctrlPr>
                                <a:rPr lang="en-US" i="1">
                                  <a:solidFill>
                                    <a:srgbClr val="836967"/>
                                  </a:solidFill>
                                  <a:latin typeface="Cambria Math" panose="02040503050406030204" pitchFamily="18" charset="0"/>
                                </a:rPr>
                              </m:ctrlPr>
                            </m:fPr>
                            <m:num>
                              <m:r>
                                <a:rPr lang="en-US" i="0">
                                  <a:latin typeface="Cambria Math" panose="02040503050406030204" pitchFamily="18" charset="0"/>
                                </a:rPr>
                                <m:t>1</m:t>
                              </m:r>
                            </m:num>
                            <m:den>
                              <m:r>
                                <a:rPr lang="en-US" i="0">
                                  <a:latin typeface="Cambria Math" panose="02040503050406030204" pitchFamily="18" charset="0"/>
                                </a:rPr>
                                <m:t>3</m:t>
                              </m:r>
                            </m:den>
                          </m:f>
                        </m:sup>
                      </m:sSup>
                      <m:r>
                        <a:rPr lang="en-US" i="0">
                          <a:latin typeface="Cambria Math" panose="02040503050406030204" pitchFamily="18" charset="0"/>
                        </a:rPr>
                        <m:t>∙</m:t>
                      </m:r>
                      <m:sSup>
                        <m:sSupPr>
                          <m:ctrlPr>
                            <a:rPr lang="en-US" i="1">
                              <a:solidFill>
                                <a:srgbClr val="836967"/>
                              </a:solidFill>
                              <a:latin typeface="Cambria Math" panose="02040503050406030204" pitchFamily="18" charset="0"/>
                            </a:rPr>
                          </m:ctrlPr>
                        </m:sSupPr>
                        <m:e>
                          <m:d>
                            <m:dPr>
                              <m:ctrlPr>
                                <a:rPr lang="en-US" i="1">
                                  <a:solidFill>
                                    <a:srgbClr val="836967"/>
                                  </a:solidFill>
                                  <a:latin typeface="Cambria Math" panose="02040503050406030204" pitchFamily="18" charset="0"/>
                                </a:rPr>
                              </m:ctrlPr>
                            </m:dPr>
                            <m:e>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𝑖𝑗</m:t>
                                      </m:r>
                                    </m:sub>
                                  </m:sSub>
                                </m:num>
                                <m:den>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m:t>
                                      </m:r>
                                    </m:sub>
                                  </m:sSub>
                                </m:den>
                              </m:f>
                              <m:r>
                                <a:rPr lang="en-US" i="0">
                                  <a:latin typeface="Cambria Math" panose="02040503050406030204" pitchFamily="18" charset="0"/>
                                </a:rPr>
                                <m:t>∙</m:t>
                              </m:r>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𝑗𝑘</m:t>
                                      </m:r>
                                    </m:sub>
                                  </m:sSub>
                                </m:num>
                                <m:den>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𝑘</m:t>
                                      </m:r>
                                    </m:sub>
                                  </m:sSub>
                                </m:den>
                              </m:f>
                            </m:e>
                          </m:d>
                        </m:e>
                        <m:sup>
                          <m:f>
                            <m:fPr>
                              <m:ctrlPr>
                                <a:rPr lang="en-US" i="1">
                                  <a:solidFill>
                                    <a:srgbClr val="836967"/>
                                  </a:solidFill>
                                  <a:latin typeface="Cambria Math" panose="02040503050406030204" pitchFamily="18" charset="0"/>
                                </a:rPr>
                              </m:ctrlPr>
                            </m:fPr>
                            <m:num>
                              <m:r>
                                <a:rPr lang="en-US" i="0">
                                  <a:latin typeface="Cambria Math" panose="02040503050406030204" pitchFamily="18" charset="0"/>
                                </a:rPr>
                                <m:t>1</m:t>
                              </m:r>
                            </m:num>
                            <m:den>
                              <m:r>
                                <a:rPr lang="en-US" i="0">
                                  <a:latin typeface="Cambria Math" panose="02040503050406030204" pitchFamily="18" charset="0"/>
                                </a:rPr>
                                <m:t>6</m:t>
                              </m:r>
                            </m:den>
                          </m:f>
                        </m:sup>
                      </m:sSup>
                      <m:r>
                        <a:rPr lang="en-US" i="0">
                          <a:latin typeface="Cambria Math" panose="02040503050406030204" pitchFamily="18" charset="0"/>
                        </a:rPr>
                        <m:t>∙</m:t>
                      </m:r>
                      <m:sSup>
                        <m:sSupPr>
                          <m:ctrlPr>
                            <a:rPr lang="en-US" i="1">
                              <a:solidFill>
                                <a:srgbClr val="836967"/>
                              </a:solidFill>
                              <a:latin typeface="Cambria Math" panose="02040503050406030204" pitchFamily="18" charset="0"/>
                            </a:rPr>
                          </m:ctrlPr>
                        </m:sSupPr>
                        <m:e>
                          <m:d>
                            <m:dPr>
                              <m:ctrlPr>
                                <a:rPr lang="en-US" i="1">
                                  <a:solidFill>
                                    <a:srgbClr val="836967"/>
                                  </a:solidFill>
                                  <a:latin typeface="Cambria Math" panose="02040503050406030204" pitchFamily="18" charset="0"/>
                                </a:rPr>
                              </m:ctrlPr>
                            </m:dPr>
                            <m:e>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𝑗</m:t>
                                      </m:r>
                                    </m:sub>
                                  </m:sSub>
                                </m:num>
                                <m:den>
                                  <m:r>
                                    <a:rPr lang="en-US" i="1">
                                      <a:latin typeface="Cambria Math" panose="02040503050406030204" pitchFamily="18" charset="0"/>
                                    </a:rPr>
                                    <m:t>𝑁</m:t>
                                  </m:r>
                                </m:den>
                              </m:f>
                            </m:e>
                          </m:d>
                        </m:e>
                        <m:sup>
                          <m:f>
                            <m:fPr>
                              <m:ctrlPr>
                                <a:rPr lang="en-US" i="1">
                                  <a:solidFill>
                                    <a:srgbClr val="836967"/>
                                  </a:solidFill>
                                  <a:latin typeface="Cambria Math" panose="02040503050406030204" pitchFamily="18" charset="0"/>
                                </a:rPr>
                              </m:ctrlPr>
                            </m:fPr>
                            <m:num>
                              <m:r>
                                <a:rPr lang="en-US" i="0">
                                  <a:latin typeface="Cambria Math" panose="02040503050406030204" pitchFamily="18" charset="0"/>
                                </a:rPr>
                                <m:t>1</m:t>
                              </m:r>
                            </m:num>
                            <m:den>
                              <m:r>
                                <a:rPr lang="en-US" i="0">
                                  <a:latin typeface="Cambria Math" panose="02040503050406030204" pitchFamily="18" charset="0"/>
                                </a:rPr>
                                <m:t>3</m:t>
                              </m:r>
                            </m:den>
                          </m:f>
                        </m:sup>
                      </m:sSup>
                    </m:oMath>
                  </m:oMathPara>
                </a14:m>
                <a:endParaRPr lang="en-US"/>
              </a:p>
            </p:txBody>
          </p:sp>
        </mc:Choice>
        <mc:Fallback xmlns="">
          <p:sp>
            <p:nvSpPr>
              <p:cNvPr id="7" name="TextBox 6">
                <a:extLst>
                  <a:ext uri="{FF2B5EF4-FFF2-40B4-BE49-F238E27FC236}">
                    <a16:creationId xmlns:a16="http://schemas.microsoft.com/office/drawing/2014/main" id="{315183E5-9008-9848-92E6-8C54401110A5}"/>
                  </a:ext>
                </a:extLst>
              </p:cNvPr>
              <p:cNvSpPr txBox="1">
                <a:spLocks noRot="1" noChangeAspect="1" noMove="1" noResize="1" noEditPoints="1" noAdjustHandles="1" noChangeArrowheads="1" noChangeShapeType="1" noTextEdit="1"/>
              </p:cNvSpPr>
              <p:nvPr/>
            </p:nvSpPr>
            <p:spPr>
              <a:xfrm>
                <a:off x="3726983" y="4342216"/>
                <a:ext cx="6097112" cy="818237"/>
              </a:xfrm>
              <a:prstGeom prst="rect">
                <a:avLst/>
              </a:prstGeom>
              <a:blipFill>
                <a:blip r:embed="rId4"/>
                <a:stretch>
                  <a:fillRect b="-15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8607DF9-BBB4-0575-5CD2-63A8FD7608D1}"/>
                  </a:ext>
                </a:extLst>
              </p:cNvPr>
              <p:cNvSpPr txBox="1"/>
              <p:nvPr/>
            </p:nvSpPr>
            <p:spPr>
              <a:xfrm>
                <a:off x="3683599" y="5239411"/>
                <a:ext cx="6140496" cy="8731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𝐺𝑒𝑛𝑑𝑒𝑟</m:t>
                      </m:r>
                      <m:r>
                        <a:rPr lang="en-US" i="0">
                          <a:latin typeface="Cambria Math" panose="02040503050406030204" pitchFamily="18" charset="0"/>
                        </a:rPr>
                        <m:t> </m:t>
                      </m:r>
                      <m:r>
                        <a:rPr lang="en-US" i="1">
                          <a:latin typeface="Cambria Math" panose="02040503050406030204" pitchFamily="18" charset="0"/>
                        </a:rPr>
                        <m:t>𝐹𝑎𝑐𝑡𝑜𝑟</m:t>
                      </m:r>
                      <m:r>
                        <a:rPr lang="en-US" i="0">
                          <a:latin typeface="Cambria Math" panose="02040503050406030204" pitchFamily="18" charset="0"/>
                        </a:rPr>
                        <m:t>= </m:t>
                      </m:r>
                      <m:sSup>
                        <m:sSupPr>
                          <m:ctrlPr>
                            <a:rPr lang="en-US" i="1">
                              <a:solidFill>
                                <a:srgbClr val="836967"/>
                              </a:solidFill>
                              <a:latin typeface="Cambria Math" panose="02040503050406030204" pitchFamily="18" charset="0"/>
                            </a:rPr>
                          </m:ctrlPr>
                        </m:sSupPr>
                        <m:e>
                          <m:d>
                            <m:dPr>
                              <m:ctrlPr>
                                <a:rPr lang="en-US" i="1">
                                  <a:solidFill>
                                    <a:srgbClr val="836967"/>
                                  </a:solidFill>
                                  <a:latin typeface="Cambria Math" panose="02040503050406030204" pitchFamily="18" charset="0"/>
                                </a:rPr>
                              </m:ctrlPr>
                            </m:dPr>
                            <m:e>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𝑖𝑗𝑘</m:t>
                                      </m:r>
                                    </m:sub>
                                  </m:sSub>
                                </m:num>
                                <m:den>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𝑖𝑗</m:t>
                                      </m:r>
                                    </m:sub>
                                  </m:sSub>
                                </m:den>
                              </m:f>
                            </m:e>
                          </m:d>
                        </m:e>
                        <m:sup>
                          <m:f>
                            <m:fPr>
                              <m:ctrlPr>
                                <a:rPr lang="en-US" i="1">
                                  <a:solidFill>
                                    <a:srgbClr val="836967"/>
                                  </a:solidFill>
                                  <a:latin typeface="Cambria Math" panose="02040503050406030204" pitchFamily="18" charset="0"/>
                                </a:rPr>
                              </m:ctrlPr>
                            </m:fPr>
                            <m:num>
                              <m:r>
                                <a:rPr lang="en-US" i="0">
                                  <a:latin typeface="Cambria Math" panose="02040503050406030204" pitchFamily="18" charset="0"/>
                                </a:rPr>
                                <m:t>1</m:t>
                              </m:r>
                            </m:num>
                            <m:den>
                              <m:r>
                                <a:rPr lang="en-US" i="0">
                                  <a:latin typeface="Cambria Math" panose="02040503050406030204" pitchFamily="18" charset="0"/>
                                </a:rPr>
                                <m:t>3</m:t>
                              </m:r>
                            </m:den>
                          </m:f>
                        </m:sup>
                      </m:sSup>
                      <m:r>
                        <a:rPr lang="en-US" i="0">
                          <a:latin typeface="Cambria Math" panose="02040503050406030204" pitchFamily="18" charset="0"/>
                        </a:rPr>
                        <m:t>∙</m:t>
                      </m:r>
                      <m:sSup>
                        <m:sSupPr>
                          <m:ctrlPr>
                            <a:rPr lang="en-US" i="1">
                              <a:solidFill>
                                <a:srgbClr val="836967"/>
                              </a:solidFill>
                              <a:latin typeface="Cambria Math" panose="02040503050406030204" pitchFamily="18" charset="0"/>
                            </a:rPr>
                          </m:ctrlPr>
                        </m:sSupPr>
                        <m:e>
                          <m:d>
                            <m:dPr>
                              <m:ctrlPr>
                                <a:rPr lang="en-US" i="1">
                                  <a:solidFill>
                                    <a:srgbClr val="836967"/>
                                  </a:solidFill>
                                  <a:latin typeface="Cambria Math" panose="02040503050406030204" pitchFamily="18" charset="0"/>
                                </a:rPr>
                              </m:ctrlPr>
                            </m:dPr>
                            <m:e>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𝑖𝑘</m:t>
                                      </m:r>
                                    </m:sub>
                                  </m:sSub>
                                </m:num>
                                <m:den>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𝑖</m:t>
                                      </m:r>
                                    </m:sub>
                                  </m:sSub>
                                </m:den>
                              </m:f>
                              <m:r>
                                <a:rPr lang="en-US" i="0">
                                  <a:latin typeface="Cambria Math" panose="02040503050406030204" pitchFamily="18" charset="0"/>
                                </a:rPr>
                                <m:t>∙</m:t>
                              </m:r>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𝑗𝑘</m:t>
                                      </m:r>
                                    </m:sub>
                                  </m:sSub>
                                </m:num>
                                <m:den>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𝑗</m:t>
                                      </m:r>
                                    </m:sub>
                                  </m:sSub>
                                </m:den>
                              </m:f>
                            </m:e>
                          </m:d>
                        </m:e>
                        <m:sup>
                          <m:f>
                            <m:fPr>
                              <m:ctrlPr>
                                <a:rPr lang="en-US" i="1">
                                  <a:solidFill>
                                    <a:srgbClr val="836967"/>
                                  </a:solidFill>
                                  <a:latin typeface="Cambria Math" panose="02040503050406030204" pitchFamily="18" charset="0"/>
                                </a:rPr>
                              </m:ctrlPr>
                            </m:fPr>
                            <m:num>
                              <m:r>
                                <a:rPr lang="en-US" i="0">
                                  <a:latin typeface="Cambria Math" panose="02040503050406030204" pitchFamily="18" charset="0"/>
                                </a:rPr>
                                <m:t>1</m:t>
                              </m:r>
                            </m:num>
                            <m:den>
                              <m:r>
                                <a:rPr lang="en-US" i="0">
                                  <a:latin typeface="Cambria Math" panose="02040503050406030204" pitchFamily="18" charset="0"/>
                                </a:rPr>
                                <m:t>6</m:t>
                              </m:r>
                            </m:den>
                          </m:f>
                        </m:sup>
                      </m:sSup>
                      <m:r>
                        <a:rPr lang="en-US" i="0">
                          <a:latin typeface="Cambria Math" panose="02040503050406030204" pitchFamily="18" charset="0"/>
                        </a:rPr>
                        <m:t>∙</m:t>
                      </m:r>
                      <m:sSup>
                        <m:sSupPr>
                          <m:ctrlPr>
                            <a:rPr lang="en-US" i="1">
                              <a:solidFill>
                                <a:srgbClr val="836967"/>
                              </a:solidFill>
                              <a:latin typeface="Cambria Math" panose="02040503050406030204" pitchFamily="18" charset="0"/>
                            </a:rPr>
                          </m:ctrlPr>
                        </m:sSupPr>
                        <m:e>
                          <m:d>
                            <m:dPr>
                              <m:ctrlPr>
                                <a:rPr lang="en-US" i="1">
                                  <a:solidFill>
                                    <a:srgbClr val="836967"/>
                                  </a:solidFill>
                                  <a:latin typeface="Cambria Math" panose="02040503050406030204" pitchFamily="18" charset="0"/>
                                </a:rPr>
                              </m:ctrlPr>
                            </m:dPr>
                            <m:e>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𝑘</m:t>
                                      </m:r>
                                    </m:sub>
                                  </m:sSub>
                                </m:num>
                                <m:den>
                                  <m:r>
                                    <a:rPr lang="en-US" i="1">
                                      <a:latin typeface="Cambria Math" panose="02040503050406030204" pitchFamily="18" charset="0"/>
                                    </a:rPr>
                                    <m:t>𝑁</m:t>
                                  </m:r>
                                </m:den>
                              </m:f>
                            </m:e>
                          </m:d>
                        </m:e>
                        <m:sup>
                          <m:f>
                            <m:fPr>
                              <m:ctrlPr>
                                <a:rPr lang="en-US" i="1">
                                  <a:solidFill>
                                    <a:srgbClr val="836967"/>
                                  </a:solidFill>
                                  <a:latin typeface="Cambria Math" panose="02040503050406030204" pitchFamily="18" charset="0"/>
                                </a:rPr>
                              </m:ctrlPr>
                            </m:fPr>
                            <m:num>
                              <m:r>
                                <a:rPr lang="en-US" i="0">
                                  <a:latin typeface="Cambria Math" panose="02040503050406030204" pitchFamily="18" charset="0"/>
                                </a:rPr>
                                <m:t>1</m:t>
                              </m:r>
                            </m:num>
                            <m:den>
                              <m:r>
                                <a:rPr lang="en-US" i="0">
                                  <a:latin typeface="Cambria Math" panose="02040503050406030204" pitchFamily="18" charset="0"/>
                                </a:rPr>
                                <m:t>3</m:t>
                              </m:r>
                            </m:den>
                          </m:f>
                        </m:sup>
                      </m:sSup>
                    </m:oMath>
                  </m:oMathPara>
                </a14:m>
                <a:endParaRPr lang="en-US"/>
              </a:p>
            </p:txBody>
          </p:sp>
        </mc:Choice>
        <mc:Fallback xmlns="">
          <p:sp>
            <p:nvSpPr>
              <p:cNvPr id="8" name="TextBox 7">
                <a:extLst>
                  <a:ext uri="{FF2B5EF4-FFF2-40B4-BE49-F238E27FC236}">
                    <a16:creationId xmlns:a16="http://schemas.microsoft.com/office/drawing/2014/main" id="{68607DF9-BBB4-0575-5CD2-63A8FD7608D1}"/>
                  </a:ext>
                </a:extLst>
              </p:cNvPr>
              <p:cNvSpPr txBox="1">
                <a:spLocks noRot="1" noChangeAspect="1" noMove="1" noResize="1" noEditPoints="1" noAdjustHandles="1" noChangeArrowheads="1" noChangeShapeType="1" noTextEdit="1"/>
              </p:cNvSpPr>
              <p:nvPr/>
            </p:nvSpPr>
            <p:spPr>
              <a:xfrm>
                <a:off x="3683599" y="5239411"/>
                <a:ext cx="6140496" cy="873188"/>
              </a:xfrm>
              <a:prstGeom prst="rect">
                <a:avLst/>
              </a:prstGeom>
              <a:blipFill>
                <a:blip r:embed="rId5"/>
                <a:stretch>
                  <a:fillRect b="-4286"/>
                </a:stretch>
              </a:blipFill>
            </p:spPr>
            <p:txBody>
              <a:bodyPr/>
              <a:lstStyle/>
              <a:p>
                <a:r>
                  <a:rPr lang="en-US">
                    <a:noFill/>
                  </a:rPr>
                  <a:t> </a:t>
                </a:r>
              </a:p>
            </p:txBody>
          </p:sp>
        </mc:Fallback>
      </mc:AlternateContent>
    </p:spTree>
    <p:extLst>
      <p:ext uri="{BB962C8B-B14F-4D97-AF65-F5344CB8AC3E}">
        <p14:creationId xmlns:p14="http://schemas.microsoft.com/office/powerpoint/2010/main" val="2441794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B3D9E-E30D-7F92-C9DE-FF0062FC9BCA}"/>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322D7059-0AFC-ACD0-2A25-5FDC153EC583}"/>
              </a:ext>
            </a:extLst>
          </p:cNvPr>
          <p:cNvSpPr>
            <a:spLocks noGrp="1"/>
          </p:cNvSpPr>
          <p:nvPr>
            <p:ph type="body" sz="quarter" idx="10"/>
          </p:nvPr>
        </p:nvSpPr>
        <p:spPr/>
        <p:txBody>
          <a:bodyPr/>
          <a:lstStyle/>
          <a:p>
            <a:r>
              <a:rPr lang="en-SG"/>
              <a:t>Overall Contributions of Age, Education, and Gender</a:t>
            </a:r>
          </a:p>
          <a:p>
            <a:endParaRPr lang="en-SG"/>
          </a:p>
        </p:txBody>
      </p:sp>
      <p:graphicFrame>
        <p:nvGraphicFramePr>
          <p:cNvPr id="3" name="Chart 2">
            <a:extLst>
              <a:ext uri="{FF2B5EF4-FFF2-40B4-BE49-F238E27FC236}">
                <a16:creationId xmlns:a16="http://schemas.microsoft.com/office/drawing/2014/main" id="{FF15C07F-49F8-A06D-0A36-7EDB9544A3AE}"/>
              </a:ext>
            </a:extLst>
          </p:cNvPr>
          <p:cNvGraphicFramePr>
            <a:graphicFrameLocks/>
          </p:cNvGraphicFramePr>
          <p:nvPr>
            <p:extLst>
              <p:ext uri="{D42A27DB-BD31-4B8C-83A1-F6EECF244321}">
                <p14:modId xmlns:p14="http://schemas.microsoft.com/office/powerpoint/2010/main" val="324441785"/>
              </p:ext>
            </p:extLst>
          </p:nvPr>
        </p:nvGraphicFramePr>
        <p:xfrm>
          <a:off x="838549" y="1812758"/>
          <a:ext cx="3188020" cy="42825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07BA6B99-0BE7-51CD-E51B-032B88CF152D}"/>
              </a:ext>
            </a:extLst>
          </p:cNvPr>
          <p:cNvGraphicFramePr>
            <a:graphicFrameLocks/>
          </p:cNvGraphicFramePr>
          <p:nvPr>
            <p:extLst>
              <p:ext uri="{D42A27DB-BD31-4B8C-83A1-F6EECF244321}">
                <p14:modId xmlns:p14="http://schemas.microsoft.com/office/powerpoint/2010/main" val="1212894256"/>
              </p:ext>
            </p:extLst>
          </p:nvPr>
        </p:nvGraphicFramePr>
        <p:xfrm>
          <a:off x="4403558" y="1700462"/>
          <a:ext cx="3593431" cy="439485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0026BCC9-62E5-4886-EAA9-DC3C020A5DE3}"/>
              </a:ext>
            </a:extLst>
          </p:cNvPr>
          <p:cNvGraphicFramePr>
            <a:graphicFrameLocks/>
          </p:cNvGraphicFramePr>
          <p:nvPr>
            <p:extLst>
              <p:ext uri="{D42A27DB-BD31-4B8C-83A1-F6EECF244321}">
                <p14:modId xmlns:p14="http://schemas.microsoft.com/office/powerpoint/2010/main" val="1882719692"/>
              </p:ext>
            </p:extLst>
          </p:nvPr>
        </p:nvGraphicFramePr>
        <p:xfrm>
          <a:off x="8373979" y="1700462"/>
          <a:ext cx="3336758" cy="439485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61069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FB2A63-303C-4718-BF71-C1713179CFB5}"/>
              </a:ext>
            </a:extLst>
          </p:cNvPr>
          <p:cNvSpPr>
            <a:spLocks noGrp="1"/>
          </p:cNvSpPr>
          <p:nvPr>
            <p:ph type="body" sz="quarter" idx="10"/>
          </p:nvPr>
        </p:nvSpPr>
        <p:spPr/>
        <p:txBody>
          <a:bodyPr/>
          <a:lstStyle/>
          <a:p>
            <a:r>
              <a:rPr lang="en-SG"/>
              <a:t>Complementary Factors and the Importance of Higher Education</a:t>
            </a:r>
          </a:p>
          <a:p>
            <a:endParaRPr lang="en-SG"/>
          </a:p>
        </p:txBody>
      </p:sp>
      <p:sp>
        <p:nvSpPr>
          <p:cNvPr id="7" name="Text Placeholder 6">
            <a:extLst>
              <a:ext uri="{FF2B5EF4-FFF2-40B4-BE49-F238E27FC236}">
                <a16:creationId xmlns:a16="http://schemas.microsoft.com/office/drawing/2014/main" id="{1F6D7CE1-9296-7AE4-F10D-769B8CF500DA}"/>
              </a:ext>
            </a:extLst>
          </p:cNvPr>
          <p:cNvSpPr>
            <a:spLocks noGrp="1"/>
          </p:cNvSpPr>
          <p:nvPr>
            <p:ph type="body" sz="quarter" idx="11"/>
          </p:nvPr>
        </p:nvSpPr>
        <p:spPr/>
        <p:txBody>
          <a:bodyPr/>
          <a:lstStyle/>
          <a:p>
            <a:endParaRPr lang="en-US"/>
          </a:p>
        </p:txBody>
      </p:sp>
      <p:graphicFrame>
        <p:nvGraphicFramePr>
          <p:cNvPr id="8" name="Chart 7">
            <a:extLst>
              <a:ext uri="{FF2B5EF4-FFF2-40B4-BE49-F238E27FC236}">
                <a16:creationId xmlns:a16="http://schemas.microsoft.com/office/drawing/2014/main" id="{7C2C646E-914F-B76F-C181-01F0AB0A0D7F}"/>
              </a:ext>
            </a:extLst>
          </p:cNvPr>
          <p:cNvGraphicFramePr>
            <a:graphicFrameLocks/>
          </p:cNvGraphicFramePr>
          <p:nvPr>
            <p:extLst>
              <p:ext uri="{D42A27DB-BD31-4B8C-83A1-F6EECF244321}">
                <p14:modId xmlns:p14="http://schemas.microsoft.com/office/powerpoint/2010/main" val="3735037617"/>
              </p:ext>
            </p:extLst>
          </p:nvPr>
        </p:nvGraphicFramePr>
        <p:xfrm>
          <a:off x="2334125" y="1976284"/>
          <a:ext cx="7523747" cy="39267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37903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42035F1-4C7E-23DC-F5BE-7A30069D19D5}"/>
              </a:ext>
            </a:extLst>
          </p:cNvPr>
          <p:cNvSpPr>
            <a:spLocks noGrp="1"/>
          </p:cNvSpPr>
          <p:nvPr>
            <p:ph type="body" sz="quarter" idx="10"/>
          </p:nvPr>
        </p:nvSpPr>
        <p:spPr/>
        <p:txBody>
          <a:bodyPr/>
          <a:lstStyle/>
          <a:p>
            <a:r>
              <a:rPr lang="en-US" dirty="0"/>
              <a:t>Relative Contributions of Age, Education, and Gender (I)</a:t>
            </a:r>
          </a:p>
        </p:txBody>
      </p:sp>
      <p:graphicFrame>
        <p:nvGraphicFramePr>
          <p:cNvPr id="5" name="Table 4">
            <a:extLst>
              <a:ext uri="{FF2B5EF4-FFF2-40B4-BE49-F238E27FC236}">
                <a16:creationId xmlns:a16="http://schemas.microsoft.com/office/drawing/2014/main" id="{A8ED9838-0625-2303-88E7-C520D9EB39DA}"/>
              </a:ext>
            </a:extLst>
          </p:cNvPr>
          <p:cNvGraphicFramePr>
            <a:graphicFrameLocks noGrp="1"/>
          </p:cNvGraphicFramePr>
          <p:nvPr>
            <p:extLst>
              <p:ext uri="{D42A27DB-BD31-4B8C-83A1-F6EECF244321}">
                <p14:modId xmlns:p14="http://schemas.microsoft.com/office/powerpoint/2010/main" val="1767548956"/>
              </p:ext>
            </p:extLst>
          </p:nvPr>
        </p:nvGraphicFramePr>
        <p:xfrm>
          <a:off x="1030702" y="1664018"/>
          <a:ext cx="10391280" cy="3790299"/>
        </p:xfrm>
        <a:graphic>
          <a:graphicData uri="http://schemas.openxmlformats.org/drawingml/2006/table">
            <a:tbl>
              <a:tblPr>
                <a:tableStyleId>{5C22544A-7EE6-4342-B048-85BDC9FD1C3A}</a:tableStyleId>
              </a:tblPr>
              <a:tblGrid>
                <a:gridCol w="1731880">
                  <a:extLst>
                    <a:ext uri="{9D8B030D-6E8A-4147-A177-3AD203B41FA5}">
                      <a16:colId xmlns:a16="http://schemas.microsoft.com/office/drawing/2014/main" val="1097977384"/>
                    </a:ext>
                  </a:extLst>
                </a:gridCol>
                <a:gridCol w="1731880">
                  <a:extLst>
                    <a:ext uri="{9D8B030D-6E8A-4147-A177-3AD203B41FA5}">
                      <a16:colId xmlns:a16="http://schemas.microsoft.com/office/drawing/2014/main" val="1416424225"/>
                    </a:ext>
                  </a:extLst>
                </a:gridCol>
                <a:gridCol w="1731880">
                  <a:extLst>
                    <a:ext uri="{9D8B030D-6E8A-4147-A177-3AD203B41FA5}">
                      <a16:colId xmlns:a16="http://schemas.microsoft.com/office/drawing/2014/main" val="3135199404"/>
                    </a:ext>
                  </a:extLst>
                </a:gridCol>
                <a:gridCol w="1731880">
                  <a:extLst>
                    <a:ext uri="{9D8B030D-6E8A-4147-A177-3AD203B41FA5}">
                      <a16:colId xmlns:a16="http://schemas.microsoft.com/office/drawing/2014/main" val="821996428"/>
                    </a:ext>
                  </a:extLst>
                </a:gridCol>
                <a:gridCol w="1731880">
                  <a:extLst>
                    <a:ext uri="{9D8B030D-6E8A-4147-A177-3AD203B41FA5}">
                      <a16:colId xmlns:a16="http://schemas.microsoft.com/office/drawing/2014/main" val="327516827"/>
                    </a:ext>
                  </a:extLst>
                </a:gridCol>
                <a:gridCol w="1731880">
                  <a:extLst>
                    <a:ext uri="{9D8B030D-6E8A-4147-A177-3AD203B41FA5}">
                      <a16:colId xmlns:a16="http://schemas.microsoft.com/office/drawing/2014/main" val="116939970"/>
                    </a:ext>
                  </a:extLst>
                </a:gridCol>
              </a:tblGrid>
              <a:tr h="1190307">
                <a:tc>
                  <a:txBody>
                    <a:bodyPr/>
                    <a:lstStyle/>
                    <a:p>
                      <a:pPr algn="ct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GDP per capita growth</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ESR</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Age Effect</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Education Effect</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Gender Effect</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664372326"/>
                  </a:ext>
                </a:extLst>
              </a:tr>
              <a:tr h="433332">
                <a:tc>
                  <a:txBody>
                    <a:bodyPr/>
                    <a:lstStyle/>
                    <a:p>
                      <a:pPr algn="ctr" fontAlgn="b"/>
                      <a:r>
                        <a:rPr lang="en-US" sz="1800" u="none" strike="noStrike">
                          <a:effectLst/>
                          <a:latin typeface="Arial" panose="020B0604020202020204" pitchFamily="34" charset="0"/>
                          <a:cs typeface="Arial" panose="020B0604020202020204" pitchFamily="34" charset="0"/>
                        </a:rPr>
                        <a:t>1970-1980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7.146</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4.191</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1.083</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0.425</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3.052</a:t>
                      </a:r>
                    </a:p>
                  </a:txBody>
                  <a:tcPr marL="9525" marR="9525" marT="9525" marB="0" anchor="ctr"/>
                </a:tc>
                <a:extLst>
                  <a:ext uri="{0D108BD9-81ED-4DB2-BD59-A6C34878D82A}">
                    <a16:rowId xmlns:a16="http://schemas.microsoft.com/office/drawing/2014/main" val="2857385627"/>
                  </a:ext>
                </a:extLst>
              </a:tr>
              <a:tr h="433332">
                <a:tc>
                  <a:txBody>
                    <a:bodyPr/>
                    <a:lstStyle/>
                    <a:p>
                      <a:pPr algn="ctr" fontAlgn="b"/>
                      <a:r>
                        <a:rPr lang="en-US" sz="1800" u="none" strike="noStrike">
                          <a:effectLst/>
                          <a:latin typeface="Arial" panose="020B0604020202020204" pitchFamily="34" charset="0"/>
                          <a:cs typeface="Arial" panose="020B0604020202020204" pitchFamily="34" charset="0"/>
                        </a:rPr>
                        <a:t>1980-1990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5.248</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4.485</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0.744</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0.701</a:t>
                      </a:r>
                    </a:p>
                  </a:txBody>
                  <a:tcPr marL="9525" marR="9525" marT="9525" marB="0" anchor="ctr"/>
                </a:tc>
                <a:tc>
                  <a:txBody>
                    <a:bodyPr/>
                    <a:lstStyle/>
                    <a:p>
                      <a:pPr algn="ctr" fontAlgn="b"/>
                      <a:r>
                        <a:rPr lang="en-US" sz="1800" b="0" i="0" u="none" strike="noStrike" dirty="0">
                          <a:solidFill>
                            <a:srgbClr val="000000"/>
                          </a:solidFill>
                          <a:effectLst/>
                          <a:latin typeface="Arial" panose="020B0604020202020204" pitchFamily="34" charset="0"/>
                          <a:cs typeface="Arial" panose="020B0604020202020204" pitchFamily="34" charset="0"/>
                        </a:rPr>
                        <a:t>3.432</a:t>
                      </a:r>
                    </a:p>
                  </a:txBody>
                  <a:tcPr marL="9525" marR="9525" marT="9525" marB="0" anchor="ctr"/>
                </a:tc>
                <a:extLst>
                  <a:ext uri="{0D108BD9-81ED-4DB2-BD59-A6C34878D82A}">
                    <a16:rowId xmlns:a16="http://schemas.microsoft.com/office/drawing/2014/main" val="3879557610"/>
                  </a:ext>
                </a:extLst>
              </a:tr>
              <a:tr h="433332">
                <a:tc>
                  <a:txBody>
                    <a:bodyPr/>
                    <a:lstStyle/>
                    <a:p>
                      <a:pPr algn="ctr" fontAlgn="b"/>
                      <a:r>
                        <a:rPr lang="en-US" sz="1800" u="none" strike="noStrike">
                          <a:effectLst/>
                          <a:latin typeface="Arial" panose="020B0604020202020204" pitchFamily="34" charset="0"/>
                          <a:cs typeface="Arial" panose="020B0604020202020204" pitchFamily="34" charset="0"/>
                        </a:rPr>
                        <a:t>1990-2000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4.132</a:t>
                      </a:r>
                    </a:p>
                  </a:txBody>
                  <a:tcPr marL="9525" marR="9525" marT="9525" marB="0" anchor="ctr"/>
                </a:tc>
                <a:tc>
                  <a:txBody>
                    <a:bodyPr/>
                    <a:lstStyle/>
                    <a:p>
                      <a:pPr algn="ctr" fontAlgn="b"/>
                      <a:r>
                        <a:rPr lang="en-US" sz="1800" b="0" i="0" u="none" strike="noStrike" dirty="0">
                          <a:solidFill>
                            <a:srgbClr val="000000"/>
                          </a:solidFill>
                          <a:effectLst/>
                          <a:latin typeface="Arial" panose="020B0604020202020204" pitchFamily="34" charset="0"/>
                          <a:cs typeface="Arial" panose="020B0604020202020204" pitchFamily="34" charset="0"/>
                        </a:rPr>
                        <a:t>4.570</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-0.303</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1.581</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3.593</a:t>
                      </a:r>
                    </a:p>
                  </a:txBody>
                  <a:tcPr marL="9525" marR="9525" marT="9525" marB="0" anchor="ctr"/>
                </a:tc>
                <a:extLst>
                  <a:ext uri="{0D108BD9-81ED-4DB2-BD59-A6C34878D82A}">
                    <a16:rowId xmlns:a16="http://schemas.microsoft.com/office/drawing/2014/main" val="2995397970"/>
                  </a:ext>
                </a:extLst>
              </a:tr>
              <a:tr h="433332">
                <a:tc>
                  <a:txBody>
                    <a:bodyPr/>
                    <a:lstStyle/>
                    <a:p>
                      <a:pPr algn="ctr" fontAlgn="b"/>
                      <a:r>
                        <a:rPr lang="en-US" sz="1800" u="none" strike="noStrike">
                          <a:effectLst/>
                          <a:latin typeface="Arial" panose="020B0604020202020204" pitchFamily="34" charset="0"/>
                          <a:cs typeface="Arial" panose="020B0604020202020204" pitchFamily="34" charset="0"/>
                        </a:rPr>
                        <a:t>2000-2010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3.402</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3.456</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-0.650</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1.521</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2.697</a:t>
                      </a:r>
                    </a:p>
                  </a:txBody>
                  <a:tcPr marL="9525" marR="9525" marT="9525" marB="0" anchor="ctr"/>
                </a:tc>
                <a:extLst>
                  <a:ext uri="{0D108BD9-81ED-4DB2-BD59-A6C34878D82A}">
                    <a16:rowId xmlns:a16="http://schemas.microsoft.com/office/drawing/2014/main" val="1193052940"/>
                  </a:ext>
                </a:extLst>
              </a:tr>
              <a:tr h="433332">
                <a:tc>
                  <a:txBody>
                    <a:bodyPr/>
                    <a:lstStyle/>
                    <a:p>
                      <a:pPr algn="ctr" fontAlgn="b"/>
                      <a:r>
                        <a:rPr lang="en-US" sz="1800" u="none" strike="noStrike">
                          <a:effectLst/>
                          <a:latin typeface="Arial" panose="020B0604020202020204" pitchFamily="34" charset="0"/>
                          <a:cs typeface="Arial" panose="020B0604020202020204" pitchFamily="34" charset="0"/>
                        </a:rPr>
                        <a:t>2010-2020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1.957</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1.563</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-0.819</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1.383</a:t>
                      </a:r>
                    </a:p>
                  </a:txBody>
                  <a:tcPr marL="9525" marR="9525" marT="9525" marB="0" anchor="ctr"/>
                </a:tc>
                <a:tc>
                  <a:txBody>
                    <a:bodyPr/>
                    <a:lstStyle/>
                    <a:p>
                      <a:pPr algn="ctr" fontAlgn="b"/>
                      <a:r>
                        <a:rPr lang="en-US" sz="1800" b="0" i="0" u="none" strike="noStrike">
                          <a:solidFill>
                            <a:srgbClr val="000000"/>
                          </a:solidFill>
                          <a:effectLst/>
                          <a:latin typeface="Arial" panose="020B0604020202020204" pitchFamily="34" charset="0"/>
                          <a:cs typeface="Arial" panose="020B0604020202020204" pitchFamily="34" charset="0"/>
                        </a:rPr>
                        <a:t>0.953</a:t>
                      </a:r>
                    </a:p>
                  </a:txBody>
                  <a:tcPr marL="9525" marR="9525" marT="9525" marB="0" anchor="ctr"/>
                </a:tc>
                <a:extLst>
                  <a:ext uri="{0D108BD9-81ED-4DB2-BD59-A6C34878D82A}">
                    <a16:rowId xmlns:a16="http://schemas.microsoft.com/office/drawing/2014/main" val="1038909910"/>
                  </a:ext>
                </a:extLst>
              </a:tr>
              <a:tr h="433332">
                <a:tc>
                  <a:txBody>
                    <a:bodyPr/>
                    <a:lstStyle/>
                    <a:p>
                      <a:pPr algn="ctr" fontAlgn="b"/>
                      <a:r>
                        <a:rPr lang="en-US" sz="1800" b="1" u="none" strike="noStrike">
                          <a:effectLst/>
                          <a:latin typeface="Arial" panose="020B0604020202020204" pitchFamily="34" charset="0"/>
                          <a:cs typeface="Arial" panose="020B0604020202020204" pitchFamily="34" charset="0"/>
                        </a:rPr>
                        <a:t>1970-2020</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i="0" u="none" strike="noStrike">
                          <a:solidFill>
                            <a:srgbClr val="000000"/>
                          </a:solidFill>
                          <a:effectLst/>
                          <a:latin typeface="Arial" panose="020B0604020202020204" pitchFamily="34" charset="0"/>
                          <a:cs typeface="Arial" panose="020B0604020202020204" pitchFamily="34" charset="0"/>
                        </a:rPr>
                        <a:t>4.362</a:t>
                      </a:r>
                    </a:p>
                  </a:txBody>
                  <a:tcPr marL="9525" marR="9525" marT="9525" marB="0" anchor="ctr"/>
                </a:tc>
                <a:tc>
                  <a:txBody>
                    <a:bodyPr/>
                    <a:lstStyle/>
                    <a:p>
                      <a:pPr algn="ctr" fontAlgn="b"/>
                      <a:r>
                        <a:rPr lang="en-US" sz="1800" b="1" i="0" u="none" strike="noStrike">
                          <a:solidFill>
                            <a:srgbClr val="000000"/>
                          </a:solidFill>
                          <a:effectLst/>
                          <a:latin typeface="Arial" panose="020B0604020202020204" pitchFamily="34" charset="0"/>
                          <a:cs typeface="Arial" panose="020B0604020202020204" pitchFamily="34" charset="0"/>
                        </a:rPr>
                        <a:t>3.647</a:t>
                      </a:r>
                    </a:p>
                  </a:txBody>
                  <a:tcPr marL="9525" marR="9525" marT="9525" marB="0" anchor="ctr"/>
                </a:tc>
                <a:tc>
                  <a:txBody>
                    <a:bodyPr/>
                    <a:lstStyle/>
                    <a:p>
                      <a:pPr algn="ctr" fontAlgn="b"/>
                      <a:r>
                        <a:rPr lang="en-US" sz="1800" b="1" i="0" u="none" strike="noStrike" dirty="0">
                          <a:solidFill>
                            <a:srgbClr val="000000"/>
                          </a:solidFill>
                          <a:effectLst/>
                          <a:latin typeface="Arial" panose="020B0604020202020204" pitchFamily="34" charset="0"/>
                          <a:cs typeface="Arial" panose="020B0604020202020204" pitchFamily="34" charset="0"/>
                        </a:rPr>
                        <a:t>0.008</a:t>
                      </a:r>
                    </a:p>
                  </a:txBody>
                  <a:tcPr marL="9525" marR="9525" marT="9525" marB="0" anchor="ctr"/>
                </a:tc>
                <a:tc>
                  <a:txBody>
                    <a:bodyPr/>
                    <a:lstStyle/>
                    <a:p>
                      <a:pPr algn="ctr" fontAlgn="b"/>
                      <a:r>
                        <a:rPr lang="en-US" sz="1800" b="1" i="0" u="none" strike="noStrike" dirty="0">
                          <a:solidFill>
                            <a:srgbClr val="000000"/>
                          </a:solidFill>
                          <a:effectLst/>
                          <a:latin typeface="Arial" panose="020B0604020202020204" pitchFamily="34" charset="0"/>
                          <a:cs typeface="Arial" panose="020B0604020202020204" pitchFamily="34" charset="0"/>
                        </a:rPr>
                        <a:t>1.121</a:t>
                      </a:r>
                    </a:p>
                  </a:txBody>
                  <a:tcPr marL="9525" marR="9525" marT="9525" marB="0" anchor="ctr"/>
                </a:tc>
                <a:tc>
                  <a:txBody>
                    <a:bodyPr/>
                    <a:lstStyle/>
                    <a:p>
                      <a:pPr algn="ctr" fontAlgn="b"/>
                      <a:r>
                        <a:rPr lang="en-US" sz="1800" b="1" i="0" u="none" strike="noStrike" dirty="0">
                          <a:solidFill>
                            <a:srgbClr val="000000"/>
                          </a:solidFill>
                          <a:effectLst/>
                          <a:latin typeface="Arial" panose="020B0604020202020204" pitchFamily="34" charset="0"/>
                          <a:cs typeface="Arial" panose="020B0604020202020204" pitchFamily="34" charset="0"/>
                        </a:rPr>
                        <a:t>2.741</a:t>
                      </a:r>
                    </a:p>
                  </a:txBody>
                  <a:tcPr marL="9525" marR="9525" marT="9525" marB="0" anchor="ctr"/>
                </a:tc>
                <a:extLst>
                  <a:ext uri="{0D108BD9-81ED-4DB2-BD59-A6C34878D82A}">
                    <a16:rowId xmlns:a16="http://schemas.microsoft.com/office/drawing/2014/main" val="3688155153"/>
                  </a:ext>
                </a:extLst>
              </a:tr>
            </a:tbl>
          </a:graphicData>
        </a:graphic>
      </p:graphicFrame>
    </p:spTree>
    <p:extLst>
      <p:ext uri="{BB962C8B-B14F-4D97-AF65-F5344CB8AC3E}">
        <p14:creationId xmlns:p14="http://schemas.microsoft.com/office/powerpoint/2010/main" val="3642157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05FA6E-43C3-331D-5E13-D2305D8FD0C8}"/>
              </a:ext>
            </a:extLst>
          </p:cNvPr>
          <p:cNvSpPr>
            <a:spLocks noGrp="1"/>
          </p:cNvSpPr>
          <p:nvPr>
            <p:ph type="body" sz="quarter" idx="10"/>
          </p:nvPr>
        </p:nvSpPr>
        <p:spPr/>
        <p:txBody>
          <a:bodyPr/>
          <a:lstStyle/>
          <a:p>
            <a:r>
              <a:rPr lang="en-US" dirty="0"/>
              <a:t>Relative Contributions of Age, Education, and Gender (II)</a:t>
            </a:r>
          </a:p>
          <a:p>
            <a:endParaRPr lang="en-US" dirty="0"/>
          </a:p>
        </p:txBody>
      </p:sp>
      <p:graphicFrame>
        <p:nvGraphicFramePr>
          <p:cNvPr id="5" name="Table 4">
            <a:extLst>
              <a:ext uri="{FF2B5EF4-FFF2-40B4-BE49-F238E27FC236}">
                <a16:creationId xmlns:a16="http://schemas.microsoft.com/office/drawing/2014/main" id="{0C23D733-889B-9855-97D3-56D6A093AC3D}"/>
              </a:ext>
            </a:extLst>
          </p:cNvPr>
          <p:cNvGraphicFramePr>
            <a:graphicFrameLocks noGrp="1"/>
          </p:cNvGraphicFramePr>
          <p:nvPr>
            <p:extLst>
              <p:ext uri="{D42A27DB-BD31-4B8C-83A1-F6EECF244321}">
                <p14:modId xmlns:p14="http://schemas.microsoft.com/office/powerpoint/2010/main" val="1628502421"/>
              </p:ext>
            </p:extLst>
          </p:nvPr>
        </p:nvGraphicFramePr>
        <p:xfrm>
          <a:off x="794083" y="1656347"/>
          <a:ext cx="10603832" cy="3994484"/>
        </p:xfrm>
        <a:graphic>
          <a:graphicData uri="http://schemas.openxmlformats.org/drawingml/2006/table">
            <a:tbl>
              <a:tblPr>
                <a:tableStyleId>{5C22544A-7EE6-4342-B048-85BDC9FD1C3A}</a:tableStyleId>
              </a:tblPr>
              <a:tblGrid>
                <a:gridCol w="1455865">
                  <a:extLst>
                    <a:ext uri="{9D8B030D-6E8A-4147-A177-3AD203B41FA5}">
                      <a16:colId xmlns:a16="http://schemas.microsoft.com/office/drawing/2014/main" val="305398015"/>
                    </a:ext>
                  </a:extLst>
                </a:gridCol>
                <a:gridCol w="1656676">
                  <a:extLst>
                    <a:ext uri="{9D8B030D-6E8A-4147-A177-3AD203B41FA5}">
                      <a16:colId xmlns:a16="http://schemas.microsoft.com/office/drawing/2014/main" val="1782766872"/>
                    </a:ext>
                  </a:extLst>
                </a:gridCol>
                <a:gridCol w="1561848">
                  <a:extLst>
                    <a:ext uri="{9D8B030D-6E8A-4147-A177-3AD203B41FA5}">
                      <a16:colId xmlns:a16="http://schemas.microsoft.com/office/drawing/2014/main" val="2918468315"/>
                    </a:ext>
                  </a:extLst>
                </a:gridCol>
                <a:gridCol w="1561848">
                  <a:extLst>
                    <a:ext uri="{9D8B030D-6E8A-4147-A177-3AD203B41FA5}">
                      <a16:colId xmlns:a16="http://schemas.microsoft.com/office/drawing/2014/main" val="2098741278"/>
                    </a:ext>
                  </a:extLst>
                </a:gridCol>
                <a:gridCol w="1455865">
                  <a:extLst>
                    <a:ext uri="{9D8B030D-6E8A-4147-A177-3AD203B41FA5}">
                      <a16:colId xmlns:a16="http://schemas.microsoft.com/office/drawing/2014/main" val="2315209430"/>
                    </a:ext>
                  </a:extLst>
                </a:gridCol>
                <a:gridCol w="1455865">
                  <a:extLst>
                    <a:ext uri="{9D8B030D-6E8A-4147-A177-3AD203B41FA5}">
                      <a16:colId xmlns:a16="http://schemas.microsoft.com/office/drawing/2014/main" val="463201544"/>
                    </a:ext>
                  </a:extLst>
                </a:gridCol>
                <a:gridCol w="1455865">
                  <a:extLst>
                    <a:ext uri="{9D8B030D-6E8A-4147-A177-3AD203B41FA5}">
                      <a16:colId xmlns:a16="http://schemas.microsoft.com/office/drawing/2014/main" val="2347399734"/>
                    </a:ext>
                  </a:extLst>
                </a:gridCol>
              </a:tblGrid>
              <a:tr h="1510064">
                <a:tc>
                  <a:txBody>
                    <a:bodyPr/>
                    <a:lstStyle/>
                    <a:p>
                      <a:pPr algn="ct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Age Effect on Income</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dirty="0">
                          <a:effectLst/>
                          <a:latin typeface="Arial" panose="020B0604020202020204" pitchFamily="34" charset="0"/>
                          <a:cs typeface="Arial" panose="020B0604020202020204" pitchFamily="34" charset="0"/>
                        </a:rPr>
                        <a:t>Education Effect on Income</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Gender Effect on Income</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Age Effect on Consumption</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Education Effect on Consumption</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Gender Effect on Consumption</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726401221"/>
                  </a:ext>
                </a:extLst>
              </a:tr>
              <a:tr h="414070">
                <a:tc>
                  <a:txBody>
                    <a:bodyPr/>
                    <a:lstStyle/>
                    <a:p>
                      <a:pPr algn="ctr" fontAlgn="b"/>
                      <a:r>
                        <a:rPr lang="en-US" sz="1800" u="none" strike="noStrike">
                          <a:effectLst/>
                          <a:latin typeface="Arial" panose="020B0604020202020204" pitchFamily="34" charset="0"/>
                          <a:cs typeface="Arial" panose="020B0604020202020204" pitchFamily="34" charset="0"/>
                        </a:rPr>
                        <a:t>1970-1980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1.172</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0.830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3.447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0.099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0.421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0.515</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977010787"/>
                  </a:ext>
                </a:extLst>
              </a:tr>
              <a:tr h="414070">
                <a:tc>
                  <a:txBody>
                    <a:bodyPr/>
                    <a:lstStyle/>
                    <a:p>
                      <a:pPr algn="ctr" fontAlgn="b"/>
                      <a:r>
                        <a:rPr lang="en-US" sz="1800" u="none" strike="noStrike">
                          <a:effectLst/>
                          <a:latin typeface="Arial" panose="020B0604020202020204" pitchFamily="34" charset="0"/>
                          <a:cs typeface="Arial" panose="020B0604020202020204" pitchFamily="34" charset="0"/>
                        </a:rPr>
                        <a:t>1980-1990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0.967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1.262</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4.043</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0.238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0.596</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0.819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4066349282"/>
                  </a:ext>
                </a:extLst>
              </a:tr>
              <a:tr h="414070">
                <a:tc>
                  <a:txBody>
                    <a:bodyPr/>
                    <a:lstStyle/>
                    <a:p>
                      <a:pPr algn="ctr" fontAlgn="b"/>
                      <a:r>
                        <a:rPr lang="en-US" sz="1800" u="none" strike="noStrike">
                          <a:effectLst/>
                          <a:latin typeface="Arial" panose="020B0604020202020204" pitchFamily="34" charset="0"/>
                          <a:cs typeface="Arial" panose="020B0604020202020204" pitchFamily="34" charset="0"/>
                        </a:rPr>
                        <a:t>1990-2000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0.088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2.217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4.361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0.381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0.729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1.041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420776271"/>
                  </a:ext>
                </a:extLst>
              </a:tr>
              <a:tr h="414070">
                <a:tc>
                  <a:txBody>
                    <a:bodyPr/>
                    <a:lstStyle/>
                    <a:p>
                      <a:pPr algn="ctr" fontAlgn="b"/>
                      <a:r>
                        <a:rPr lang="en-US" sz="1800" u="none" strike="noStrike">
                          <a:effectLst/>
                          <a:latin typeface="Arial" panose="020B0604020202020204" pitchFamily="34" charset="0"/>
                          <a:cs typeface="Arial" panose="020B0604020202020204" pitchFamily="34" charset="0"/>
                        </a:rPr>
                        <a:t>2000-2010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-0.356</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2.471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3.344</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0.277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1.081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0.816</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194665299"/>
                  </a:ext>
                </a:extLst>
              </a:tr>
              <a:tr h="414070">
                <a:tc>
                  <a:txBody>
                    <a:bodyPr/>
                    <a:lstStyle/>
                    <a:p>
                      <a:pPr algn="ctr" fontAlgn="b"/>
                      <a:r>
                        <a:rPr lang="en-US" sz="1800" u="none" strike="noStrike">
                          <a:effectLst/>
                          <a:latin typeface="Arial" panose="020B0604020202020204" pitchFamily="34" charset="0"/>
                          <a:cs typeface="Arial" panose="020B0604020202020204" pitchFamily="34" charset="0"/>
                        </a:rPr>
                        <a:t>2010-2020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-0.487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1.737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1.472</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0.308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0.399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u="none" strike="noStrike">
                          <a:effectLst/>
                          <a:latin typeface="Arial" panose="020B0604020202020204" pitchFamily="34" charset="0"/>
                          <a:cs typeface="Arial" panose="020B0604020202020204" pitchFamily="34" charset="0"/>
                        </a:rPr>
                        <a:t>0.565</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908976931"/>
                  </a:ext>
                </a:extLst>
              </a:tr>
              <a:tr h="414070">
                <a:tc>
                  <a:txBody>
                    <a:bodyPr/>
                    <a:lstStyle/>
                    <a:p>
                      <a:pPr algn="ctr" fontAlgn="b"/>
                      <a:r>
                        <a:rPr lang="en-US" sz="1800" b="1" u="none" strike="noStrike" dirty="0">
                          <a:effectLst/>
                          <a:latin typeface="Arial" panose="020B0604020202020204" pitchFamily="34" charset="0"/>
                          <a:cs typeface="Arial" panose="020B0604020202020204" pitchFamily="34" charset="0"/>
                        </a:rPr>
                        <a:t>1970-2020</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0.274</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1.702</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3.329</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0.260</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0.645</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800" b="1" u="none" strike="noStrike" dirty="0">
                          <a:effectLst/>
                          <a:latin typeface="Arial" panose="020B0604020202020204" pitchFamily="34" charset="0"/>
                          <a:cs typeface="Arial" panose="020B0604020202020204" pitchFamily="34" charset="0"/>
                        </a:rPr>
                        <a:t>0.751</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223289337"/>
                  </a:ext>
                </a:extLst>
              </a:tr>
            </a:tbl>
          </a:graphicData>
        </a:graphic>
      </p:graphicFrame>
    </p:spTree>
    <p:extLst>
      <p:ext uri="{BB962C8B-B14F-4D97-AF65-F5344CB8AC3E}">
        <p14:creationId xmlns:p14="http://schemas.microsoft.com/office/powerpoint/2010/main" val="1764786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5A749A8-5740-4AA3-9042-A9D8841EE46D}"/>
              </a:ext>
            </a:extLst>
          </p:cNvPr>
          <p:cNvSpPr>
            <a:spLocks noGrp="1"/>
          </p:cNvSpPr>
          <p:nvPr>
            <p:ph type="body" sz="quarter" idx="10"/>
          </p:nvPr>
        </p:nvSpPr>
        <p:spPr/>
        <p:txBody>
          <a:bodyPr/>
          <a:lstStyle/>
          <a:p>
            <a:r>
              <a:rPr lang="en-US" dirty="0"/>
              <a:t>Conclusion and Further Work</a:t>
            </a:r>
          </a:p>
          <a:p>
            <a:endParaRPr lang="en-SG" dirty="0"/>
          </a:p>
        </p:txBody>
      </p:sp>
      <p:sp>
        <p:nvSpPr>
          <p:cNvPr id="4" name="Text Placeholder 3">
            <a:extLst>
              <a:ext uri="{FF2B5EF4-FFF2-40B4-BE49-F238E27FC236}">
                <a16:creationId xmlns:a16="http://schemas.microsoft.com/office/drawing/2014/main" id="{2FE34C45-C920-47F9-9189-E40FFE74176A}"/>
              </a:ext>
            </a:extLst>
          </p:cNvPr>
          <p:cNvSpPr>
            <a:spLocks noGrp="1"/>
          </p:cNvSpPr>
          <p:nvPr>
            <p:ph type="body" sz="quarter" idx="12"/>
          </p:nvPr>
        </p:nvSpPr>
        <p:spPr>
          <a:xfrm>
            <a:off x="658096" y="1429620"/>
            <a:ext cx="10875806" cy="393648"/>
          </a:xfrm>
        </p:spPr>
        <p:txBody>
          <a:bodyPr/>
          <a:lstStyle/>
          <a:p>
            <a:pPr marL="342900" indent="-342900">
              <a:buFont typeface="Arial" panose="020B0604020202020204" pitchFamily="34" charset="0"/>
              <a:buChar char="•"/>
            </a:pPr>
            <a:r>
              <a:rPr lang="en-SG" dirty="0"/>
              <a:t>Age, Education, and Gender effects varied across time.</a:t>
            </a:r>
          </a:p>
          <a:p>
            <a:pPr marL="342900" indent="-342900">
              <a:buFont typeface="Arial" panose="020B0604020202020204" pitchFamily="34" charset="0"/>
              <a:buChar char="•"/>
            </a:pPr>
            <a:r>
              <a:rPr lang="en-SG" dirty="0"/>
              <a:t>For most of the time, Gender &gt; Education &gt; Age, but will change as gender converges to zero, age becomes negative, while education is flat? </a:t>
            </a:r>
          </a:p>
          <a:p>
            <a:pPr marL="342900" indent="-342900">
              <a:buFont typeface="Arial" panose="020B0604020202020204" pitchFamily="34" charset="0"/>
              <a:buChar char="•"/>
            </a:pPr>
            <a:r>
              <a:rPr lang="en-SG" dirty="0"/>
              <a:t>This work uses 2018 income and consumption profiles throughout the entire period to examine the relative contributions of age, education, and gender. </a:t>
            </a:r>
          </a:p>
          <a:p>
            <a:pPr marL="342900" indent="-342900">
              <a:buFont typeface="Arial" panose="020B0604020202020204" pitchFamily="34" charset="0"/>
              <a:buChar char="•"/>
            </a:pPr>
            <a:r>
              <a:rPr lang="en-SG" dirty="0"/>
              <a:t>Estimates can be done to take into account historical variations in income and consumption.</a:t>
            </a:r>
          </a:p>
          <a:p>
            <a:pPr marL="342900" indent="-342900">
              <a:buFont typeface="Arial" panose="020B0604020202020204" pitchFamily="34" charset="0"/>
              <a:buChar char="•"/>
            </a:pPr>
            <a:r>
              <a:rPr lang="en-SG" dirty="0"/>
              <a:t>Policy has an important role in determining ESR</a:t>
            </a:r>
          </a:p>
          <a:p>
            <a:endParaRPr lang="en-SG" dirty="0"/>
          </a:p>
        </p:txBody>
      </p:sp>
    </p:spTree>
    <p:extLst>
      <p:ext uri="{BB962C8B-B14F-4D97-AF65-F5344CB8AC3E}">
        <p14:creationId xmlns:p14="http://schemas.microsoft.com/office/powerpoint/2010/main" val="186674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0A9EF3-BB8B-42B8-B57E-B39D8101C461}"/>
              </a:ext>
            </a:extLst>
          </p:cNvPr>
          <p:cNvSpPr>
            <a:spLocks noGrp="1"/>
          </p:cNvSpPr>
          <p:nvPr>
            <p:ph type="body" sz="quarter" idx="10"/>
          </p:nvPr>
        </p:nvSpPr>
        <p:spPr/>
        <p:txBody>
          <a:bodyPr/>
          <a:lstStyle/>
          <a:p>
            <a:r>
              <a:rPr lang="en-SG"/>
              <a:t>OUTLINE</a:t>
            </a:r>
          </a:p>
        </p:txBody>
      </p:sp>
      <p:sp>
        <p:nvSpPr>
          <p:cNvPr id="3" name="Text Placeholder 2">
            <a:extLst>
              <a:ext uri="{FF2B5EF4-FFF2-40B4-BE49-F238E27FC236}">
                <a16:creationId xmlns:a16="http://schemas.microsoft.com/office/drawing/2014/main" id="{B9BE5503-E925-4355-AC93-93511EFD114A}"/>
              </a:ext>
            </a:extLst>
          </p:cNvPr>
          <p:cNvSpPr>
            <a:spLocks noGrp="1"/>
          </p:cNvSpPr>
          <p:nvPr>
            <p:ph type="body" sz="quarter" idx="11"/>
          </p:nvPr>
        </p:nvSpPr>
        <p:spPr>
          <a:xfrm>
            <a:off x="933449" y="1829466"/>
            <a:ext cx="5389292" cy="638431"/>
          </a:xfrm>
        </p:spPr>
        <p:txBody>
          <a:bodyPr/>
          <a:lstStyle/>
          <a:p>
            <a:r>
              <a:rPr lang="en-SG"/>
              <a:t>1 </a:t>
            </a:r>
            <a:r>
              <a:rPr lang="en-US"/>
              <a:t>Motivation: Singapore’s Economic Support Ratio</a:t>
            </a:r>
          </a:p>
          <a:p>
            <a:endParaRPr lang="en-SG"/>
          </a:p>
        </p:txBody>
      </p:sp>
      <p:sp>
        <p:nvSpPr>
          <p:cNvPr id="5" name="Text Placeholder 4">
            <a:extLst>
              <a:ext uri="{FF2B5EF4-FFF2-40B4-BE49-F238E27FC236}">
                <a16:creationId xmlns:a16="http://schemas.microsoft.com/office/drawing/2014/main" id="{7234B36F-A193-4189-BE54-A46ABFB9D989}"/>
              </a:ext>
            </a:extLst>
          </p:cNvPr>
          <p:cNvSpPr>
            <a:spLocks noGrp="1"/>
          </p:cNvSpPr>
          <p:nvPr>
            <p:ph type="body" sz="quarter" idx="13"/>
          </p:nvPr>
        </p:nvSpPr>
        <p:spPr>
          <a:xfrm>
            <a:off x="933449" y="3170569"/>
            <a:ext cx="4943244" cy="638431"/>
          </a:xfrm>
        </p:spPr>
        <p:txBody>
          <a:bodyPr/>
          <a:lstStyle/>
          <a:p>
            <a:r>
              <a:rPr lang="en-SG"/>
              <a:t>2 Singapore’s Education Structure</a:t>
            </a:r>
          </a:p>
          <a:p>
            <a:endParaRPr lang="en-SG"/>
          </a:p>
        </p:txBody>
      </p:sp>
      <p:sp>
        <p:nvSpPr>
          <p:cNvPr id="7" name="Text Placeholder 6">
            <a:extLst>
              <a:ext uri="{FF2B5EF4-FFF2-40B4-BE49-F238E27FC236}">
                <a16:creationId xmlns:a16="http://schemas.microsoft.com/office/drawing/2014/main" id="{36F18BE1-9687-4255-BFE4-33725AA11C03}"/>
              </a:ext>
            </a:extLst>
          </p:cNvPr>
          <p:cNvSpPr>
            <a:spLocks noGrp="1"/>
          </p:cNvSpPr>
          <p:nvPr>
            <p:ph type="body" sz="quarter" idx="15"/>
          </p:nvPr>
        </p:nvSpPr>
        <p:spPr>
          <a:xfrm>
            <a:off x="933449" y="4511672"/>
            <a:ext cx="4608707" cy="638431"/>
          </a:xfrm>
        </p:spPr>
        <p:txBody>
          <a:bodyPr/>
          <a:lstStyle/>
          <a:p>
            <a:r>
              <a:rPr lang="en-SG"/>
              <a:t>3 Das Gupta Decomposition</a:t>
            </a:r>
          </a:p>
        </p:txBody>
      </p:sp>
      <p:sp>
        <p:nvSpPr>
          <p:cNvPr id="9" name="Text Placeholder 8">
            <a:extLst>
              <a:ext uri="{FF2B5EF4-FFF2-40B4-BE49-F238E27FC236}">
                <a16:creationId xmlns:a16="http://schemas.microsoft.com/office/drawing/2014/main" id="{07D29FE4-EFFD-489F-9284-02138BAB31F7}"/>
              </a:ext>
            </a:extLst>
          </p:cNvPr>
          <p:cNvSpPr>
            <a:spLocks noGrp="1"/>
          </p:cNvSpPr>
          <p:nvPr>
            <p:ph type="body" sz="quarter" idx="17"/>
          </p:nvPr>
        </p:nvSpPr>
        <p:spPr>
          <a:xfrm>
            <a:off x="7083527" y="1829466"/>
            <a:ext cx="4614102" cy="638431"/>
          </a:xfrm>
        </p:spPr>
        <p:txBody>
          <a:bodyPr/>
          <a:lstStyle/>
          <a:p>
            <a:r>
              <a:rPr lang="en-SG"/>
              <a:t>4 Complementary Factors and the Importance of Higher Education</a:t>
            </a:r>
          </a:p>
          <a:p>
            <a:endParaRPr lang="en-SG"/>
          </a:p>
        </p:txBody>
      </p:sp>
      <p:sp>
        <p:nvSpPr>
          <p:cNvPr id="10" name="Text Placeholder 9">
            <a:extLst>
              <a:ext uri="{FF2B5EF4-FFF2-40B4-BE49-F238E27FC236}">
                <a16:creationId xmlns:a16="http://schemas.microsoft.com/office/drawing/2014/main" id="{47DE8CE6-DAD1-46C1-AE8E-F8F69AADF15E}"/>
              </a:ext>
            </a:extLst>
          </p:cNvPr>
          <p:cNvSpPr>
            <a:spLocks noGrp="1"/>
          </p:cNvSpPr>
          <p:nvPr>
            <p:ph type="body" sz="quarter" idx="18"/>
          </p:nvPr>
        </p:nvSpPr>
        <p:spPr/>
        <p:txBody>
          <a:bodyPr/>
          <a:lstStyle/>
          <a:p>
            <a:endParaRPr lang="en-SG"/>
          </a:p>
        </p:txBody>
      </p:sp>
      <p:sp>
        <p:nvSpPr>
          <p:cNvPr id="11" name="Text Placeholder 10">
            <a:extLst>
              <a:ext uri="{FF2B5EF4-FFF2-40B4-BE49-F238E27FC236}">
                <a16:creationId xmlns:a16="http://schemas.microsoft.com/office/drawing/2014/main" id="{1B51EABB-DBB6-4AF2-934C-BD9C9701B9A6}"/>
              </a:ext>
            </a:extLst>
          </p:cNvPr>
          <p:cNvSpPr>
            <a:spLocks noGrp="1"/>
          </p:cNvSpPr>
          <p:nvPr>
            <p:ph type="body" sz="quarter" idx="19"/>
          </p:nvPr>
        </p:nvSpPr>
        <p:spPr>
          <a:xfrm>
            <a:off x="7083527" y="3817338"/>
            <a:ext cx="3482873" cy="638431"/>
          </a:xfrm>
        </p:spPr>
        <p:txBody>
          <a:bodyPr/>
          <a:lstStyle/>
          <a:p>
            <a:r>
              <a:rPr lang="en-SG"/>
              <a:t>5 CONCLUSION AND FURTHER WORK</a:t>
            </a:r>
          </a:p>
        </p:txBody>
      </p:sp>
      <p:sp>
        <p:nvSpPr>
          <p:cNvPr id="18" name="Text Placeholder 17">
            <a:extLst>
              <a:ext uri="{FF2B5EF4-FFF2-40B4-BE49-F238E27FC236}">
                <a16:creationId xmlns:a16="http://schemas.microsoft.com/office/drawing/2014/main" id="{C9BB21B7-B821-4DCB-BE00-FBD3C5AC2CBE}"/>
              </a:ext>
            </a:extLst>
          </p:cNvPr>
          <p:cNvSpPr>
            <a:spLocks noGrp="1"/>
          </p:cNvSpPr>
          <p:nvPr>
            <p:ph type="body" sz="quarter" idx="16"/>
          </p:nvPr>
        </p:nvSpPr>
        <p:spPr/>
        <p:txBody>
          <a:bodyPr/>
          <a:lstStyle/>
          <a:p>
            <a:endParaRPr lang="en-SG"/>
          </a:p>
        </p:txBody>
      </p:sp>
      <p:sp>
        <p:nvSpPr>
          <p:cNvPr id="20" name="Text Placeholder 19">
            <a:extLst>
              <a:ext uri="{FF2B5EF4-FFF2-40B4-BE49-F238E27FC236}">
                <a16:creationId xmlns:a16="http://schemas.microsoft.com/office/drawing/2014/main" id="{2392B025-9962-4BE6-85A0-C4AD73CD3DD7}"/>
              </a:ext>
            </a:extLst>
          </p:cNvPr>
          <p:cNvSpPr>
            <a:spLocks noGrp="1"/>
          </p:cNvSpPr>
          <p:nvPr>
            <p:ph type="body" sz="quarter" idx="14"/>
          </p:nvPr>
        </p:nvSpPr>
        <p:spPr/>
        <p:txBody>
          <a:bodyPr/>
          <a:lstStyle/>
          <a:p>
            <a:endParaRPr lang="en-SG"/>
          </a:p>
        </p:txBody>
      </p:sp>
      <p:sp>
        <p:nvSpPr>
          <p:cNvPr id="22" name="Text Placeholder 21">
            <a:extLst>
              <a:ext uri="{FF2B5EF4-FFF2-40B4-BE49-F238E27FC236}">
                <a16:creationId xmlns:a16="http://schemas.microsoft.com/office/drawing/2014/main" id="{F84BA3FA-6951-4501-A1BF-A7FC509C1B52}"/>
              </a:ext>
            </a:extLst>
          </p:cNvPr>
          <p:cNvSpPr>
            <a:spLocks noGrp="1"/>
          </p:cNvSpPr>
          <p:nvPr>
            <p:ph type="body" sz="quarter" idx="12"/>
          </p:nvPr>
        </p:nvSpPr>
        <p:spPr/>
        <p:txBody>
          <a:bodyPr/>
          <a:lstStyle/>
          <a:p>
            <a:endParaRPr lang="en-SG"/>
          </a:p>
        </p:txBody>
      </p:sp>
      <p:sp>
        <p:nvSpPr>
          <p:cNvPr id="24" name="Text Placeholder 23">
            <a:extLst>
              <a:ext uri="{FF2B5EF4-FFF2-40B4-BE49-F238E27FC236}">
                <a16:creationId xmlns:a16="http://schemas.microsoft.com/office/drawing/2014/main" id="{909DBA13-87D3-4E35-9474-895D2AA72CA7}"/>
              </a:ext>
            </a:extLst>
          </p:cNvPr>
          <p:cNvSpPr>
            <a:spLocks noGrp="1"/>
          </p:cNvSpPr>
          <p:nvPr>
            <p:ph type="body" sz="quarter" idx="20"/>
          </p:nvPr>
        </p:nvSpPr>
        <p:spPr/>
        <p:txBody>
          <a:bodyPr/>
          <a:lstStyle/>
          <a:p>
            <a:endParaRPr lang="en-SG"/>
          </a:p>
        </p:txBody>
      </p:sp>
    </p:spTree>
    <p:extLst>
      <p:ext uri="{BB962C8B-B14F-4D97-AF65-F5344CB8AC3E}">
        <p14:creationId xmlns:p14="http://schemas.microsoft.com/office/powerpoint/2010/main" val="690037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7F0A9D-861F-1B49-AA43-63877A3907F5}"/>
              </a:ext>
            </a:extLst>
          </p:cNvPr>
          <p:cNvSpPr>
            <a:spLocks noGrp="1"/>
          </p:cNvSpPr>
          <p:nvPr>
            <p:ph type="body" sz="quarter" idx="10"/>
          </p:nvPr>
        </p:nvSpPr>
        <p:spPr/>
        <p:txBody>
          <a:bodyPr/>
          <a:lstStyle/>
          <a:p>
            <a:r>
              <a:rPr lang="en-US"/>
              <a:t>BIBLIOGRAPHY</a:t>
            </a:r>
          </a:p>
        </p:txBody>
      </p:sp>
      <p:sp>
        <p:nvSpPr>
          <p:cNvPr id="4" name="Text Placeholder 3">
            <a:extLst>
              <a:ext uri="{FF2B5EF4-FFF2-40B4-BE49-F238E27FC236}">
                <a16:creationId xmlns:a16="http://schemas.microsoft.com/office/drawing/2014/main" id="{A5C79299-BF79-A947-9E25-409A8C891DC7}"/>
              </a:ext>
            </a:extLst>
          </p:cNvPr>
          <p:cNvSpPr>
            <a:spLocks noGrp="1"/>
          </p:cNvSpPr>
          <p:nvPr>
            <p:ph type="body" sz="quarter" idx="12"/>
          </p:nvPr>
        </p:nvSpPr>
        <p:spPr>
          <a:xfrm>
            <a:off x="355323" y="1061884"/>
            <a:ext cx="11481352" cy="1366006"/>
          </a:xfrm>
        </p:spPr>
        <p:txBody>
          <a:bodyPr/>
          <a:lstStyle/>
          <a:p>
            <a:r>
              <a:rPr lang="en-SG" sz="1400"/>
              <a:t>Choo, Eddie, C. Gee. (2024). Age and education effects in Singapore’s demographic dividend 1970-2020. </a:t>
            </a:r>
            <a:r>
              <a:rPr lang="en-SG" sz="1400" i="1"/>
              <a:t>The Journal of the Economics of Ageing, 27(100482), </a:t>
            </a:r>
            <a:r>
              <a:rPr lang="en-SG" sz="1400">
                <a:hlinkClick r:id="rId2"/>
              </a:rPr>
              <a:t>https://doi.org/10.1016/j.jeoa.2023.100482</a:t>
            </a:r>
            <a:r>
              <a:rPr lang="en-SG" sz="1400"/>
              <a:t> </a:t>
            </a:r>
          </a:p>
          <a:p>
            <a:r>
              <a:rPr lang="en-SG" sz="1400"/>
              <a:t>Crespo </a:t>
            </a:r>
            <a:r>
              <a:rPr lang="en-SG" sz="1400" err="1"/>
              <a:t>Cuaresma</a:t>
            </a:r>
            <a:r>
              <a:rPr lang="en-SG" sz="1400"/>
              <a:t>, J., Lutz, W., &amp; Sanderson, W. (2014). Is the Demographic Dividend an Education Dividend? </a:t>
            </a:r>
            <a:r>
              <a:rPr lang="en-SG" sz="1400" i="1"/>
              <a:t>Demography</a:t>
            </a:r>
            <a:r>
              <a:rPr lang="en-SG" sz="1400"/>
              <a:t>, </a:t>
            </a:r>
            <a:r>
              <a:rPr lang="en-SG" sz="1400" i="1"/>
              <a:t>51</a:t>
            </a:r>
            <a:r>
              <a:rPr lang="en-SG" sz="1400"/>
              <a:t>(1), 299–315. </a:t>
            </a:r>
            <a:r>
              <a:rPr lang="en-SG" sz="1400">
                <a:hlinkClick r:id="rId3"/>
              </a:rPr>
              <a:t>https://doi.org/10.1007/s13524-013-0245-x</a:t>
            </a:r>
            <a:endParaRPr lang="en-SG" sz="1400"/>
          </a:p>
          <a:p>
            <a:r>
              <a:rPr lang="en-SG" sz="1400"/>
              <a:t>Das Gupta, P. (1993). </a:t>
            </a:r>
            <a:r>
              <a:rPr lang="en-SG" sz="1400" i="1"/>
              <a:t>Standardization and Decomposition of Rates: A User’s Manual</a:t>
            </a:r>
            <a:r>
              <a:rPr lang="en-SG" sz="1400"/>
              <a:t>. U.S. Government Printing Office.</a:t>
            </a:r>
          </a:p>
          <a:p>
            <a:r>
              <a:rPr lang="en-SG" sz="1400" err="1"/>
              <a:t>Kotschy</a:t>
            </a:r>
            <a:r>
              <a:rPr lang="en-SG" sz="1400"/>
              <a:t>, R., Suarez </a:t>
            </a:r>
            <a:r>
              <a:rPr lang="en-SG" sz="1400" err="1"/>
              <a:t>Urtaza</a:t>
            </a:r>
            <a:r>
              <a:rPr lang="en-SG" sz="1400"/>
              <a:t>, P., &amp; Sunde, U. (2020). The demographic dividend is more than an education dividend. </a:t>
            </a:r>
            <a:r>
              <a:rPr lang="en-SG" sz="1400" i="1"/>
              <a:t>Proceedings of the National Academy of Sciences</a:t>
            </a:r>
            <a:r>
              <a:rPr lang="en-SG" sz="1400"/>
              <a:t>, </a:t>
            </a:r>
            <a:r>
              <a:rPr lang="en-SG" sz="1400" i="1"/>
              <a:t>117</a:t>
            </a:r>
            <a:r>
              <a:rPr lang="en-SG" sz="1400"/>
              <a:t>(42), 25982–25984. https://</a:t>
            </a:r>
            <a:r>
              <a:rPr lang="en-SG" sz="1400" err="1"/>
              <a:t>doi.org</a:t>
            </a:r>
            <a:r>
              <a:rPr lang="en-SG" sz="1400"/>
              <a:t>/10.1073/pnas.2012286117</a:t>
            </a:r>
          </a:p>
          <a:p>
            <a:r>
              <a:rPr lang="en-SG" sz="1400" err="1"/>
              <a:t>Kotschy</a:t>
            </a:r>
            <a:r>
              <a:rPr lang="en-SG" sz="1400"/>
              <a:t>, R., &amp; Sunde, U. (n.d.). Education and ageing. </a:t>
            </a:r>
            <a:r>
              <a:rPr lang="en-SG" sz="1400" i="1"/>
              <a:t>Economic Policy</a:t>
            </a:r>
            <a:r>
              <a:rPr lang="en-SG" sz="1400"/>
              <a:t>, </a:t>
            </a:r>
            <a:r>
              <a:rPr lang="en-SG" sz="1400" i="1"/>
              <a:t>96</a:t>
            </a:r>
            <a:r>
              <a:rPr lang="en-SG" sz="1400"/>
              <a:t>(33), 587–634.</a:t>
            </a:r>
          </a:p>
          <a:p>
            <a:r>
              <a:rPr lang="en-SG" sz="1400"/>
              <a:t>Lutz, W., Crespo </a:t>
            </a:r>
            <a:r>
              <a:rPr lang="en-SG" sz="1400" err="1"/>
              <a:t>Cuaresma</a:t>
            </a:r>
            <a:r>
              <a:rPr lang="en-SG" sz="1400"/>
              <a:t>, J., Kebede, E., </a:t>
            </a:r>
            <a:r>
              <a:rPr lang="en-SG" sz="1400" err="1"/>
              <a:t>Prskawetz</a:t>
            </a:r>
            <a:r>
              <a:rPr lang="en-SG" sz="1400"/>
              <a:t>, A., Sanderson, W. C., &amp; </a:t>
            </a:r>
            <a:r>
              <a:rPr lang="en-SG" sz="1400" err="1"/>
              <a:t>Striessnig</a:t>
            </a:r>
            <a:r>
              <a:rPr lang="en-SG" sz="1400"/>
              <a:t>, E. (2019). Education rather than age structure brings demographic dividend. </a:t>
            </a:r>
            <a:r>
              <a:rPr lang="en-SG" sz="1400" i="1"/>
              <a:t>Proceedings of the National Academy of Sciences</a:t>
            </a:r>
            <a:r>
              <a:rPr lang="en-SG" sz="1400"/>
              <a:t>, </a:t>
            </a:r>
            <a:r>
              <a:rPr lang="en-SG" sz="1400" i="1"/>
              <a:t>116</a:t>
            </a:r>
            <a:r>
              <a:rPr lang="en-SG" sz="1400"/>
              <a:t>(26), 12798–12803. https://</a:t>
            </a:r>
            <a:r>
              <a:rPr lang="en-SG" sz="1400" err="1"/>
              <a:t>doi.org</a:t>
            </a:r>
            <a:r>
              <a:rPr lang="en-SG" sz="1400"/>
              <a:t>/10.1073/pnas.1820362116</a:t>
            </a:r>
          </a:p>
          <a:p>
            <a:r>
              <a:rPr lang="en-SG" sz="1400"/>
              <a:t>Lutz, W., </a:t>
            </a:r>
            <a:r>
              <a:rPr lang="en-SG" sz="1400" err="1"/>
              <a:t>Cuaresma</a:t>
            </a:r>
            <a:r>
              <a:rPr lang="en-SG" sz="1400"/>
              <a:t>, J. C., &amp; Sanderson, W. (2008). The Demography of Educational Attainment and Economic Growth. </a:t>
            </a:r>
            <a:r>
              <a:rPr lang="en-SG" sz="1400" i="1"/>
              <a:t>Science</a:t>
            </a:r>
            <a:r>
              <a:rPr lang="en-SG" sz="1400"/>
              <a:t>, </a:t>
            </a:r>
            <a:r>
              <a:rPr lang="en-SG" sz="1400" i="1"/>
              <a:t>319</a:t>
            </a:r>
            <a:r>
              <a:rPr lang="en-SG" sz="1400"/>
              <a:t>(5866), 1047–1048. https://</a:t>
            </a:r>
            <a:r>
              <a:rPr lang="en-SG" sz="1400" err="1"/>
              <a:t>doi.org</a:t>
            </a:r>
            <a:r>
              <a:rPr lang="en-SG" sz="1400"/>
              <a:t>/10.1126/science.1151753</a:t>
            </a:r>
          </a:p>
          <a:p>
            <a:r>
              <a:rPr lang="en-SG" sz="1400"/>
              <a:t>Lutz, W., &amp; Samir, K. C.. (2011). Global Human Capital: Integrating Education and Population. </a:t>
            </a:r>
            <a:r>
              <a:rPr lang="en-SG" sz="1400" i="1"/>
              <a:t>Science</a:t>
            </a:r>
            <a:r>
              <a:rPr lang="en-SG" sz="1400"/>
              <a:t>, </a:t>
            </a:r>
            <a:r>
              <a:rPr lang="en-SG" sz="1400" i="1"/>
              <a:t>333</a:t>
            </a:r>
            <a:r>
              <a:rPr lang="en-SG" sz="1400"/>
              <a:t>(6042), 587–592. https://</a:t>
            </a:r>
            <a:r>
              <a:rPr lang="en-SG" sz="1400" err="1"/>
              <a:t>doi.org</a:t>
            </a:r>
            <a:r>
              <a:rPr lang="en-SG" sz="1400"/>
              <a:t>/10.1126/science.1206964</a:t>
            </a:r>
          </a:p>
          <a:p>
            <a:r>
              <a:rPr lang="en-SG" sz="1400" err="1"/>
              <a:t>Rentería</a:t>
            </a:r>
            <a:r>
              <a:rPr lang="en-SG" sz="1400"/>
              <a:t>, E., Souto, G., Mejía-Guevara, I., &amp; </a:t>
            </a:r>
            <a:r>
              <a:rPr lang="en-SG" sz="1400" err="1"/>
              <a:t>Patxot</a:t>
            </a:r>
            <a:r>
              <a:rPr lang="en-SG" sz="1400"/>
              <a:t>, C. (2016). The Effect of Education on the Demographic Dividend: The Effect of Education on the Demographic Dividend. </a:t>
            </a:r>
            <a:r>
              <a:rPr lang="en-SG" sz="1400" i="1"/>
              <a:t>Population and Development Review</a:t>
            </a:r>
            <a:r>
              <a:rPr lang="en-SG" sz="1400"/>
              <a:t>, </a:t>
            </a:r>
            <a:r>
              <a:rPr lang="en-SG" sz="1400" i="1"/>
              <a:t>42</a:t>
            </a:r>
            <a:r>
              <a:rPr lang="en-SG" sz="1400"/>
              <a:t>(4), 651–671. https://</a:t>
            </a:r>
            <a:r>
              <a:rPr lang="en-SG" sz="1400" err="1"/>
              <a:t>doi.org</a:t>
            </a:r>
            <a:r>
              <a:rPr lang="en-SG" sz="1400"/>
              <a:t>/10.1111/padr.12017</a:t>
            </a:r>
          </a:p>
          <a:p>
            <a:r>
              <a:rPr lang="en-SG" sz="1400" err="1"/>
              <a:t>Wongboonsin</a:t>
            </a:r>
            <a:r>
              <a:rPr lang="en-SG" sz="1400"/>
              <a:t>, P., &amp; </a:t>
            </a:r>
            <a:r>
              <a:rPr lang="en-SG" sz="1400" err="1"/>
              <a:t>Wongboonsin</a:t>
            </a:r>
            <a:r>
              <a:rPr lang="en-SG" sz="1400"/>
              <a:t>, K. (2014). Demographic Dividend and the Future of Asia. In </a:t>
            </a:r>
            <a:r>
              <a:rPr lang="en-SG" sz="1400" i="1"/>
              <a:t>Transformation of the Intimate and the Public in Asian Modernity</a:t>
            </a:r>
            <a:r>
              <a:rPr lang="en-SG" sz="1400"/>
              <a:t> (pp. 91–115). Brill.</a:t>
            </a:r>
          </a:p>
          <a:p>
            <a:endParaRPr lang="en-US" sz="1400"/>
          </a:p>
        </p:txBody>
      </p:sp>
    </p:spTree>
    <p:extLst>
      <p:ext uri="{BB962C8B-B14F-4D97-AF65-F5344CB8AC3E}">
        <p14:creationId xmlns:p14="http://schemas.microsoft.com/office/powerpoint/2010/main" val="1165648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317307-2707-46E6-877A-C9D87D5E0377}"/>
              </a:ext>
            </a:extLst>
          </p:cNvPr>
          <p:cNvSpPr>
            <a:spLocks noGrp="1"/>
          </p:cNvSpPr>
          <p:nvPr>
            <p:ph type="body" sz="quarter" idx="10"/>
          </p:nvPr>
        </p:nvSpPr>
        <p:spPr/>
        <p:txBody>
          <a:bodyPr/>
          <a:lstStyle/>
          <a:p>
            <a:pPr algn="l"/>
            <a:r>
              <a:rPr lang="en-US" sz="3600" b="1"/>
              <a:t>END</a:t>
            </a:r>
            <a:endParaRPr lang="en-SG" sz="3600" b="1"/>
          </a:p>
        </p:txBody>
      </p:sp>
      <p:sp>
        <p:nvSpPr>
          <p:cNvPr id="3" name="Text Placeholder 2">
            <a:extLst>
              <a:ext uri="{FF2B5EF4-FFF2-40B4-BE49-F238E27FC236}">
                <a16:creationId xmlns:a16="http://schemas.microsoft.com/office/drawing/2014/main" id="{A670BCE3-BEFE-499F-80E1-21CA15C552E9}"/>
              </a:ext>
            </a:extLst>
          </p:cNvPr>
          <p:cNvSpPr>
            <a:spLocks noGrp="1"/>
          </p:cNvSpPr>
          <p:nvPr>
            <p:ph type="body" sz="quarter" idx="11"/>
          </p:nvPr>
        </p:nvSpPr>
        <p:spPr>
          <a:xfrm>
            <a:off x="1657350" y="4203188"/>
            <a:ext cx="8877300" cy="445012"/>
          </a:xfrm>
        </p:spPr>
        <p:txBody>
          <a:bodyPr/>
          <a:lstStyle/>
          <a:p>
            <a:r>
              <a:rPr lang="en-SG" altLang="en-US" sz="1800" b="0">
                <a:solidFill>
                  <a:srgbClr val="003399"/>
                </a:solidFill>
                <a:ea typeface="ＭＳ Ｐゴシック" pitchFamily="34" charset="-128"/>
              </a:rPr>
              <a:t>Please contact Mr Eddie Choo at eddie.choo@nus.edu.sg </a:t>
            </a:r>
          </a:p>
          <a:p>
            <a:endParaRPr lang="en-SG"/>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DFB984-006C-494C-80C0-9D90E99F4658}"/>
              </a:ext>
            </a:extLst>
          </p:cNvPr>
          <p:cNvSpPr>
            <a:spLocks noGrp="1"/>
          </p:cNvSpPr>
          <p:nvPr>
            <p:ph type="body" sz="quarter" idx="10"/>
          </p:nvPr>
        </p:nvSpPr>
        <p:spPr/>
        <p:txBody>
          <a:bodyPr/>
          <a:lstStyle/>
          <a:p>
            <a:r>
              <a:rPr lang="en-SG"/>
              <a:t>BACKGROUND</a:t>
            </a:r>
          </a:p>
        </p:txBody>
      </p:sp>
      <p:graphicFrame>
        <p:nvGraphicFramePr>
          <p:cNvPr id="5" name="Chart 4">
            <a:extLst>
              <a:ext uri="{FF2B5EF4-FFF2-40B4-BE49-F238E27FC236}">
                <a16:creationId xmlns:a16="http://schemas.microsoft.com/office/drawing/2014/main" id="{7CA43940-0095-304E-A22D-4DC959F1BB73}"/>
              </a:ext>
            </a:extLst>
          </p:cNvPr>
          <p:cNvGraphicFramePr/>
          <p:nvPr/>
        </p:nvGraphicFramePr>
        <p:xfrm>
          <a:off x="364489" y="1718310"/>
          <a:ext cx="5731510" cy="34213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197AC0F6-E7A8-BD4C-94F2-829AE32D79F3}"/>
              </a:ext>
            </a:extLst>
          </p:cNvPr>
          <p:cNvGraphicFramePr/>
          <p:nvPr/>
        </p:nvGraphicFramePr>
        <p:xfrm>
          <a:off x="6095999" y="1536700"/>
          <a:ext cx="5731510" cy="3784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9683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DE85E0-95B9-4554-B9F1-177DB50983E5}"/>
              </a:ext>
            </a:extLst>
          </p:cNvPr>
          <p:cNvSpPr>
            <a:spLocks noGrp="1"/>
          </p:cNvSpPr>
          <p:nvPr>
            <p:ph type="body" sz="quarter" idx="10"/>
          </p:nvPr>
        </p:nvSpPr>
        <p:spPr/>
        <p:txBody>
          <a:bodyPr/>
          <a:lstStyle/>
          <a:p>
            <a:r>
              <a:rPr lang="en-SG"/>
              <a:t>BACKGROUND</a:t>
            </a:r>
          </a:p>
        </p:txBody>
      </p:sp>
      <p:graphicFrame>
        <p:nvGraphicFramePr>
          <p:cNvPr id="8" name="Chart 7">
            <a:extLst>
              <a:ext uri="{FF2B5EF4-FFF2-40B4-BE49-F238E27FC236}">
                <a16:creationId xmlns:a16="http://schemas.microsoft.com/office/drawing/2014/main" id="{D44620C9-D393-6D4A-9A6E-D905935D9BD1}"/>
              </a:ext>
            </a:extLst>
          </p:cNvPr>
          <p:cNvGraphicFramePr>
            <a:graphicFrameLocks/>
          </p:cNvGraphicFramePr>
          <p:nvPr/>
        </p:nvGraphicFramePr>
        <p:xfrm>
          <a:off x="20975" y="3494833"/>
          <a:ext cx="4211979" cy="21183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7F0D2087-4AC8-A843-9036-F72B82BC6092}"/>
              </a:ext>
            </a:extLst>
          </p:cNvPr>
          <p:cNvGraphicFramePr>
            <a:graphicFrameLocks/>
          </p:cNvGraphicFramePr>
          <p:nvPr/>
        </p:nvGraphicFramePr>
        <p:xfrm>
          <a:off x="3880019" y="3529274"/>
          <a:ext cx="3982630" cy="21456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292D0C84-3C59-3D49-A1E7-DCB0BA75075A}"/>
              </a:ext>
            </a:extLst>
          </p:cNvPr>
          <p:cNvGraphicFramePr>
            <a:graphicFrameLocks/>
          </p:cNvGraphicFramePr>
          <p:nvPr/>
        </p:nvGraphicFramePr>
        <p:xfrm>
          <a:off x="147581" y="1002193"/>
          <a:ext cx="3982630" cy="214569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E022B0F5-286F-FB44-8A05-91C3F4A5E52A}"/>
              </a:ext>
            </a:extLst>
          </p:cNvPr>
          <p:cNvGraphicFramePr>
            <a:graphicFrameLocks/>
          </p:cNvGraphicFramePr>
          <p:nvPr/>
        </p:nvGraphicFramePr>
        <p:xfrm>
          <a:off x="3784435" y="985107"/>
          <a:ext cx="3984399" cy="214569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a:extLst>
              <a:ext uri="{FF2B5EF4-FFF2-40B4-BE49-F238E27FC236}">
                <a16:creationId xmlns:a16="http://schemas.microsoft.com/office/drawing/2014/main" id="{40F7DB68-1E8E-214F-9D42-91A2BC7526A9}"/>
              </a:ext>
            </a:extLst>
          </p:cNvPr>
          <p:cNvGraphicFramePr>
            <a:graphicFrameLocks/>
          </p:cNvGraphicFramePr>
          <p:nvPr/>
        </p:nvGraphicFramePr>
        <p:xfrm>
          <a:off x="7551273" y="913048"/>
          <a:ext cx="3982630" cy="22370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4" name="Chart 13">
            <a:extLst>
              <a:ext uri="{FF2B5EF4-FFF2-40B4-BE49-F238E27FC236}">
                <a16:creationId xmlns:a16="http://schemas.microsoft.com/office/drawing/2014/main" id="{9DA1635F-0145-7747-88C1-9B796BE5CF4F}"/>
              </a:ext>
            </a:extLst>
          </p:cNvPr>
          <p:cNvGraphicFramePr>
            <a:graphicFrameLocks/>
          </p:cNvGraphicFramePr>
          <p:nvPr/>
        </p:nvGraphicFramePr>
        <p:xfrm>
          <a:off x="7647517" y="3407126"/>
          <a:ext cx="3982629" cy="2432389"/>
        </p:xfrm>
        <a:graphic>
          <a:graphicData uri="http://schemas.openxmlformats.org/drawingml/2006/chart">
            <c:chart xmlns:c="http://schemas.openxmlformats.org/drawingml/2006/chart" xmlns:r="http://schemas.openxmlformats.org/officeDocument/2006/relationships" r:id="rId8"/>
          </a:graphicData>
        </a:graphic>
      </p:graphicFrame>
      <p:sp>
        <p:nvSpPr>
          <p:cNvPr id="16" name="TextBox 15">
            <a:extLst>
              <a:ext uri="{FF2B5EF4-FFF2-40B4-BE49-F238E27FC236}">
                <a16:creationId xmlns:a16="http://schemas.microsoft.com/office/drawing/2014/main" id="{06E66ADD-AF0B-43E8-BF60-37F8F5281C5B}"/>
              </a:ext>
            </a:extLst>
          </p:cNvPr>
          <p:cNvSpPr txBox="1"/>
          <p:nvPr/>
        </p:nvSpPr>
        <p:spPr>
          <a:xfrm>
            <a:off x="1676023" y="5570310"/>
            <a:ext cx="2108412" cy="369332"/>
          </a:xfrm>
          <a:prstGeom prst="rect">
            <a:avLst/>
          </a:prstGeom>
          <a:noFill/>
          <a:ln>
            <a:solidFill>
              <a:schemeClr val="tx1"/>
            </a:solidFill>
          </a:ln>
        </p:spPr>
        <p:txBody>
          <a:bodyPr wrap="square" rtlCol="0">
            <a:spAutoFit/>
          </a:bodyPr>
          <a:lstStyle/>
          <a:p>
            <a:r>
              <a:rPr lang="en-SG">
                <a:latin typeface="Arial" panose="020B0604020202020204" pitchFamily="34" charset="0"/>
                <a:cs typeface="Arial" panose="020B0604020202020204" pitchFamily="34" charset="0"/>
              </a:rPr>
              <a:t>Tertiary HQA: 10%</a:t>
            </a:r>
          </a:p>
        </p:txBody>
      </p:sp>
      <p:sp>
        <p:nvSpPr>
          <p:cNvPr id="17" name="TextBox 16">
            <a:extLst>
              <a:ext uri="{FF2B5EF4-FFF2-40B4-BE49-F238E27FC236}">
                <a16:creationId xmlns:a16="http://schemas.microsoft.com/office/drawing/2014/main" id="{A2AE8E3C-6FFC-4CCC-8A65-AC2980B6CAA3}"/>
              </a:ext>
            </a:extLst>
          </p:cNvPr>
          <p:cNvSpPr txBox="1"/>
          <p:nvPr/>
        </p:nvSpPr>
        <p:spPr>
          <a:xfrm>
            <a:off x="4854193" y="3080238"/>
            <a:ext cx="2034283" cy="369332"/>
          </a:xfrm>
          <a:prstGeom prst="rect">
            <a:avLst/>
          </a:prstGeom>
          <a:noFill/>
          <a:ln>
            <a:solidFill>
              <a:schemeClr val="tx1"/>
            </a:solidFill>
          </a:ln>
        </p:spPr>
        <p:txBody>
          <a:bodyPr wrap="square" rtlCol="0">
            <a:spAutoFit/>
          </a:bodyPr>
          <a:lstStyle/>
          <a:p>
            <a:r>
              <a:rPr lang="en-SG">
                <a:latin typeface="Arial" panose="020B0604020202020204" pitchFamily="34" charset="0"/>
                <a:cs typeface="Arial" panose="020B0604020202020204" pitchFamily="34" charset="0"/>
              </a:rPr>
              <a:t>Tertiary HQA: 2%</a:t>
            </a:r>
          </a:p>
        </p:txBody>
      </p:sp>
      <p:sp>
        <p:nvSpPr>
          <p:cNvPr id="18" name="TextBox 17">
            <a:extLst>
              <a:ext uri="{FF2B5EF4-FFF2-40B4-BE49-F238E27FC236}">
                <a16:creationId xmlns:a16="http://schemas.microsoft.com/office/drawing/2014/main" id="{F0544031-63D2-426B-9FFB-7734F5A80DF6}"/>
              </a:ext>
            </a:extLst>
          </p:cNvPr>
          <p:cNvSpPr txBox="1"/>
          <p:nvPr/>
        </p:nvSpPr>
        <p:spPr>
          <a:xfrm>
            <a:off x="8621690" y="3093965"/>
            <a:ext cx="2034283" cy="369332"/>
          </a:xfrm>
          <a:prstGeom prst="rect">
            <a:avLst/>
          </a:prstGeom>
          <a:noFill/>
          <a:ln>
            <a:solidFill>
              <a:schemeClr val="tx1"/>
            </a:solidFill>
          </a:ln>
        </p:spPr>
        <p:txBody>
          <a:bodyPr wrap="square" rtlCol="0">
            <a:spAutoFit/>
          </a:bodyPr>
          <a:lstStyle/>
          <a:p>
            <a:r>
              <a:rPr lang="en-SG">
                <a:latin typeface="Arial" panose="020B0604020202020204" pitchFamily="34" charset="0"/>
                <a:cs typeface="Arial" panose="020B0604020202020204" pitchFamily="34" charset="0"/>
              </a:rPr>
              <a:t>Tertiary HQA: 4%</a:t>
            </a:r>
          </a:p>
        </p:txBody>
      </p:sp>
      <p:sp>
        <p:nvSpPr>
          <p:cNvPr id="19" name="TextBox 18">
            <a:extLst>
              <a:ext uri="{FF2B5EF4-FFF2-40B4-BE49-F238E27FC236}">
                <a16:creationId xmlns:a16="http://schemas.microsoft.com/office/drawing/2014/main" id="{3A5A313A-41A6-4A7A-85A2-F6D1B2A2A891}"/>
              </a:ext>
            </a:extLst>
          </p:cNvPr>
          <p:cNvSpPr txBox="1"/>
          <p:nvPr/>
        </p:nvSpPr>
        <p:spPr>
          <a:xfrm>
            <a:off x="1750152" y="3138873"/>
            <a:ext cx="2034283" cy="369332"/>
          </a:xfrm>
          <a:prstGeom prst="rect">
            <a:avLst/>
          </a:prstGeom>
          <a:noFill/>
          <a:ln>
            <a:solidFill>
              <a:schemeClr val="tx1"/>
            </a:solidFill>
          </a:ln>
        </p:spPr>
        <p:txBody>
          <a:bodyPr wrap="square" rtlCol="0">
            <a:spAutoFit/>
          </a:bodyPr>
          <a:lstStyle/>
          <a:p>
            <a:r>
              <a:rPr lang="en-SG">
                <a:latin typeface="Arial" panose="020B0604020202020204" pitchFamily="34" charset="0"/>
                <a:cs typeface="Arial" panose="020B0604020202020204" pitchFamily="34" charset="0"/>
              </a:rPr>
              <a:t>Tertiary HQA: 1%</a:t>
            </a:r>
          </a:p>
        </p:txBody>
      </p:sp>
      <p:sp>
        <p:nvSpPr>
          <p:cNvPr id="21" name="TextBox 20">
            <a:extLst>
              <a:ext uri="{FF2B5EF4-FFF2-40B4-BE49-F238E27FC236}">
                <a16:creationId xmlns:a16="http://schemas.microsoft.com/office/drawing/2014/main" id="{313430E4-A599-4425-BDF9-00AA16CD6000}"/>
              </a:ext>
            </a:extLst>
          </p:cNvPr>
          <p:cNvSpPr txBox="1"/>
          <p:nvPr/>
        </p:nvSpPr>
        <p:spPr>
          <a:xfrm>
            <a:off x="4895239" y="5614678"/>
            <a:ext cx="2108412" cy="369332"/>
          </a:xfrm>
          <a:prstGeom prst="rect">
            <a:avLst/>
          </a:prstGeom>
          <a:noFill/>
          <a:ln>
            <a:solidFill>
              <a:schemeClr val="tx1"/>
            </a:solidFill>
          </a:ln>
        </p:spPr>
        <p:txBody>
          <a:bodyPr wrap="square" rtlCol="0">
            <a:spAutoFit/>
          </a:bodyPr>
          <a:lstStyle/>
          <a:p>
            <a:r>
              <a:rPr lang="en-SG">
                <a:latin typeface="Arial" panose="020B0604020202020204" pitchFamily="34" charset="0"/>
                <a:cs typeface="Arial" panose="020B0604020202020204" pitchFamily="34" charset="0"/>
              </a:rPr>
              <a:t>Tertiary HQA: 19%</a:t>
            </a:r>
          </a:p>
        </p:txBody>
      </p:sp>
      <p:sp>
        <p:nvSpPr>
          <p:cNvPr id="22" name="TextBox 21">
            <a:extLst>
              <a:ext uri="{FF2B5EF4-FFF2-40B4-BE49-F238E27FC236}">
                <a16:creationId xmlns:a16="http://schemas.microsoft.com/office/drawing/2014/main" id="{61D17B9E-6DB9-4BB1-AD63-33B48E2B7B90}"/>
              </a:ext>
            </a:extLst>
          </p:cNvPr>
          <p:cNvSpPr txBox="1"/>
          <p:nvPr/>
        </p:nvSpPr>
        <p:spPr>
          <a:xfrm>
            <a:off x="8621690" y="5760286"/>
            <a:ext cx="2108413" cy="369332"/>
          </a:xfrm>
          <a:prstGeom prst="rect">
            <a:avLst/>
          </a:prstGeom>
          <a:noFill/>
          <a:ln>
            <a:solidFill>
              <a:schemeClr val="tx1"/>
            </a:solidFill>
          </a:ln>
        </p:spPr>
        <p:txBody>
          <a:bodyPr wrap="square" rtlCol="0">
            <a:spAutoFit/>
          </a:bodyPr>
          <a:lstStyle/>
          <a:p>
            <a:r>
              <a:rPr lang="en-SG">
                <a:latin typeface="Arial" panose="020B0604020202020204" pitchFamily="34" charset="0"/>
                <a:cs typeface="Arial" panose="020B0604020202020204" pitchFamily="34" charset="0"/>
              </a:rPr>
              <a:t>Tertiary HQA: 27%</a:t>
            </a:r>
          </a:p>
        </p:txBody>
      </p:sp>
    </p:spTree>
    <p:extLst>
      <p:ext uri="{BB962C8B-B14F-4D97-AF65-F5344CB8AC3E}">
        <p14:creationId xmlns:p14="http://schemas.microsoft.com/office/powerpoint/2010/main" val="2630824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371731-4F04-4856-AC85-891328A39364}"/>
              </a:ext>
            </a:extLst>
          </p:cNvPr>
          <p:cNvSpPr>
            <a:spLocks noGrp="1"/>
          </p:cNvSpPr>
          <p:nvPr>
            <p:ph type="body" sz="quarter" idx="10"/>
          </p:nvPr>
        </p:nvSpPr>
        <p:spPr/>
        <p:txBody>
          <a:bodyPr/>
          <a:lstStyle/>
          <a:p>
            <a:r>
              <a:rPr lang="en-US"/>
              <a:t>Motivation: Singapore’s Economic Support Ratio</a:t>
            </a:r>
          </a:p>
          <a:p>
            <a:endParaRPr lang="en-SG"/>
          </a:p>
        </p:txBody>
      </p:sp>
      <p:sp>
        <p:nvSpPr>
          <p:cNvPr id="3" name="Text Placeholder 2">
            <a:extLst>
              <a:ext uri="{FF2B5EF4-FFF2-40B4-BE49-F238E27FC236}">
                <a16:creationId xmlns:a16="http://schemas.microsoft.com/office/drawing/2014/main" id="{1A643CE2-1121-458D-8588-750284468048}"/>
              </a:ext>
            </a:extLst>
          </p:cNvPr>
          <p:cNvSpPr>
            <a:spLocks noGrp="1"/>
          </p:cNvSpPr>
          <p:nvPr>
            <p:ph type="body" sz="quarter" idx="11"/>
          </p:nvPr>
        </p:nvSpPr>
        <p:spPr>
          <a:xfrm>
            <a:off x="658097" y="1797864"/>
            <a:ext cx="4228536" cy="393648"/>
          </a:xfrm>
        </p:spPr>
        <p:txBody>
          <a:bodyPr/>
          <a:lstStyle/>
          <a:p>
            <a:r>
              <a:rPr lang="en-SG"/>
              <a:t>CONTEXT</a:t>
            </a:r>
          </a:p>
        </p:txBody>
      </p:sp>
      <p:sp>
        <p:nvSpPr>
          <p:cNvPr id="4" name="Text Placeholder 3">
            <a:extLst>
              <a:ext uri="{FF2B5EF4-FFF2-40B4-BE49-F238E27FC236}">
                <a16:creationId xmlns:a16="http://schemas.microsoft.com/office/drawing/2014/main" id="{CCAFD081-CF42-43F5-B078-69506D5A3C76}"/>
              </a:ext>
            </a:extLst>
          </p:cNvPr>
          <p:cNvSpPr>
            <a:spLocks noGrp="1"/>
          </p:cNvSpPr>
          <p:nvPr>
            <p:ph type="body" sz="quarter" idx="12"/>
          </p:nvPr>
        </p:nvSpPr>
        <p:spPr>
          <a:xfrm>
            <a:off x="658097" y="2255498"/>
            <a:ext cx="10875806" cy="4390463"/>
          </a:xfrm>
        </p:spPr>
        <p:txBody>
          <a:bodyPr/>
          <a:lstStyle/>
          <a:p>
            <a:pPr marL="342900" indent="-342900">
              <a:buFont typeface="Arial" panose="020B0604020202020204" pitchFamily="34" charset="0"/>
              <a:buChar char="•"/>
            </a:pPr>
            <a:r>
              <a:rPr lang="en-SG" dirty="0"/>
              <a:t>This is about Singapore’s historical economic support ratio (ESR)</a:t>
            </a:r>
          </a:p>
          <a:p>
            <a:pPr marL="342900" indent="-342900">
              <a:buFont typeface="Arial" panose="020B0604020202020204" pitchFamily="34" charset="0"/>
              <a:buChar char="•"/>
            </a:pPr>
            <a:r>
              <a:rPr lang="en-SG" dirty="0"/>
              <a:t>ESR is the ratio of effective income earners over effective consumers</a:t>
            </a:r>
          </a:p>
          <a:p>
            <a:pPr marL="1028700" lvl="1" indent="-342900"/>
            <a:r>
              <a:rPr lang="en-SG" dirty="0">
                <a:latin typeface="Arial" panose="020B0604020202020204" pitchFamily="34" charset="0"/>
                <a:cs typeface="Arial" panose="020B0604020202020204" pitchFamily="34" charset="0"/>
              </a:rPr>
              <a:t>different from the Demographic Support Ratio</a:t>
            </a:r>
          </a:p>
          <a:p>
            <a:pPr marL="1028700" lvl="1" indent="-342900"/>
            <a:r>
              <a:rPr lang="en-SG" dirty="0">
                <a:latin typeface="Arial" panose="020B0604020202020204" pitchFamily="34" charset="0"/>
                <a:cs typeface="Arial" panose="020B0604020202020204" pitchFamily="34" charset="0"/>
              </a:rPr>
              <a:t>Desirable for ESR to be above 1, i.e., there ought to be more effective income earners than effective consumers.  </a:t>
            </a:r>
          </a:p>
          <a:p>
            <a:pPr marL="342900" indent="-342900">
              <a:buFont typeface="Arial" panose="020B0604020202020204" pitchFamily="34" charset="0"/>
              <a:buChar char="•"/>
            </a:pPr>
            <a:r>
              <a:rPr lang="en-SG" dirty="0"/>
              <a:t>Historical exercise, but with policy implications:</a:t>
            </a:r>
          </a:p>
          <a:p>
            <a:pPr marL="1028700" lvl="1" indent="-342900"/>
            <a:r>
              <a:rPr lang="en-SG" dirty="0">
                <a:latin typeface="Arial" panose="020B0604020202020204" pitchFamily="34" charset="0"/>
                <a:cs typeface="Arial" panose="020B0604020202020204" pitchFamily="34" charset="0"/>
              </a:rPr>
              <a:t>Implications for wide range of social and education policies</a:t>
            </a:r>
          </a:p>
          <a:p>
            <a:pPr marL="1028700" lvl="1" indent="-342900"/>
            <a:r>
              <a:rPr lang="en-SG" dirty="0">
                <a:latin typeface="Arial" panose="020B0604020202020204" pitchFamily="34" charset="0"/>
                <a:cs typeface="Arial" panose="020B0604020202020204" pitchFamily="34" charset="0"/>
              </a:rPr>
              <a:t>Extending Demographic Dividend</a:t>
            </a:r>
          </a:p>
          <a:p>
            <a:pPr marL="342900" indent="-342900">
              <a:buFont typeface="Arial" panose="020B0604020202020204" pitchFamily="34" charset="0"/>
              <a:buChar char="•"/>
            </a:pPr>
            <a:endParaRPr lang="en-SG" dirty="0"/>
          </a:p>
          <a:p>
            <a:pPr lvl="1" indent="0">
              <a:buNone/>
            </a:pPr>
            <a:endParaRPr lang="en-SG" dirty="0"/>
          </a:p>
          <a:p>
            <a:pPr marL="1028700" lvl="1" indent="-342900"/>
            <a:endParaRPr lang="en-SG" dirty="0"/>
          </a:p>
          <a:p>
            <a:pPr marL="1028700" lvl="1" indent="-342900"/>
            <a:endParaRPr lang="en-SG" dirty="0"/>
          </a:p>
          <a:p>
            <a:pPr marL="1028700" lvl="1" indent="-342900"/>
            <a:endParaRPr lang="en-SG" dirty="0"/>
          </a:p>
          <a:p>
            <a:pPr marL="1028700" lvl="1" indent="-342900"/>
            <a:endParaRPr lang="en-SG" dirty="0"/>
          </a:p>
          <a:p>
            <a:pPr marL="342900" indent="-342900"/>
            <a:endParaRPr lang="en-SG" dirty="0"/>
          </a:p>
          <a:p>
            <a:pPr marL="1028700" lvl="1" indent="-342900"/>
            <a:endParaRPr lang="en-SG" dirty="0"/>
          </a:p>
        </p:txBody>
      </p:sp>
    </p:spTree>
    <p:extLst>
      <p:ext uri="{BB962C8B-B14F-4D97-AF65-F5344CB8AC3E}">
        <p14:creationId xmlns:p14="http://schemas.microsoft.com/office/powerpoint/2010/main" val="2618683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371731-4F04-4856-AC85-891328A39364}"/>
              </a:ext>
            </a:extLst>
          </p:cNvPr>
          <p:cNvSpPr>
            <a:spLocks noGrp="1"/>
          </p:cNvSpPr>
          <p:nvPr>
            <p:ph type="body" sz="quarter" idx="10"/>
          </p:nvPr>
        </p:nvSpPr>
        <p:spPr/>
        <p:txBody>
          <a:bodyPr/>
          <a:lstStyle/>
          <a:p>
            <a:r>
              <a:rPr lang="en-US"/>
              <a:t>Motivation: Singapore’s Economic Support Ratio</a:t>
            </a:r>
          </a:p>
          <a:p>
            <a:endParaRPr lang="en-SG"/>
          </a:p>
        </p:txBody>
      </p:sp>
      <p:sp>
        <p:nvSpPr>
          <p:cNvPr id="3" name="Text Placeholder 2">
            <a:extLst>
              <a:ext uri="{FF2B5EF4-FFF2-40B4-BE49-F238E27FC236}">
                <a16:creationId xmlns:a16="http://schemas.microsoft.com/office/drawing/2014/main" id="{1A643CE2-1121-458D-8588-750284468048}"/>
              </a:ext>
            </a:extLst>
          </p:cNvPr>
          <p:cNvSpPr>
            <a:spLocks noGrp="1"/>
          </p:cNvSpPr>
          <p:nvPr>
            <p:ph type="body" sz="quarter" idx="11"/>
          </p:nvPr>
        </p:nvSpPr>
        <p:spPr>
          <a:xfrm>
            <a:off x="658096" y="1786711"/>
            <a:ext cx="4683337" cy="393648"/>
          </a:xfrm>
        </p:spPr>
        <p:txBody>
          <a:bodyPr/>
          <a:lstStyle/>
          <a:p>
            <a:r>
              <a:rPr lang="en-SG"/>
              <a:t>A Rapidly Ageing Population</a:t>
            </a:r>
          </a:p>
        </p:txBody>
      </p:sp>
      <p:sp>
        <p:nvSpPr>
          <p:cNvPr id="4" name="Text Placeholder 3">
            <a:extLst>
              <a:ext uri="{FF2B5EF4-FFF2-40B4-BE49-F238E27FC236}">
                <a16:creationId xmlns:a16="http://schemas.microsoft.com/office/drawing/2014/main" id="{CCAFD081-CF42-43F5-B078-69506D5A3C76}"/>
              </a:ext>
            </a:extLst>
          </p:cNvPr>
          <p:cNvSpPr>
            <a:spLocks noGrp="1"/>
          </p:cNvSpPr>
          <p:nvPr>
            <p:ph type="body" sz="quarter" idx="12"/>
          </p:nvPr>
        </p:nvSpPr>
        <p:spPr>
          <a:xfrm>
            <a:off x="658097" y="2244345"/>
            <a:ext cx="10875806" cy="4390463"/>
          </a:xfrm>
        </p:spPr>
        <p:txBody>
          <a:bodyPr/>
          <a:lstStyle/>
          <a:p>
            <a:pPr marL="342900" indent="-342900">
              <a:buFont typeface="Arial" panose="020B0604020202020204" pitchFamily="34" charset="0"/>
              <a:buChar char="•"/>
            </a:pPr>
            <a:r>
              <a:rPr lang="en-SG" dirty="0"/>
              <a:t>Singapore is ageing rapidly.</a:t>
            </a:r>
          </a:p>
          <a:p>
            <a:pPr marL="1028700" lvl="1" indent="-342900"/>
            <a:r>
              <a:rPr lang="en-SG" dirty="0">
                <a:latin typeface="Arial" panose="020B0604020202020204" pitchFamily="34" charset="0"/>
                <a:cs typeface="Arial" panose="020B0604020202020204" pitchFamily="34" charset="0"/>
              </a:rPr>
              <a:t>Low TFR – 2.1 in 1976</a:t>
            </a:r>
          </a:p>
          <a:p>
            <a:pPr marL="1028700" lvl="1" indent="-342900"/>
            <a:r>
              <a:rPr lang="en-SG" dirty="0">
                <a:latin typeface="Arial" panose="020B0604020202020204" pitchFamily="34" charset="0"/>
                <a:cs typeface="Arial" panose="020B0604020202020204" pitchFamily="34" charset="0"/>
              </a:rPr>
              <a:t>TFR at 0.97 in 2024</a:t>
            </a:r>
          </a:p>
          <a:p>
            <a:pPr marL="1028700" lvl="1" indent="-342900"/>
            <a:r>
              <a:rPr lang="en-SG" dirty="0">
                <a:latin typeface="Arial" panose="020B0604020202020204" pitchFamily="34" charset="0"/>
                <a:cs typeface="Arial" panose="020B0604020202020204" pitchFamily="34" charset="0"/>
              </a:rPr>
              <a:t>Singapore’s life expectancy at birth had increased from about 64.5 in 1965 to 83 in 2023.</a:t>
            </a:r>
          </a:p>
          <a:p>
            <a:pPr marL="342900" indent="-342900">
              <a:buFont typeface="Arial" panose="020B0604020202020204" pitchFamily="34" charset="0"/>
              <a:buChar char="•"/>
            </a:pPr>
            <a:endParaRPr lang="en-SG" dirty="0"/>
          </a:p>
          <a:p>
            <a:pPr lvl="1" indent="0">
              <a:buNone/>
            </a:pPr>
            <a:endParaRPr lang="en-SG" dirty="0"/>
          </a:p>
          <a:p>
            <a:pPr marL="1028700" lvl="1" indent="-342900"/>
            <a:endParaRPr lang="en-SG" dirty="0"/>
          </a:p>
          <a:p>
            <a:pPr marL="1028700" lvl="1" indent="-342900"/>
            <a:endParaRPr lang="en-SG" dirty="0"/>
          </a:p>
          <a:p>
            <a:pPr marL="1028700" lvl="1" indent="-342900"/>
            <a:endParaRPr lang="en-SG" dirty="0"/>
          </a:p>
          <a:p>
            <a:pPr marL="1028700" lvl="1" indent="-342900"/>
            <a:endParaRPr lang="en-SG" dirty="0"/>
          </a:p>
          <a:p>
            <a:pPr marL="342900" indent="-342900"/>
            <a:endParaRPr lang="en-SG" dirty="0"/>
          </a:p>
          <a:p>
            <a:pPr marL="1028700" lvl="1" indent="-342900"/>
            <a:endParaRPr lang="en-SG" dirty="0"/>
          </a:p>
        </p:txBody>
      </p:sp>
    </p:spTree>
    <p:extLst>
      <p:ext uri="{BB962C8B-B14F-4D97-AF65-F5344CB8AC3E}">
        <p14:creationId xmlns:p14="http://schemas.microsoft.com/office/powerpoint/2010/main" val="341265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C0839A-CD55-47FD-8A71-01C8E57A9EC2}"/>
              </a:ext>
            </a:extLst>
          </p:cNvPr>
          <p:cNvSpPr>
            <a:spLocks noGrp="1"/>
          </p:cNvSpPr>
          <p:nvPr>
            <p:ph type="body" sz="quarter" idx="10"/>
          </p:nvPr>
        </p:nvSpPr>
        <p:spPr/>
        <p:txBody>
          <a:bodyPr/>
          <a:lstStyle/>
          <a:p>
            <a:r>
              <a:rPr lang="en-SG"/>
              <a:t>Economic Support Ratio: Education or Age or Gender?</a:t>
            </a:r>
          </a:p>
        </p:txBody>
      </p:sp>
      <p:sp>
        <p:nvSpPr>
          <p:cNvPr id="3" name="Text Placeholder 2">
            <a:extLst>
              <a:ext uri="{FF2B5EF4-FFF2-40B4-BE49-F238E27FC236}">
                <a16:creationId xmlns:a16="http://schemas.microsoft.com/office/drawing/2014/main" id="{16912902-0F59-4EE0-B499-CE223A0AE04E}"/>
              </a:ext>
            </a:extLst>
          </p:cNvPr>
          <p:cNvSpPr>
            <a:spLocks noGrp="1"/>
          </p:cNvSpPr>
          <p:nvPr>
            <p:ph type="body" sz="quarter" idx="11"/>
          </p:nvPr>
        </p:nvSpPr>
        <p:spPr>
          <a:xfrm>
            <a:off x="345276" y="1462320"/>
            <a:ext cx="4228536" cy="393648"/>
          </a:xfrm>
        </p:spPr>
        <p:txBody>
          <a:bodyPr/>
          <a:lstStyle/>
          <a:p>
            <a:r>
              <a:rPr lang="en-SG"/>
              <a:t>LITERATURE REVIEW</a:t>
            </a:r>
          </a:p>
        </p:txBody>
      </p:sp>
      <p:sp>
        <p:nvSpPr>
          <p:cNvPr id="4" name="Text Placeholder 3">
            <a:extLst>
              <a:ext uri="{FF2B5EF4-FFF2-40B4-BE49-F238E27FC236}">
                <a16:creationId xmlns:a16="http://schemas.microsoft.com/office/drawing/2014/main" id="{D772F12C-F964-476C-8DA0-708EB2C84575}"/>
              </a:ext>
            </a:extLst>
          </p:cNvPr>
          <p:cNvSpPr>
            <a:spLocks noGrp="1"/>
          </p:cNvSpPr>
          <p:nvPr>
            <p:ph type="body" sz="quarter" idx="12"/>
          </p:nvPr>
        </p:nvSpPr>
        <p:spPr>
          <a:xfrm>
            <a:off x="345275" y="1855967"/>
            <a:ext cx="11638177" cy="619483"/>
          </a:xfrm>
        </p:spPr>
        <p:txBody>
          <a:bodyPr/>
          <a:lstStyle/>
          <a:p>
            <a:pPr marL="342900" indent="-342900">
              <a:buFont typeface="Arial" panose="020B0604020202020204" pitchFamily="34" charset="0"/>
              <a:buChar char="•"/>
            </a:pPr>
            <a:r>
              <a:rPr lang="en-SG" sz="2000" dirty="0"/>
              <a:t>Role of education and age and gender contribution to demographic dividend is being refined</a:t>
            </a:r>
          </a:p>
          <a:p>
            <a:pPr marL="342900" indent="-342900">
              <a:buFont typeface="Arial" panose="020B0604020202020204" pitchFamily="34" charset="0"/>
              <a:buChar char="•"/>
            </a:pPr>
            <a:r>
              <a:rPr lang="en-SG" sz="2000" dirty="0"/>
              <a:t>Education has become more important relative to age in more recent decades (Choo and Gee, 2024)</a:t>
            </a:r>
          </a:p>
          <a:p>
            <a:pPr marL="342900" indent="-342900">
              <a:buFont typeface="Arial" panose="020B0604020202020204" pitchFamily="34" charset="0"/>
              <a:buChar char="•"/>
            </a:pPr>
            <a:r>
              <a:rPr lang="en-SG" sz="2000" dirty="0"/>
              <a:t>Lutz (2008), Lutz and Samir (2011), Crespo </a:t>
            </a:r>
            <a:r>
              <a:rPr lang="en-SG" sz="2000" dirty="0" err="1"/>
              <a:t>Cuaresma</a:t>
            </a:r>
            <a:r>
              <a:rPr lang="en-SG" sz="2000" dirty="0"/>
              <a:t> (2014), Lutz et. al. (2019) argue that the demographic dividend is an education dividend</a:t>
            </a:r>
          </a:p>
          <a:p>
            <a:pPr marL="342900" indent="-342900">
              <a:buFont typeface="Arial" panose="020B0604020202020204" pitchFamily="34" charset="0"/>
              <a:buChar char="•"/>
            </a:pPr>
            <a:r>
              <a:rPr lang="en-SG" sz="2000" dirty="0" err="1"/>
              <a:t>Kotschy</a:t>
            </a:r>
            <a:r>
              <a:rPr lang="en-SG" sz="2000" dirty="0"/>
              <a:t> and Sunde (2018), and </a:t>
            </a:r>
            <a:r>
              <a:rPr lang="en-SG" sz="2000" dirty="0" err="1"/>
              <a:t>Kotschy</a:t>
            </a:r>
            <a:r>
              <a:rPr lang="en-SG" sz="2000" dirty="0"/>
              <a:t> et. al. (2020) argue that the relationship is complex – human capital improves growth only with suitable age structure. </a:t>
            </a:r>
          </a:p>
          <a:p>
            <a:pPr marL="342900" indent="-342900">
              <a:buFont typeface="Arial" panose="020B0604020202020204" pitchFamily="34" charset="0"/>
              <a:buChar char="•"/>
            </a:pPr>
            <a:r>
              <a:rPr lang="en-SG" sz="2000" dirty="0"/>
              <a:t>Implications for countries as to whether they might secure a second demographic dividend (</a:t>
            </a:r>
            <a:r>
              <a:rPr lang="en-SG" sz="2000" dirty="0" err="1"/>
              <a:t>Wongboonsin</a:t>
            </a:r>
            <a:r>
              <a:rPr lang="en-SG" sz="2000" dirty="0"/>
              <a:t> and </a:t>
            </a:r>
            <a:r>
              <a:rPr lang="en-SG" sz="2000" dirty="0" err="1"/>
              <a:t>Wongboonsin</a:t>
            </a:r>
            <a:r>
              <a:rPr lang="en-SG" sz="2000" dirty="0"/>
              <a:t> 2014).</a:t>
            </a:r>
          </a:p>
          <a:p>
            <a:pPr marL="342900" indent="-342900">
              <a:buFont typeface="Arial" panose="020B0604020202020204" pitchFamily="34" charset="0"/>
              <a:buChar char="•"/>
            </a:pPr>
            <a:r>
              <a:rPr lang="en-SG" sz="2000" dirty="0"/>
              <a:t> Education can offset for ageing (Renteria et al. 2016)</a:t>
            </a:r>
          </a:p>
          <a:p>
            <a:endParaRPr lang="en-SG" sz="2000" dirty="0"/>
          </a:p>
        </p:txBody>
      </p:sp>
    </p:spTree>
    <p:extLst>
      <p:ext uri="{BB962C8B-B14F-4D97-AF65-F5344CB8AC3E}">
        <p14:creationId xmlns:p14="http://schemas.microsoft.com/office/powerpoint/2010/main" val="2812897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2555E10-FC51-430A-918C-2BCACE168937}"/>
              </a:ext>
            </a:extLst>
          </p:cNvPr>
          <p:cNvSpPr>
            <a:spLocks noGrp="1"/>
          </p:cNvSpPr>
          <p:nvPr>
            <p:ph type="body" sz="quarter" idx="10"/>
          </p:nvPr>
        </p:nvSpPr>
        <p:spPr/>
        <p:txBody>
          <a:bodyPr/>
          <a:lstStyle/>
          <a:p>
            <a:r>
              <a:rPr lang="en-SG"/>
              <a:t>Singapore’s Education Structure</a:t>
            </a:r>
          </a:p>
        </p:txBody>
      </p:sp>
      <p:sp>
        <p:nvSpPr>
          <p:cNvPr id="3" name="Text Placeholder 2">
            <a:extLst>
              <a:ext uri="{FF2B5EF4-FFF2-40B4-BE49-F238E27FC236}">
                <a16:creationId xmlns:a16="http://schemas.microsoft.com/office/drawing/2014/main" id="{8F280C94-EA42-BF4C-B0CC-D332A5A66A83}"/>
              </a:ext>
            </a:extLst>
          </p:cNvPr>
          <p:cNvSpPr>
            <a:spLocks noGrp="1"/>
          </p:cNvSpPr>
          <p:nvPr>
            <p:ph type="body" sz="quarter" idx="12"/>
          </p:nvPr>
        </p:nvSpPr>
        <p:spPr/>
        <p:txBody>
          <a:bodyPr/>
          <a:lstStyle/>
          <a:p>
            <a:endParaRPr lang="en-US"/>
          </a:p>
        </p:txBody>
      </p:sp>
      <p:sp>
        <p:nvSpPr>
          <p:cNvPr id="8" name="Text Placeholder 7">
            <a:extLst>
              <a:ext uri="{FF2B5EF4-FFF2-40B4-BE49-F238E27FC236}">
                <a16:creationId xmlns:a16="http://schemas.microsoft.com/office/drawing/2014/main" id="{A0192A1B-4539-4747-B4D7-2CFBA85BDA0B}"/>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51138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7E6C44-5DA8-3B4C-9971-91FE13A3669D}"/>
              </a:ext>
            </a:extLst>
          </p:cNvPr>
          <p:cNvSpPr>
            <a:spLocks noGrp="1"/>
          </p:cNvSpPr>
          <p:nvPr>
            <p:ph type="body" sz="quarter" idx="10"/>
          </p:nvPr>
        </p:nvSpPr>
        <p:spPr/>
        <p:txBody>
          <a:bodyPr/>
          <a:lstStyle/>
          <a:p>
            <a:r>
              <a:rPr lang="en-US"/>
              <a:t>BACKGROUND</a:t>
            </a:r>
          </a:p>
        </p:txBody>
      </p:sp>
      <p:sp>
        <p:nvSpPr>
          <p:cNvPr id="3" name="Text Placeholder 2">
            <a:extLst>
              <a:ext uri="{FF2B5EF4-FFF2-40B4-BE49-F238E27FC236}">
                <a16:creationId xmlns:a16="http://schemas.microsoft.com/office/drawing/2014/main" id="{6563B181-44DB-3D43-AD30-8570DF482E50}"/>
              </a:ext>
            </a:extLst>
          </p:cNvPr>
          <p:cNvSpPr>
            <a:spLocks noGrp="1"/>
          </p:cNvSpPr>
          <p:nvPr>
            <p:ph type="body" sz="quarter" idx="11"/>
          </p:nvPr>
        </p:nvSpPr>
        <p:spPr/>
        <p:txBody>
          <a:bodyPr/>
          <a:lstStyle/>
          <a:p>
            <a:r>
              <a:rPr lang="en-SG"/>
              <a:t>SINGAPORE’S SITUATION</a:t>
            </a:r>
          </a:p>
          <a:p>
            <a:endParaRPr lang="en-US"/>
          </a:p>
        </p:txBody>
      </p:sp>
      <p:sp>
        <p:nvSpPr>
          <p:cNvPr id="4" name="Text Placeholder 3">
            <a:extLst>
              <a:ext uri="{FF2B5EF4-FFF2-40B4-BE49-F238E27FC236}">
                <a16:creationId xmlns:a16="http://schemas.microsoft.com/office/drawing/2014/main" id="{6DA4A121-D8D9-FA4C-98FC-EA23D3E20BC0}"/>
              </a:ext>
            </a:extLst>
          </p:cNvPr>
          <p:cNvSpPr>
            <a:spLocks noGrp="1"/>
          </p:cNvSpPr>
          <p:nvPr>
            <p:ph type="body" sz="quarter" idx="12"/>
          </p:nvPr>
        </p:nvSpPr>
        <p:spPr>
          <a:xfrm>
            <a:off x="658096" y="1976283"/>
            <a:ext cx="4365849" cy="3793895"/>
          </a:xfrm>
        </p:spPr>
        <p:txBody>
          <a:bodyPr/>
          <a:lstStyle/>
          <a:p>
            <a:pPr marL="342900" indent="-342900">
              <a:buFont typeface="Arial" panose="020B0604020202020204" pitchFamily="34" charset="0"/>
              <a:buChar char="•"/>
            </a:pPr>
            <a:r>
              <a:rPr lang="en-SG"/>
              <a:t>Singapore’s population has become more educated.</a:t>
            </a:r>
          </a:p>
          <a:p>
            <a:pPr marL="1028700" lvl="1" indent="-342900"/>
            <a:r>
              <a:rPr lang="en-SG">
                <a:latin typeface="Arial" panose="020B0604020202020204" pitchFamily="34" charset="0"/>
                <a:cs typeface="Arial" panose="020B0604020202020204" pitchFamily="34" charset="0"/>
              </a:rPr>
              <a:t>3 Polytechnics from 1990s and 2002</a:t>
            </a:r>
          </a:p>
          <a:p>
            <a:pPr marL="1028700" lvl="1" indent="-342900"/>
            <a:r>
              <a:rPr lang="en-SG">
                <a:latin typeface="Arial" panose="020B0604020202020204" pitchFamily="34" charset="0"/>
                <a:cs typeface="Arial" panose="020B0604020202020204" pitchFamily="34" charset="0"/>
              </a:rPr>
              <a:t>5 universities from the 1990s</a:t>
            </a:r>
          </a:p>
          <a:p>
            <a:endParaRPr lang="en-US"/>
          </a:p>
        </p:txBody>
      </p:sp>
      <p:sp>
        <p:nvSpPr>
          <p:cNvPr id="9" name="Text Placeholder 2">
            <a:extLst>
              <a:ext uri="{FF2B5EF4-FFF2-40B4-BE49-F238E27FC236}">
                <a16:creationId xmlns:a16="http://schemas.microsoft.com/office/drawing/2014/main" id="{AC9A5614-E485-4040-8381-1D996AC7CAA0}"/>
              </a:ext>
            </a:extLst>
          </p:cNvPr>
          <p:cNvSpPr txBox="1">
            <a:spLocks/>
          </p:cNvSpPr>
          <p:nvPr/>
        </p:nvSpPr>
        <p:spPr>
          <a:xfrm>
            <a:off x="5752018" y="1582635"/>
            <a:ext cx="4228536" cy="39364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500" b="1" kern="1200">
                <a:solidFill>
                  <a:srgbClr val="233E9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SG"/>
              <a:t>POLYTECHNICS</a:t>
            </a:r>
          </a:p>
        </p:txBody>
      </p:sp>
      <p:sp>
        <p:nvSpPr>
          <p:cNvPr id="10" name="Text Placeholder 4">
            <a:extLst>
              <a:ext uri="{FF2B5EF4-FFF2-40B4-BE49-F238E27FC236}">
                <a16:creationId xmlns:a16="http://schemas.microsoft.com/office/drawing/2014/main" id="{F6C9A356-DB23-7A47-995B-B3A883C3D7F9}"/>
              </a:ext>
            </a:extLst>
          </p:cNvPr>
          <p:cNvSpPr txBox="1">
            <a:spLocks/>
          </p:cNvSpPr>
          <p:nvPr/>
        </p:nvSpPr>
        <p:spPr>
          <a:xfrm>
            <a:off x="5752018" y="1976283"/>
            <a:ext cx="5956506" cy="145271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SG"/>
              <a:t>Post-secondary non-degree vocation-specific education</a:t>
            </a:r>
          </a:p>
          <a:p>
            <a:pPr marL="342900" indent="-342900">
              <a:buFont typeface="Arial" panose="020B0604020202020204" pitchFamily="34" charset="0"/>
              <a:buChar char="•"/>
            </a:pPr>
            <a:r>
              <a:rPr lang="en-SG"/>
              <a:t>Two polytechnics before the 1990s</a:t>
            </a:r>
          </a:p>
          <a:p>
            <a:pPr marL="342900" indent="-342900">
              <a:buFont typeface="Arial" panose="020B0604020202020204" pitchFamily="34" charset="0"/>
              <a:buChar char="•"/>
            </a:pPr>
            <a:r>
              <a:rPr lang="en-SG"/>
              <a:t>Temasek, Nanyang, and Republic Polytechnics in 1992, 1994, and 2002 respectively.</a:t>
            </a:r>
          </a:p>
        </p:txBody>
      </p:sp>
      <p:sp>
        <p:nvSpPr>
          <p:cNvPr id="11" name="Text Placeholder 2">
            <a:extLst>
              <a:ext uri="{FF2B5EF4-FFF2-40B4-BE49-F238E27FC236}">
                <a16:creationId xmlns:a16="http://schemas.microsoft.com/office/drawing/2014/main" id="{E7ADEBED-B0BB-9849-838B-6B968933C420}"/>
              </a:ext>
            </a:extLst>
          </p:cNvPr>
          <p:cNvSpPr txBox="1">
            <a:spLocks/>
          </p:cNvSpPr>
          <p:nvPr/>
        </p:nvSpPr>
        <p:spPr>
          <a:xfrm>
            <a:off x="5752018" y="4406951"/>
            <a:ext cx="4228536" cy="39364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500" b="1" kern="1200">
                <a:solidFill>
                  <a:srgbClr val="233E9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SG"/>
              <a:t>UNIVERSITIES</a:t>
            </a:r>
          </a:p>
        </p:txBody>
      </p:sp>
      <p:sp>
        <p:nvSpPr>
          <p:cNvPr id="12" name="Text Placeholder 4">
            <a:extLst>
              <a:ext uri="{FF2B5EF4-FFF2-40B4-BE49-F238E27FC236}">
                <a16:creationId xmlns:a16="http://schemas.microsoft.com/office/drawing/2014/main" id="{EEC061AF-269F-6E4A-942F-C3EBC0A40B46}"/>
              </a:ext>
            </a:extLst>
          </p:cNvPr>
          <p:cNvSpPr txBox="1">
            <a:spLocks/>
          </p:cNvSpPr>
          <p:nvPr/>
        </p:nvSpPr>
        <p:spPr>
          <a:xfrm>
            <a:off x="5752018" y="4723818"/>
            <a:ext cx="5956506" cy="145271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SG"/>
              <a:t>NUS pre-1990s</a:t>
            </a:r>
          </a:p>
          <a:p>
            <a:pPr marL="342900" indent="-342900">
              <a:buFont typeface="Arial" panose="020B0604020202020204" pitchFamily="34" charset="0"/>
              <a:buChar char="•"/>
            </a:pPr>
            <a:r>
              <a:rPr lang="en-SG"/>
              <a:t>NTU in 1991, SMU in 2000, SUTD in 2009, SIT in 2014, SUSS in 2017, UAS in 2024</a:t>
            </a:r>
          </a:p>
        </p:txBody>
      </p:sp>
    </p:spTree>
    <p:extLst>
      <p:ext uri="{BB962C8B-B14F-4D97-AF65-F5344CB8AC3E}">
        <p14:creationId xmlns:p14="http://schemas.microsoft.com/office/powerpoint/2010/main" val="72089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24E61A-DAA2-1999-86E9-D695F548F1F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D2D0E387-1B7A-F9B7-6A78-7829239A8FDA}"/>
              </a:ext>
            </a:extLst>
          </p:cNvPr>
          <p:cNvSpPr>
            <a:spLocks noGrp="1"/>
          </p:cNvSpPr>
          <p:nvPr>
            <p:ph type="body" sz="quarter" idx="10"/>
          </p:nvPr>
        </p:nvSpPr>
        <p:spPr/>
        <p:txBody>
          <a:bodyPr/>
          <a:lstStyle/>
          <a:p>
            <a:r>
              <a:rPr lang="en-SG"/>
              <a:t>BACKGROUND</a:t>
            </a:r>
          </a:p>
        </p:txBody>
      </p:sp>
      <p:graphicFrame>
        <p:nvGraphicFramePr>
          <p:cNvPr id="3" name="Chart 2">
            <a:extLst>
              <a:ext uri="{FF2B5EF4-FFF2-40B4-BE49-F238E27FC236}">
                <a16:creationId xmlns:a16="http://schemas.microsoft.com/office/drawing/2014/main" id="{BE207ACC-E064-F065-F39A-2721DA8AC6F6}"/>
              </a:ext>
            </a:extLst>
          </p:cNvPr>
          <p:cNvGraphicFramePr>
            <a:graphicFrameLocks/>
          </p:cNvGraphicFramePr>
          <p:nvPr>
            <p:extLst>
              <p:ext uri="{D42A27DB-BD31-4B8C-83A1-F6EECF244321}">
                <p14:modId xmlns:p14="http://schemas.microsoft.com/office/powerpoint/2010/main" val="1019441941"/>
              </p:ext>
            </p:extLst>
          </p:nvPr>
        </p:nvGraphicFramePr>
        <p:xfrm>
          <a:off x="0" y="1061884"/>
          <a:ext cx="9158995" cy="49920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a:extLst>
              <a:ext uri="{FF2B5EF4-FFF2-40B4-BE49-F238E27FC236}">
                <a16:creationId xmlns:a16="http://schemas.microsoft.com/office/drawing/2014/main" id="{7E02A9ED-2CB7-1C48-79EB-01EE2CEEBC52}"/>
              </a:ext>
            </a:extLst>
          </p:cNvPr>
          <p:cNvGraphicFramePr>
            <a:graphicFrameLocks noGrp="1"/>
          </p:cNvGraphicFramePr>
          <p:nvPr>
            <p:extLst>
              <p:ext uri="{D42A27DB-BD31-4B8C-83A1-F6EECF244321}">
                <p14:modId xmlns:p14="http://schemas.microsoft.com/office/powerpoint/2010/main" val="1148897725"/>
              </p:ext>
            </p:extLst>
          </p:nvPr>
        </p:nvGraphicFramePr>
        <p:xfrm>
          <a:off x="9375159" y="2345370"/>
          <a:ext cx="2476500" cy="1329055"/>
        </p:xfrm>
        <a:graphic>
          <a:graphicData uri="http://schemas.openxmlformats.org/drawingml/2006/table">
            <a:tbl>
              <a:tblPr>
                <a:tableStyleId>{5C22544A-7EE6-4342-B048-85BDC9FD1C3A}</a:tableStyleId>
              </a:tblPr>
              <a:tblGrid>
                <a:gridCol w="825500">
                  <a:extLst>
                    <a:ext uri="{9D8B030D-6E8A-4147-A177-3AD203B41FA5}">
                      <a16:colId xmlns:a16="http://schemas.microsoft.com/office/drawing/2014/main" val="3462152043"/>
                    </a:ext>
                  </a:extLst>
                </a:gridCol>
                <a:gridCol w="825500">
                  <a:extLst>
                    <a:ext uri="{9D8B030D-6E8A-4147-A177-3AD203B41FA5}">
                      <a16:colId xmlns:a16="http://schemas.microsoft.com/office/drawing/2014/main" val="1683180625"/>
                    </a:ext>
                  </a:extLst>
                </a:gridCol>
                <a:gridCol w="825500">
                  <a:extLst>
                    <a:ext uri="{9D8B030D-6E8A-4147-A177-3AD203B41FA5}">
                      <a16:colId xmlns:a16="http://schemas.microsoft.com/office/drawing/2014/main" val="597303760"/>
                    </a:ext>
                  </a:extLst>
                </a:gridCol>
              </a:tblGrid>
              <a:tr h="203200">
                <a:tc>
                  <a:txBody>
                    <a:bodyPr/>
                    <a:lstStyle/>
                    <a:p>
                      <a:pPr algn="ctr" fontAlgn="b"/>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 of Male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 of Female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300151201"/>
                  </a:ext>
                </a:extLst>
              </a:tr>
              <a:tr h="203200">
                <a:tc>
                  <a:txBody>
                    <a:bodyPr/>
                    <a:lstStyle/>
                    <a:p>
                      <a:pPr algn="ctr" fontAlgn="b"/>
                      <a:r>
                        <a:rPr lang="en-US" sz="1200" u="none" strike="noStrike">
                          <a:effectLst/>
                          <a:latin typeface="Arial" panose="020B0604020202020204" pitchFamily="34" charset="0"/>
                          <a:cs typeface="Arial" panose="020B0604020202020204" pitchFamily="34" charset="0"/>
                        </a:rPr>
                        <a:t>Secondary and below</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95.85%</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97.61%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707238075"/>
                  </a:ext>
                </a:extLst>
              </a:tr>
              <a:tr h="203200">
                <a:tc>
                  <a:txBody>
                    <a:bodyPr/>
                    <a:lstStyle/>
                    <a:p>
                      <a:pPr algn="ctr" fontAlgn="b"/>
                      <a:r>
                        <a:rPr lang="en-US" sz="1200" u="none" strike="noStrike">
                          <a:effectLst/>
                          <a:latin typeface="Arial" panose="020B0604020202020204" pitchFamily="34" charset="0"/>
                          <a:cs typeface="Arial" panose="020B0604020202020204" pitchFamily="34" charset="0"/>
                        </a:rPr>
                        <a:t>Post-Secondary</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2.46%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1.75%</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406507942"/>
                  </a:ext>
                </a:extLst>
              </a:tr>
              <a:tr h="203200">
                <a:tc>
                  <a:txBody>
                    <a:bodyPr/>
                    <a:lstStyle/>
                    <a:p>
                      <a:pPr algn="ctr" fontAlgn="b"/>
                      <a:r>
                        <a:rPr lang="en-US" sz="1200" u="none" strike="noStrike">
                          <a:effectLst/>
                          <a:latin typeface="Arial" panose="020B0604020202020204" pitchFamily="34" charset="0"/>
                          <a:cs typeface="Arial" panose="020B0604020202020204" pitchFamily="34" charset="0"/>
                        </a:rPr>
                        <a:t>Tertiary</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1.69%</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0.63%</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31944061"/>
                  </a:ext>
                </a:extLst>
              </a:tr>
            </a:tbl>
          </a:graphicData>
        </a:graphic>
      </p:graphicFrame>
    </p:spTree>
    <p:extLst>
      <p:ext uri="{BB962C8B-B14F-4D97-AF65-F5344CB8AC3E}">
        <p14:creationId xmlns:p14="http://schemas.microsoft.com/office/powerpoint/2010/main" val="2536746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790CC1-E3DC-6910-C0A4-D21D6E201D4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3F346E0-B2B0-B3DD-FEED-6471AAE76007}"/>
              </a:ext>
            </a:extLst>
          </p:cNvPr>
          <p:cNvSpPr>
            <a:spLocks noGrp="1"/>
          </p:cNvSpPr>
          <p:nvPr>
            <p:ph type="body" sz="quarter" idx="10"/>
          </p:nvPr>
        </p:nvSpPr>
        <p:spPr/>
        <p:txBody>
          <a:bodyPr/>
          <a:lstStyle/>
          <a:p>
            <a:r>
              <a:rPr lang="en-SG"/>
              <a:t>BACKGROUND</a:t>
            </a:r>
          </a:p>
        </p:txBody>
      </p:sp>
      <p:graphicFrame>
        <p:nvGraphicFramePr>
          <p:cNvPr id="4" name="Table 3">
            <a:extLst>
              <a:ext uri="{FF2B5EF4-FFF2-40B4-BE49-F238E27FC236}">
                <a16:creationId xmlns:a16="http://schemas.microsoft.com/office/drawing/2014/main" id="{CCD14A92-267B-9B84-AE46-7EBA63C53710}"/>
              </a:ext>
            </a:extLst>
          </p:cNvPr>
          <p:cNvGraphicFramePr>
            <a:graphicFrameLocks noGrp="1"/>
          </p:cNvGraphicFramePr>
          <p:nvPr>
            <p:extLst>
              <p:ext uri="{D42A27DB-BD31-4B8C-83A1-F6EECF244321}">
                <p14:modId xmlns:p14="http://schemas.microsoft.com/office/powerpoint/2010/main" val="134237715"/>
              </p:ext>
            </p:extLst>
          </p:nvPr>
        </p:nvGraphicFramePr>
        <p:xfrm>
          <a:off x="9375159" y="2345370"/>
          <a:ext cx="2476500" cy="1329055"/>
        </p:xfrm>
        <a:graphic>
          <a:graphicData uri="http://schemas.openxmlformats.org/drawingml/2006/table">
            <a:tbl>
              <a:tblPr>
                <a:tableStyleId>{5C22544A-7EE6-4342-B048-85BDC9FD1C3A}</a:tableStyleId>
              </a:tblPr>
              <a:tblGrid>
                <a:gridCol w="825500">
                  <a:extLst>
                    <a:ext uri="{9D8B030D-6E8A-4147-A177-3AD203B41FA5}">
                      <a16:colId xmlns:a16="http://schemas.microsoft.com/office/drawing/2014/main" val="3462152043"/>
                    </a:ext>
                  </a:extLst>
                </a:gridCol>
                <a:gridCol w="825500">
                  <a:extLst>
                    <a:ext uri="{9D8B030D-6E8A-4147-A177-3AD203B41FA5}">
                      <a16:colId xmlns:a16="http://schemas.microsoft.com/office/drawing/2014/main" val="1683180625"/>
                    </a:ext>
                  </a:extLst>
                </a:gridCol>
                <a:gridCol w="825500">
                  <a:extLst>
                    <a:ext uri="{9D8B030D-6E8A-4147-A177-3AD203B41FA5}">
                      <a16:colId xmlns:a16="http://schemas.microsoft.com/office/drawing/2014/main" val="597303760"/>
                    </a:ext>
                  </a:extLst>
                </a:gridCol>
              </a:tblGrid>
              <a:tr h="203200">
                <a:tc>
                  <a:txBody>
                    <a:bodyPr/>
                    <a:lstStyle/>
                    <a:p>
                      <a:pPr algn="ctr" fontAlgn="b"/>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 of Male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u="none" strike="noStrike">
                          <a:effectLst/>
                          <a:latin typeface="Arial" panose="020B0604020202020204" pitchFamily="34" charset="0"/>
                          <a:cs typeface="Arial" panose="020B0604020202020204" pitchFamily="34" charset="0"/>
                        </a:rPr>
                        <a:t>% of Female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300151201"/>
                  </a:ext>
                </a:extLst>
              </a:tr>
              <a:tr h="203200">
                <a:tc>
                  <a:txBody>
                    <a:bodyPr/>
                    <a:lstStyle/>
                    <a:p>
                      <a:pPr algn="ctr" fontAlgn="b"/>
                      <a:r>
                        <a:rPr lang="en-US" sz="1200" u="none" strike="noStrike">
                          <a:effectLst/>
                          <a:latin typeface="Arial" panose="020B0604020202020204" pitchFamily="34" charset="0"/>
                          <a:cs typeface="Arial" panose="020B0604020202020204" pitchFamily="34" charset="0"/>
                        </a:rPr>
                        <a:t>Secondary and below</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45.41%</a:t>
                      </a:r>
                    </a:p>
                  </a:txBody>
                  <a:tcPr marL="9525" marR="9525" marT="9525" marB="0" anchor="ct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49.73%</a:t>
                      </a:r>
                    </a:p>
                  </a:txBody>
                  <a:tcPr marL="9525" marR="9525" marT="9525" marB="0" anchor="ctr"/>
                </a:tc>
                <a:extLst>
                  <a:ext uri="{0D108BD9-81ED-4DB2-BD59-A6C34878D82A}">
                    <a16:rowId xmlns:a16="http://schemas.microsoft.com/office/drawing/2014/main" val="1707238075"/>
                  </a:ext>
                </a:extLst>
              </a:tr>
              <a:tr h="203200">
                <a:tc>
                  <a:txBody>
                    <a:bodyPr/>
                    <a:lstStyle/>
                    <a:p>
                      <a:pPr algn="ctr" fontAlgn="b"/>
                      <a:r>
                        <a:rPr lang="en-US" sz="1200" u="none" strike="noStrike">
                          <a:effectLst/>
                          <a:latin typeface="Arial" panose="020B0604020202020204" pitchFamily="34" charset="0"/>
                          <a:cs typeface="Arial" panose="020B0604020202020204" pitchFamily="34" charset="0"/>
                        </a:rPr>
                        <a:t>Post-Secondary</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26.97%</a:t>
                      </a:r>
                    </a:p>
                  </a:txBody>
                  <a:tcPr marL="9525" marR="9525" marT="9525" marB="0" anchor="ct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22.86%</a:t>
                      </a:r>
                    </a:p>
                  </a:txBody>
                  <a:tcPr marL="9525" marR="9525" marT="9525" marB="0" anchor="ctr"/>
                </a:tc>
                <a:extLst>
                  <a:ext uri="{0D108BD9-81ED-4DB2-BD59-A6C34878D82A}">
                    <a16:rowId xmlns:a16="http://schemas.microsoft.com/office/drawing/2014/main" val="2406507942"/>
                  </a:ext>
                </a:extLst>
              </a:tr>
              <a:tr h="203200">
                <a:tc>
                  <a:txBody>
                    <a:bodyPr/>
                    <a:lstStyle/>
                    <a:p>
                      <a:pPr algn="ctr" fontAlgn="b"/>
                      <a:r>
                        <a:rPr lang="en-US" sz="1200" u="none" strike="noStrike">
                          <a:effectLst/>
                          <a:latin typeface="Arial" panose="020B0604020202020204" pitchFamily="34" charset="0"/>
                          <a:cs typeface="Arial" panose="020B0604020202020204" pitchFamily="34" charset="0"/>
                        </a:rPr>
                        <a:t>Tertiary</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27.61%</a:t>
                      </a:r>
                    </a:p>
                  </a:txBody>
                  <a:tcPr marL="9525" marR="9525" marT="9525" marB="0" anchor="ct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27.42%</a:t>
                      </a:r>
                    </a:p>
                  </a:txBody>
                  <a:tcPr marL="9525" marR="9525" marT="9525" marB="0" anchor="ctr"/>
                </a:tc>
                <a:extLst>
                  <a:ext uri="{0D108BD9-81ED-4DB2-BD59-A6C34878D82A}">
                    <a16:rowId xmlns:a16="http://schemas.microsoft.com/office/drawing/2014/main" val="131944061"/>
                  </a:ext>
                </a:extLst>
              </a:tr>
            </a:tbl>
          </a:graphicData>
        </a:graphic>
      </p:graphicFrame>
      <p:graphicFrame>
        <p:nvGraphicFramePr>
          <p:cNvPr id="5" name="Chart 4">
            <a:extLst>
              <a:ext uri="{FF2B5EF4-FFF2-40B4-BE49-F238E27FC236}">
                <a16:creationId xmlns:a16="http://schemas.microsoft.com/office/drawing/2014/main" id="{9D96C7D6-B1F0-44C5-0921-70B98D831B25}"/>
              </a:ext>
            </a:extLst>
          </p:cNvPr>
          <p:cNvGraphicFramePr>
            <a:graphicFrameLocks/>
          </p:cNvGraphicFramePr>
          <p:nvPr>
            <p:extLst>
              <p:ext uri="{D42A27DB-BD31-4B8C-83A1-F6EECF244321}">
                <p14:modId xmlns:p14="http://schemas.microsoft.com/office/powerpoint/2010/main" val="4052536828"/>
              </p:ext>
            </p:extLst>
          </p:nvPr>
        </p:nvGraphicFramePr>
        <p:xfrm>
          <a:off x="-1" y="1061884"/>
          <a:ext cx="9375159" cy="49571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69349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2991</TotalTime>
  <Words>1895</Words>
  <Application>Microsoft Office PowerPoint</Application>
  <PresentationFormat>Widescreen</PresentationFormat>
  <Paragraphs>285</Paragraphs>
  <Slides>23</Slides>
  <Notes>16</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ＭＳ Ｐゴシック</vt:lpstr>
      <vt:lpstr>Arial</vt:lpstr>
      <vt:lpstr>Calibri</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National University of Singapore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Minxian Huang</dc:creator>
  <cp:lastModifiedBy>Christopher Gee Kok Aun</cp:lastModifiedBy>
  <cp:revision>27</cp:revision>
  <dcterms:created xsi:type="dcterms:W3CDTF">2021-04-13T09:19:29Z</dcterms:created>
  <dcterms:modified xsi:type="dcterms:W3CDTF">2025-03-05T04:30:33Z</dcterms:modified>
</cp:coreProperties>
</file>