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sldIdLst>
    <p:sldId id="283" r:id="rId2"/>
    <p:sldId id="284" r:id="rId3"/>
    <p:sldId id="608" r:id="rId4"/>
    <p:sldId id="285" r:id="rId5"/>
    <p:sldId id="290" r:id="rId6"/>
    <p:sldId id="289" r:id="rId7"/>
    <p:sldId id="288" r:id="rId8"/>
    <p:sldId id="286" r:id="rId9"/>
    <p:sldId id="287" r:id="rId10"/>
    <p:sldId id="293" r:id="rId11"/>
    <p:sldId id="610" r:id="rId12"/>
    <p:sldId id="612" r:id="rId13"/>
    <p:sldId id="297" r:id="rId14"/>
    <p:sldId id="296" r:id="rId15"/>
    <p:sldId id="291" r:id="rId16"/>
    <p:sldId id="270" r:id="rId17"/>
    <p:sldId id="271" r:id="rId18"/>
    <p:sldId id="278" r:id="rId19"/>
    <p:sldId id="277" r:id="rId20"/>
    <p:sldId id="275" r:id="rId21"/>
    <p:sldId id="264" r:id="rId22"/>
    <p:sldId id="280" r:id="rId23"/>
    <p:sldId id="273" r:id="rId24"/>
    <p:sldId id="279" r:id="rId25"/>
    <p:sldId id="281" r:id="rId26"/>
    <p:sldId id="265" r:id="rId27"/>
    <p:sldId id="298" r:id="rId28"/>
    <p:sldId id="299"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2" d="100"/>
          <a:sy n="82" d="100"/>
        </p:scale>
        <p:origin x="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58CE0D-1900-47A6-B311-CCD14FF25B03}" type="datetimeFigureOut">
              <a:rPr lang="en-US" smtClean="0"/>
              <a:t>3/3/2025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C5BB5B-D9AB-4F95-9246-45CB73D489AE}" type="slidenum">
              <a:rPr lang="en-US" smtClean="0"/>
              <a:t>‹#›</a:t>
            </a:fld>
            <a:endParaRPr lang="en-US"/>
          </a:p>
        </p:txBody>
      </p:sp>
    </p:spTree>
    <p:extLst>
      <p:ext uri="{BB962C8B-B14F-4D97-AF65-F5344CB8AC3E}">
        <p14:creationId xmlns:p14="http://schemas.microsoft.com/office/powerpoint/2010/main" val="1343366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E7448-0771-084D-0581-EB9C307270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ED5436-F901-C5DE-A985-E7296AEE54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8C6DB12-75BE-5AB0-95C7-86C703BFD787}"/>
              </a:ext>
            </a:extLst>
          </p:cNvPr>
          <p:cNvSpPr>
            <a:spLocks noGrp="1"/>
          </p:cNvSpPr>
          <p:nvPr>
            <p:ph type="dt" sz="half" idx="10"/>
          </p:nvPr>
        </p:nvSpPr>
        <p:spPr/>
        <p:txBody>
          <a:bodyPr/>
          <a:lstStyle/>
          <a:p>
            <a:fld id="{CB913B07-0852-4068-AFD1-A18D497D4ECC}" type="datetime1">
              <a:rPr lang="en-US" smtClean="0"/>
              <a:t>3/6/2025</a:t>
            </a:fld>
            <a:endParaRPr lang="en-US"/>
          </a:p>
        </p:txBody>
      </p:sp>
      <p:sp>
        <p:nvSpPr>
          <p:cNvPr id="5" name="Footer Placeholder 4">
            <a:extLst>
              <a:ext uri="{FF2B5EF4-FFF2-40B4-BE49-F238E27FC236}">
                <a16:creationId xmlns:a16="http://schemas.microsoft.com/office/drawing/2014/main" id="{84956429-4A3B-FF68-E673-FA59AF0619B2}"/>
              </a:ext>
            </a:extLst>
          </p:cNvPr>
          <p:cNvSpPr>
            <a:spLocks noGrp="1"/>
          </p:cNvSpPr>
          <p:nvPr>
            <p:ph type="ftr" sz="quarter" idx="11"/>
          </p:nvPr>
        </p:nvSpPr>
        <p:spPr/>
        <p:txBody>
          <a:bodyPr/>
          <a:lstStyle/>
          <a:p>
            <a:r>
              <a:rPr lang="en-US"/>
              <a:t>Ronald Lee, UC Berkeley, NTA15, Bangkok March 10 2025</a:t>
            </a:r>
          </a:p>
        </p:txBody>
      </p:sp>
      <p:sp>
        <p:nvSpPr>
          <p:cNvPr id="6" name="Slide Number Placeholder 5">
            <a:extLst>
              <a:ext uri="{FF2B5EF4-FFF2-40B4-BE49-F238E27FC236}">
                <a16:creationId xmlns:a16="http://schemas.microsoft.com/office/drawing/2014/main" id="{660FC3F7-F570-0F1C-1770-A662D87F35C6}"/>
              </a:ext>
            </a:extLst>
          </p:cNvPr>
          <p:cNvSpPr>
            <a:spLocks noGrp="1"/>
          </p:cNvSpPr>
          <p:nvPr>
            <p:ph type="sldNum" sz="quarter" idx="12"/>
          </p:nvPr>
        </p:nvSpPr>
        <p:spPr/>
        <p:txBody>
          <a:bodyPr/>
          <a:lstStyle/>
          <a:p>
            <a:fld id="{A9B2D518-6D1D-4D9D-A3B1-6D34ADE39070}" type="slidenum">
              <a:rPr lang="en-US" smtClean="0"/>
              <a:t>‹#›</a:t>
            </a:fld>
            <a:endParaRPr lang="en-US"/>
          </a:p>
        </p:txBody>
      </p:sp>
    </p:spTree>
    <p:extLst>
      <p:ext uri="{BB962C8B-B14F-4D97-AF65-F5344CB8AC3E}">
        <p14:creationId xmlns:p14="http://schemas.microsoft.com/office/powerpoint/2010/main" val="1482679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01CC1-8E0D-D463-65C7-4AFA5B8F0E9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E41CC17-6EAE-B2EA-876A-A2C13030081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E2909A-F572-54F1-5BD4-66A6F40E69A1}"/>
              </a:ext>
            </a:extLst>
          </p:cNvPr>
          <p:cNvSpPr>
            <a:spLocks noGrp="1"/>
          </p:cNvSpPr>
          <p:nvPr>
            <p:ph type="dt" sz="half" idx="10"/>
          </p:nvPr>
        </p:nvSpPr>
        <p:spPr/>
        <p:txBody>
          <a:bodyPr/>
          <a:lstStyle/>
          <a:p>
            <a:fld id="{2B07CC6F-0B81-4A20-9242-8F5818C41725}" type="datetime1">
              <a:rPr lang="en-US" smtClean="0"/>
              <a:t>3/6/2025</a:t>
            </a:fld>
            <a:endParaRPr lang="en-US"/>
          </a:p>
        </p:txBody>
      </p:sp>
      <p:sp>
        <p:nvSpPr>
          <p:cNvPr id="5" name="Footer Placeholder 4">
            <a:extLst>
              <a:ext uri="{FF2B5EF4-FFF2-40B4-BE49-F238E27FC236}">
                <a16:creationId xmlns:a16="http://schemas.microsoft.com/office/drawing/2014/main" id="{8CDCB675-C7CE-7045-656A-F6F1824AE5E5}"/>
              </a:ext>
            </a:extLst>
          </p:cNvPr>
          <p:cNvSpPr>
            <a:spLocks noGrp="1"/>
          </p:cNvSpPr>
          <p:nvPr>
            <p:ph type="ftr" sz="quarter" idx="11"/>
          </p:nvPr>
        </p:nvSpPr>
        <p:spPr/>
        <p:txBody>
          <a:bodyPr/>
          <a:lstStyle/>
          <a:p>
            <a:r>
              <a:rPr lang="en-US"/>
              <a:t>Ronald Lee, UC Berkeley, NTA15, Bangkok March 10 2025</a:t>
            </a:r>
          </a:p>
        </p:txBody>
      </p:sp>
      <p:sp>
        <p:nvSpPr>
          <p:cNvPr id="6" name="Slide Number Placeholder 5">
            <a:extLst>
              <a:ext uri="{FF2B5EF4-FFF2-40B4-BE49-F238E27FC236}">
                <a16:creationId xmlns:a16="http://schemas.microsoft.com/office/drawing/2014/main" id="{14C88923-FD95-4EBA-E86F-A69C2B2383B2}"/>
              </a:ext>
            </a:extLst>
          </p:cNvPr>
          <p:cNvSpPr>
            <a:spLocks noGrp="1"/>
          </p:cNvSpPr>
          <p:nvPr>
            <p:ph type="sldNum" sz="quarter" idx="12"/>
          </p:nvPr>
        </p:nvSpPr>
        <p:spPr/>
        <p:txBody>
          <a:bodyPr/>
          <a:lstStyle/>
          <a:p>
            <a:fld id="{A9B2D518-6D1D-4D9D-A3B1-6D34ADE39070}" type="slidenum">
              <a:rPr lang="en-US" smtClean="0"/>
              <a:t>‹#›</a:t>
            </a:fld>
            <a:endParaRPr lang="en-US"/>
          </a:p>
        </p:txBody>
      </p:sp>
    </p:spTree>
    <p:extLst>
      <p:ext uri="{BB962C8B-B14F-4D97-AF65-F5344CB8AC3E}">
        <p14:creationId xmlns:p14="http://schemas.microsoft.com/office/powerpoint/2010/main" val="520292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3AFA01B-00CB-B389-38C2-4669FD491B6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1A386F5-D1B2-5E56-A10E-C5193EAD3CA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B39E38-7535-E4B5-8497-09F91A0E8F31}"/>
              </a:ext>
            </a:extLst>
          </p:cNvPr>
          <p:cNvSpPr>
            <a:spLocks noGrp="1"/>
          </p:cNvSpPr>
          <p:nvPr>
            <p:ph type="dt" sz="half" idx="10"/>
          </p:nvPr>
        </p:nvSpPr>
        <p:spPr/>
        <p:txBody>
          <a:bodyPr/>
          <a:lstStyle/>
          <a:p>
            <a:fld id="{26F2EC55-6B2B-4EF3-A993-FAC1CDF7E999}" type="datetime1">
              <a:rPr lang="en-US" smtClean="0"/>
              <a:t>3/6/2025</a:t>
            </a:fld>
            <a:endParaRPr lang="en-US"/>
          </a:p>
        </p:txBody>
      </p:sp>
      <p:sp>
        <p:nvSpPr>
          <p:cNvPr id="5" name="Footer Placeholder 4">
            <a:extLst>
              <a:ext uri="{FF2B5EF4-FFF2-40B4-BE49-F238E27FC236}">
                <a16:creationId xmlns:a16="http://schemas.microsoft.com/office/drawing/2014/main" id="{1BD7C7D4-4856-27BE-65E6-AA36A11A193E}"/>
              </a:ext>
            </a:extLst>
          </p:cNvPr>
          <p:cNvSpPr>
            <a:spLocks noGrp="1"/>
          </p:cNvSpPr>
          <p:nvPr>
            <p:ph type="ftr" sz="quarter" idx="11"/>
          </p:nvPr>
        </p:nvSpPr>
        <p:spPr/>
        <p:txBody>
          <a:bodyPr/>
          <a:lstStyle/>
          <a:p>
            <a:r>
              <a:rPr lang="en-US"/>
              <a:t>Ronald Lee, UC Berkeley, NTA15, Bangkok March 10 2025</a:t>
            </a:r>
          </a:p>
        </p:txBody>
      </p:sp>
      <p:sp>
        <p:nvSpPr>
          <p:cNvPr id="6" name="Slide Number Placeholder 5">
            <a:extLst>
              <a:ext uri="{FF2B5EF4-FFF2-40B4-BE49-F238E27FC236}">
                <a16:creationId xmlns:a16="http://schemas.microsoft.com/office/drawing/2014/main" id="{C6913A25-741F-A734-F799-8737D1C3F0FD}"/>
              </a:ext>
            </a:extLst>
          </p:cNvPr>
          <p:cNvSpPr>
            <a:spLocks noGrp="1"/>
          </p:cNvSpPr>
          <p:nvPr>
            <p:ph type="sldNum" sz="quarter" idx="12"/>
          </p:nvPr>
        </p:nvSpPr>
        <p:spPr/>
        <p:txBody>
          <a:bodyPr/>
          <a:lstStyle/>
          <a:p>
            <a:fld id="{A9B2D518-6D1D-4D9D-A3B1-6D34ADE39070}" type="slidenum">
              <a:rPr lang="en-US" smtClean="0"/>
              <a:t>‹#›</a:t>
            </a:fld>
            <a:endParaRPr lang="en-US"/>
          </a:p>
        </p:txBody>
      </p:sp>
    </p:spTree>
    <p:extLst>
      <p:ext uri="{BB962C8B-B14F-4D97-AF65-F5344CB8AC3E}">
        <p14:creationId xmlns:p14="http://schemas.microsoft.com/office/powerpoint/2010/main" val="363455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DFF4A-7C51-369B-A81D-265E714C78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22C14B-C3DF-5DAA-8E22-ED243FE62CCE}"/>
              </a:ext>
            </a:extLst>
          </p:cNvPr>
          <p:cNvSpPr>
            <a:spLocks noGrp="1"/>
          </p:cNvSpPr>
          <p:nvPr>
            <p:ph idx="1"/>
          </p:nvPr>
        </p:nvSpPr>
        <p:spPr/>
        <p:txBody>
          <a:bodyPr/>
          <a:lstStyle>
            <a:lvl2pPr marL="685800" indent="-228600">
              <a:buFont typeface="Wingdings" panose="05000000000000000000" pitchFamily="2" charset="2"/>
              <a:buChar char="Ø"/>
              <a:defRPr/>
            </a:lvl2pPr>
            <a:lvl3pPr marL="1143000" indent="-228600">
              <a:buFont typeface="Wingdings" panose="05000000000000000000" pitchFamily="2" charset="2"/>
              <a:buChar char="ü"/>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0C37E5A-A291-21A2-2D8F-F23F45925992}"/>
              </a:ext>
            </a:extLst>
          </p:cNvPr>
          <p:cNvSpPr>
            <a:spLocks noGrp="1"/>
          </p:cNvSpPr>
          <p:nvPr>
            <p:ph type="dt" sz="half" idx="10"/>
          </p:nvPr>
        </p:nvSpPr>
        <p:spPr/>
        <p:txBody>
          <a:bodyPr/>
          <a:lstStyle/>
          <a:p>
            <a:fld id="{6DBC148E-CFE4-4711-875F-D8BB0092FB8D}" type="datetime1">
              <a:rPr lang="en-US" smtClean="0"/>
              <a:t>3/6/2025</a:t>
            </a:fld>
            <a:endParaRPr lang="en-US"/>
          </a:p>
        </p:txBody>
      </p:sp>
      <p:sp>
        <p:nvSpPr>
          <p:cNvPr id="5" name="Footer Placeholder 4">
            <a:extLst>
              <a:ext uri="{FF2B5EF4-FFF2-40B4-BE49-F238E27FC236}">
                <a16:creationId xmlns:a16="http://schemas.microsoft.com/office/drawing/2014/main" id="{0552894E-FBC9-6F70-BF29-86AC74B7B4F1}"/>
              </a:ext>
            </a:extLst>
          </p:cNvPr>
          <p:cNvSpPr>
            <a:spLocks noGrp="1"/>
          </p:cNvSpPr>
          <p:nvPr>
            <p:ph type="ftr" sz="quarter" idx="11"/>
          </p:nvPr>
        </p:nvSpPr>
        <p:spPr/>
        <p:txBody>
          <a:bodyPr/>
          <a:lstStyle/>
          <a:p>
            <a:r>
              <a:rPr lang="en-US"/>
              <a:t>Ronald Lee, UC Berkeley, NTA15, Bangkok March 10 2025</a:t>
            </a:r>
          </a:p>
        </p:txBody>
      </p:sp>
      <p:sp>
        <p:nvSpPr>
          <p:cNvPr id="6" name="Slide Number Placeholder 5">
            <a:extLst>
              <a:ext uri="{FF2B5EF4-FFF2-40B4-BE49-F238E27FC236}">
                <a16:creationId xmlns:a16="http://schemas.microsoft.com/office/drawing/2014/main" id="{FAE390B8-68E8-DC52-7FFB-B0824AAF7EEB}"/>
              </a:ext>
            </a:extLst>
          </p:cNvPr>
          <p:cNvSpPr>
            <a:spLocks noGrp="1"/>
          </p:cNvSpPr>
          <p:nvPr>
            <p:ph type="sldNum" sz="quarter" idx="12"/>
          </p:nvPr>
        </p:nvSpPr>
        <p:spPr/>
        <p:txBody>
          <a:bodyPr/>
          <a:lstStyle/>
          <a:p>
            <a:fld id="{A9B2D518-6D1D-4D9D-A3B1-6D34ADE39070}" type="slidenum">
              <a:rPr lang="en-US" smtClean="0"/>
              <a:t>‹#›</a:t>
            </a:fld>
            <a:endParaRPr lang="en-US"/>
          </a:p>
        </p:txBody>
      </p:sp>
    </p:spTree>
    <p:extLst>
      <p:ext uri="{BB962C8B-B14F-4D97-AF65-F5344CB8AC3E}">
        <p14:creationId xmlns:p14="http://schemas.microsoft.com/office/powerpoint/2010/main" val="1649237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3613C-8EF3-81C2-BA35-0E5635BCF9D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6BA0573-C397-4FC7-4B33-F29DF5776ED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89223E9-DCE9-6B49-5BB8-0F21E469F591}"/>
              </a:ext>
            </a:extLst>
          </p:cNvPr>
          <p:cNvSpPr>
            <a:spLocks noGrp="1"/>
          </p:cNvSpPr>
          <p:nvPr>
            <p:ph type="dt" sz="half" idx="10"/>
          </p:nvPr>
        </p:nvSpPr>
        <p:spPr/>
        <p:txBody>
          <a:bodyPr/>
          <a:lstStyle/>
          <a:p>
            <a:fld id="{7AB63B80-5623-4581-AB69-628E6DBD90FB}" type="datetime1">
              <a:rPr lang="en-US" smtClean="0"/>
              <a:t>3/6/2025</a:t>
            </a:fld>
            <a:endParaRPr lang="en-US"/>
          </a:p>
        </p:txBody>
      </p:sp>
      <p:sp>
        <p:nvSpPr>
          <p:cNvPr id="5" name="Footer Placeholder 4">
            <a:extLst>
              <a:ext uri="{FF2B5EF4-FFF2-40B4-BE49-F238E27FC236}">
                <a16:creationId xmlns:a16="http://schemas.microsoft.com/office/drawing/2014/main" id="{57C8EAE0-DA04-95AD-4692-2E1E861E0D43}"/>
              </a:ext>
            </a:extLst>
          </p:cNvPr>
          <p:cNvSpPr>
            <a:spLocks noGrp="1"/>
          </p:cNvSpPr>
          <p:nvPr>
            <p:ph type="ftr" sz="quarter" idx="11"/>
          </p:nvPr>
        </p:nvSpPr>
        <p:spPr/>
        <p:txBody>
          <a:bodyPr/>
          <a:lstStyle/>
          <a:p>
            <a:r>
              <a:rPr lang="en-US"/>
              <a:t>Ronald Lee, UC Berkeley, NTA15, Bangkok March 10 2025</a:t>
            </a:r>
          </a:p>
        </p:txBody>
      </p:sp>
      <p:sp>
        <p:nvSpPr>
          <p:cNvPr id="6" name="Slide Number Placeholder 5">
            <a:extLst>
              <a:ext uri="{FF2B5EF4-FFF2-40B4-BE49-F238E27FC236}">
                <a16:creationId xmlns:a16="http://schemas.microsoft.com/office/drawing/2014/main" id="{1754E472-CEFC-3070-CD6E-6F25ECAC5BBA}"/>
              </a:ext>
            </a:extLst>
          </p:cNvPr>
          <p:cNvSpPr>
            <a:spLocks noGrp="1"/>
          </p:cNvSpPr>
          <p:nvPr>
            <p:ph type="sldNum" sz="quarter" idx="12"/>
          </p:nvPr>
        </p:nvSpPr>
        <p:spPr/>
        <p:txBody>
          <a:bodyPr/>
          <a:lstStyle/>
          <a:p>
            <a:fld id="{A9B2D518-6D1D-4D9D-A3B1-6D34ADE39070}" type="slidenum">
              <a:rPr lang="en-US" smtClean="0"/>
              <a:t>‹#›</a:t>
            </a:fld>
            <a:endParaRPr lang="en-US"/>
          </a:p>
        </p:txBody>
      </p:sp>
    </p:spTree>
    <p:extLst>
      <p:ext uri="{BB962C8B-B14F-4D97-AF65-F5344CB8AC3E}">
        <p14:creationId xmlns:p14="http://schemas.microsoft.com/office/powerpoint/2010/main" val="260091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22BD1-24AD-91AC-D1B0-EDE196C147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5FE019-7446-0840-6257-9A229996D27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218509C-5CC3-AAF7-8376-F8B924C8331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E53EC3-EAF4-3339-D8EE-42574BEBD3CC}"/>
              </a:ext>
            </a:extLst>
          </p:cNvPr>
          <p:cNvSpPr>
            <a:spLocks noGrp="1"/>
          </p:cNvSpPr>
          <p:nvPr>
            <p:ph type="dt" sz="half" idx="10"/>
          </p:nvPr>
        </p:nvSpPr>
        <p:spPr/>
        <p:txBody>
          <a:bodyPr/>
          <a:lstStyle/>
          <a:p>
            <a:fld id="{406D849B-1848-4695-9776-FF753C80E406}" type="datetime1">
              <a:rPr lang="en-US" smtClean="0"/>
              <a:t>3/6/2025</a:t>
            </a:fld>
            <a:endParaRPr lang="en-US"/>
          </a:p>
        </p:txBody>
      </p:sp>
      <p:sp>
        <p:nvSpPr>
          <p:cNvPr id="6" name="Footer Placeholder 5">
            <a:extLst>
              <a:ext uri="{FF2B5EF4-FFF2-40B4-BE49-F238E27FC236}">
                <a16:creationId xmlns:a16="http://schemas.microsoft.com/office/drawing/2014/main" id="{BFD3017C-0975-2986-3734-9ACC3CB22426}"/>
              </a:ext>
            </a:extLst>
          </p:cNvPr>
          <p:cNvSpPr>
            <a:spLocks noGrp="1"/>
          </p:cNvSpPr>
          <p:nvPr>
            <p:ph type="ftr" sz="quarter" idx="11"/>
          </p:nvPr>
        </p:nvSpPr>
        <p:spPr/>
        <p:txBody>
          <a:bodyPr/>
          <a:lstStyle/>
          <a:p>
            <a:r>
              <a:rPr lang="en-US"/>
              <a:t>Ronald Lee, UC Berkeley, NTA15, Bangkok March 10 2025</a:t>
            </a:r>
          </a:p>
        </p:txBody>
      </p:sp>
      <p:sp>
        <p:nvSpPr>
          <p:cNvPr id="7" name="Slide Number Placeholder 6">
            <a:extLst>
              <a:ext uri="{FF2B5EF4-FFF2-40B4-BE49-F238E27FC236}">
                <a16:creationId xmlns:a16="http://schemas.microsoft.com/office/drawing/2014/main" id="{269F30EF-D135-9DAF-A9B7-537D2CF5FB7D}"/>
              </a:ext>
            </a:extLst>
          </p:cNvPr>
          <p:cNvSpPr>
            <a:spLocks noGrp="1"/>
          </p:cNvSpPr>
          <p:nvPr>
            <p:ph type="sldNum" sz="quarter" idx="12"/>
          </p:nvPr>
        </p:nvSpPr>
        <p:spPr/>
        <p:txBody>
          <a:bodyPr/>
          <a:lstStyle/>
          <a:p>
            <a:fld id="{A9B2D518-6D1D-4D9D-A3B1-6D34ADE39070}" type="slidenum">
              <a:rPr lang="en-US" smtClean="0"/>
              <a:t>‹#›</a:t>
            </a:fld>
            <a:endParaRPr lang="en-US"/>
          </a:p>
        </p:txBody>
      </p:sp>
    </p:spTree>
    <p:extLst>
      <p:ext uri="{BB962C8B-B14F-4D97-AF65-F5344CB8AC3E}">
        <p14:creationId xmlns:p14="http://schemas.microsoft.com/office/powerpoint/2010/main" val="1340018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429BD-C233-2F07-9349-294DFEDADA8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2961817-DBF0-F947-6813-FE7E1F59FC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525928-23FD-0DCA-0283-C9DDBCDF6A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5A43951-1BD5-635A-767A-D893A945E3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9110EE6-8A8E-58FB-4F92-DBB04BD1AAF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C48F59A-208D-1792-BF0A-B13C35280DD0}"/>
              </a:ext>
            </a:extLst>
          </p:cNvPr>
          <p:cNvSpPr>
            <a:spLocks noGrp="1"/>
          </p:cNvSpPr>
          <p:nvPr>
            <p:ph type="dt" sz="half" idx="10"/>
          </p:nvPr>
        </p:nvSpPr>
        <p:spPr/>
        <p:txBody>
          <a:bodyPr/>
          <a:lstStyle/>
          <a:p>
            <a:fld id="{0439749D-F8AA-43A7-9100-D07CC1292DC7}" type="datetime1">
              <a:rPr lang="en-US" smtClean="0"/>
              <a:t>3/6/2025</a:t>
            </a:fld>
            <a:endParaRPr lang="en-US"/>
          </a:p>
        </p:txBody>
      </p:sp>
      <p:sp>
        <p:nvSpPr>
          <p:cNvPr id="8" name="Footer Placeholder 7">
            <a:extLst>
              <a:ext uri="{FF2B5EF4-FFF2-40B4-BE49-F238E27FC236}">
                <a16:creationId xmlns:a16="http://schemas.microsoft.com/office/drawing/2014/main" id="{FD4C164C-EFD7-0BCB-B3D9-05BE40C4F7C2}"/>
              </a:ext>
            </a:extLst>
          </p:cNvPr>
          <p:cNvSpPr>
            <a:spLocks noGrp="1"/>
          </p:cNvSpPr>
          <p:nvPr>
            <p:ph type="ftr" sz="quarter" idx="11"/>
          </p:nvPr>
        </p:nvSpPr>
        <p:spPr/>
        <p:txBody>
          <a:bodyPr/>
          <a:lstStyle/>
          <a:p>
            <a:r>
              <a:rPr lang="en-US"/>
              <a:t>Ronald Lee, UC Berkeley, NTA15, Bangkok March 10 2025</a:t>
            </a:r>
          </a:p>
        </p:txBody>
      </p:sp>
      <p:sp>
        <p:nvSpPr>
          <p:cNvPr id="9" name="Slide Number Placeholder 8">
            <a:extLst>
              <a:ext uri="{FF2B5EF4-FFF2-40B4-BE49-F238E27FC236}">
                <a16:creationId xmlns:a16="http://schemas.microsoft.com/office/drawing/2014/main" id="{9397484F-5EA1-BCB7-32FC-542C3E15A3C3}"/>
              </a:ext>
            </a:extLst>
          </p:cNvPr>
          <p:cNvSpPr>
            <a:spLocks noGrp="1"/>
          </p:cNvSpPr>
          <p:nvPr>
            <p:ph type="sldNum" sz="quarter" idx="12"/>
          </p:nvPr>
        </p:nvSpPr>
        <p:spPr/>
        <p:txBody>
          <a:bodyPr/>
          <a:lstStyle/>
          <a:p>
            <a:fld id="{A9B2D518-6D1D-4D9D-A3B1-6D34ADE39070}" type="slidenum">
              <a:rPr lang="en-US" smtClean="0"/>
              <a:t>‹#›</a:t>
            </a:fld>
            <a:endParaRPr lang="en-US"/>
          </a:p>
        </p:txBody>
      </p:sp>
    </p:spTree>
    <p:extLst>
      <p:ext uri="{BB962C8B-B14F-4D97-AF65-F5344CB8AC3E}">
        <p14:creationId xmlns:p14="http://schemas.microsoft.com/office/powerpoint/2010/main" val="3041254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192F0-AD32-4F3E-7D17-23A01B19579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FC28744-5C55-45E3-7081-BB1BB0F7922D}"/>
              </a:ext>
            </a:extLst>
          </p:cNvPr>
          <p:cNvSpPr>
            <a:spLocks noGrp="1"/>
          </p:cNvSpPr>
          <p:nvPr>
            <p:ph type="dt" sz="half" idx="10"/>
          </p:nvPr>
        </p:nvSpPr>
        <p:spPr/>
        <p:txBody>
          <a:bodyPr/>
          <a:lstStyle/>
          <a:p>
            <a:fld id="{E627751B-84F7-49F0-B3B2-33EC6D46D14A}" type="datetime1">
              <a:rPr lang="en-US" smtClean="0"/>
              <a:t>3/6/2025</a:t>
            </a:fld>
            <a:endParaRPr lang="en-US"/>
          </a:p>
        </p:txBody>
      </p:sp>
      <p:sp>
        <p:nvSpPr>
          <p:cNvPr id="4" name="Footer Placeholder 3">
            <a:extLst>
              <a:ext uri="{FF2B5EF4-FFF2-40B4-BE49-F238E27FC236}">
                <a16:creationId xmlns:a16="http://schemas.microsoft.com/office/drawing/2014/main" id="{51D37209-90F9-BBCD-AC90-4AB245E2D8AA}"/>
              </a:ext>
            </a:extLst>
          </p:cNvPr>
          <p:cNvSpPr>
            <a:spLocks noGrp="1"/>
          </p:cNvSpPr>
          <p:nvPr>
            <p:ph type="ftr" sz="quarter" idx="11"/>
          </p:nvPr>
        </p:nvSpPr>
        <p:spPr/>
        <p:txBody>
          <a:bodyPr/>
          <a:lstStyle/>
          <a:p>
            <a:r>
              <a:rPr lang="en-US"/>
              <a:t>Ronald Lee, UC Berkeley, NTA15, Bangkok March 10 2025</a:t>
            </a:r>
          </a:p>
        </p:txBody>
      </p:sp>
      <p:sp>
        <p:nvSpPr>
          <p:cNvPr id="5" name="Slide Number Placeholder 4">
            <a:extLst>
              <a:ext uri="{FF2B5EF4-FFF2-40B4-BE49-F238E27FC236}">
                <a16:creationId xmlns:a16="http://schemas.microsoft.com/office/drawing/2014/main" id="{45726B6D-DE8B-06DB-06BF-42FA162C9C0E}"/>
              </a:ext>
            </a:extLst>
          </p:cNvPr>
          <p:cNvSpPr>
            <a:spLocks noGrp="1"/>
          </p:cNvSpPr>
          <p:nvPr>
            <p:ph type="sldNum" sz="quarter" idx="12"/>
          </p:nvPr>
        </p:nvSpPr>
        <p:spPr/>
        <p:txBody>
          <a:bodyPr/>
          <a:lstStyle/>
          <a:p>
            <a:fld id="{A9B2D518-6D1D-4D9D-A3B1-6D34ADE39070}" type="slidenum">
              <a:rPr lang="en-US" smtClean="0"/>
              <a:t>‹#›</a:t>
            </a:fld>
            <a:endParaRPr lang="en-US"/>
          </a:p>
        </p:txBody>
      </p:sp>
    </p:spTree>
    <p:extLst>
      <p:ext uri="{BB962C8B-B14F-4D97-AF65-F5344CB8AC3E}">
        <p14:creationId xmlns:p14="http://schemas.microsoft.com/office/powerpoint/2010/main" val="1798774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966FC23-64E2-228C-7342-8F400F12E430}"/>
              </a:ext>
            </a:extLst>
          </p:cNvPr>
          <p:cNvSpPr>
            <a:spLocks noGrp="1"/>
          </p:cNvSpPr>
          <p:nvPr>
            <p:ph type="dt" sz="half" idx="10"/>
          </p:nvPr>
        </p:nvSpPr>
        <p:spPr/>
        <p:txBody>
          <a:bodyPr/>
          <a:lstStyle/>
          <a:p>
            <a:fld id="{CCF9FB64-821C-4FE1-BCD6-5791D72A013E}" type="datetime1">
              <a:rPr lang="en-US" smtClean="0"/>
              <a:t>3/6/2025</a:t>
            </a:fld>
            <a:endParaRPr lang="en-US"/>
          </a:p>
        </p:txBody>
      </p:sp>
      <p:sp>
        <p:nvSpPr>
          <p:cNvPr id="3" name="Footer Placeholder 2">
            <a:extLst>
              <a:ext uri="{FF2B5EF4-FFF2-40B4-BE49-F238E27FC236}">
                <a16:creationId xmlns:a16="http://schemas.microsoft.com/office/drawing/2014/main" id="{D6879DC6-C35B-FE80-3563-34AF7D22D660}"/>
              </a:ext>
            </a:extLst>
          </p:cNvPr>
          <p:cNvSpPr>
            <a:spLocks noGrp="1"/>
          </p:cNvSpPr>
          <p:nvPr>
            <p:ph type="ftr" sz="quarter" idx="11"/>
          </p:nvPr>
        </p:nvSpPr>
        <p:spPr/>
        <p:txBody>
          <a:bodyPr/>
          <a:lstStyle/>
          <a:p>
            <a:r>
              <a:rPr lang="en-US"/>
              <a:t>Ronald Lee, UC Berkeley, NTA15, Bangkok March 10 2025</a:t>
            </a:r>
          </a:p>
        </p:txBody>
      </p:sp>
      <p:sp>
        <p:nvSpPr>
          <p:cNvPr id="4" name="Slide Number Placeholder 3">
            <a:extLst>
              <a:ext uri="{FF2B5EF4-FFF2-40B4-BE49-F238E27FC236}">
                <a16:creationId xmlns:a16="http://schemas.microsoft.com/office/drawing/2014/main" id="{F3E7796B-ABA3-3FA4-12BB-3175FDD50B5C}"/>
              </a:ext>
            </a:extLst>
          </p:cNvPr>
          <p:cNvSpPr>
            <a:spLocks noGrp="1"/>
          </p:cNvSpPr>
          <p:nvPr>
            <p:ph type="sldNum" sz="quarter" idx="12"/>
          </p:nvPr>
        </p:nvSpPr>
        <p:spPr/>
        <p:txBody>
          <a:bodyPr/>
          <a:lstStyle/>
          <a:p>
            <a:fld id="{A9B2D518-6D1D-4D9D-A3B1-6D34ADE39070}" type="slidenum">
              <a:rPr lang="en-US" smtClean="0"/>
              <a:t>‹#›</a:t>
            </a:fld>
            <a:endParaRPr lang="en-US"/>
          </a:p>
        </p:txBody>
      </p:sp>
    </p:spTree>
    <p:extLst>
      <p:ext uri="{BB962C8B-B14F-4D97-AF65-F5344CB8AC3E}">
        <p14:creationId xmlns:p14="http://schemas.microsoft.com/office/powerpoint/2010/main" val="2990832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192AA-64CB-58D5-E2B9-AEAF6E9D74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074EB62-7ED4-D2F8-E035-5648F5EEEB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80D3C8-4ACD-F026-DACD-CE672358ED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7A4AF8-D7DF-10E6-9B6A-43535505EF74}"/>
              </a:ext>
            </a:extLst>
          </p:cNvPr>
          <p:cNvSpPr>
            <a:spLocks noGrp="1"/>
          </p:cNvSpPr>
          <p:nvPr>
            <p:ph type="dt" sz="half" idx="10"/>
          </p:nvPr>
        </p:nvSpPr>
        <p:spPr/>
        <p:txBody>
          <a:bodyPr/>
          <a:lstStyle/>
          <a:p>
            <a:fld id="{B1BBF39F-FEEB-4FA0-B160-9943C89547E6}" type="datetime1">
              <a:rPr lang="en-US" smtClean="0"/>
              <a:t>3/6/2025</a:t>
            </a:fld>
            <a:endParaRPr lang="en-US"/>
          </a:p>
        </p:txBody>
      </p:sp>
      <p:sp>
        <p:nvSpPr>
          <p:cNvPr id="6" name="Footer Placeholder 5">
            <a:extLst>
              <a:ext uri="{FF2B5EF4-FFF2-40B4-BE49-F238E27FC236}">
                <a16:creationId xmlns:a16="http://schemas.microsoft.com/office/drawing/2014/main" id="{7099712E-6BE4-000B-C0CE-636C181B294B}"/>
              </a:ext>
            </a:extLst>
          </p:cNvPr>
          <p:cNvSpPr>
            <a:spLocks noGrp="1"/>
          </p:cNvSpPr>
          <p:nvPr>
            <p:ph type="ftr" sz="quarter" idx="11"/>
          </p:nvPr>
        </p:nvSpPr>
        <p:spPr/>
        <p:txBody>
          <a:bodyPr/>
          <a:lstStyle/>
          <a:p>
            <a:r>
              <a:rPr lang="en-US"/>
              <a:t>Ronald Lee, UC Berkeley, NTA15, Bangkok March 10 2025</a:t>
            </a:r>
          </a:p>
        </p:txBody>
      </p:sp>
      <p:sp>
        <p:nvSpPr>
          <p:cNvPr id="7" name="Slide Number Placeholder 6">
            <a:extLst>
              <a:ext uri="{FF2B5EF4-FFF2-40B4-BE49-F238E27FC236}">
                <a16:creationId xmlns:a16="http://schemas.microsoft.com/office/drawing/2014/main" id="{D07A8291-987F-3A1A-9D3C-916A9124086F}"/>
              </a:ext>
            </a:extLst>
          </p:cNvPr>
          <p:cNvSpPr>
            <a:spLocks noGrp="1"/>
          </p:cNvSpPr>
          <p:nvPr>
            <p:ph type="sldNum" sz="quarter" idx="12"/>
          </p:nvPr>
        </p:nvSpPr>
        <p:spPr/>
        <p:txBody>
          <a:bodyPr/>
          <a:lstStyle/>
          <a:p>
            <a:fld id="{A9B2D518-6D1D-4D9D-A3B1-6D34ADE39070}" type="slidenum">
              <a:rPr lang="en-US" smtClean="0"/>
              <a:t>‹#›</a:t>
            </a:fld>
            <a:endParaRPr lang="en-US"/>
          </a:p>
        </p:txBody>
      </p:sp>
    </p:spTree>
    <p:extLst>
      <p:ext uri="{BB962C8B-B14F-4D97-AF65-F5344CB8AC3E}">
        <p14:creationId xmlns:p14="http://schemas.microsoft.com/office/powerpoint/2010/main" val="2296654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5822A-F2BF-CE90-8B47-933A78FEBB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B8C02DF-F4C6-AE1D-0C17-487579A301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A67CF99-A122-0F2A-D82A-D95038B8AD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2E2384-C971-B67F-7A08-825C152C34DE}"/>
              </a:ext>
            </a:extLst>
          </p:cNvPr>
          <p:cNvSpPr>
            <a:spLocks noGrp="1"/>
          </p:cNvSpPr>
          <p:nvPr>
            <p:ph type="dt" sz="half" idx="10"/>
          </p:nvPr>
        </p:nvSpPr>
        <p:spPr/>
        <p:txBody>
          <a:bodyPr/>
          <a:lstStyle/>
          <a:p>
            <a:fld id="{00938980-9D6C-47B2-930E-1A8D67DCD3AE}" type="datetime1">
              <a:rPr lang="en-US" smtClean="0"/>
              <a:t>3/6/2025</a:t>
            </a:fld>
            <a:endParaRPr lang="en-US"/>
          </a:p>
        </p:txBody>
      </p:sp>
      <p:sp>
        <p:nvSpPr>
          <p:cNvPr id="6" name="Footer Placeholder 5">
            <a:extLst>
              <a:ext uri="{FF2B5EF4-FFF2-40B4-BE49-F238E27FC236}">
                <a16:creationId xmlns:a16="http://schemas.microsoft.com/office/drawing/2014/main" id="{CD37A8C8-8B45-FD17-7A10-6400DC60218B}"/>
              </a:ext>
            </a:extLst>
          </p:cNvPr>
          <p:cNvSpPr>
            <a:spLocks noGrp="1"/>
          </p:cNvSpPr>
          <p:nvPr>
            <p:ph type="ftr" sz="quarter" idx="11"/>
          </p:nvPr>
        </p:nvSpPr>
        <p:spPr/>
        <p:txBody>
          <a:bodyPr/>
          <a:lstStyle/>
          <a:p>
            <a:r>
              <a:rPr lang="en-US"/>
              <a:t>Ronald Lee, UC Berkeley, NTA15, Bangkok March 10 2025</a:t>
            </a:r>
          </a:p>
        </p:txBody>
      </p:sp>
      <p:sp>
        <p:nvSpPr>
          <p:cNvPr id="7" name="Slide Number Placeholder 6">
            <a:extLst>
              <a:ext uri="{FF2B5EF4-FFF2-40B4-BE49-F238E27FC236}">
                <a16:creationId xmlns:a16="http://schemas.microsoft.com/office/drawing/2014/main" id="{000B3AC8-5A2E-E9BB-5823-F3B1DCA72E8B}"/>
              </a:ext>
            </a:extLst>
          </p:cNvPr>
          <p:cNvSpPr>
            <a:spLocks noGrp="1"/>
          </p:cNvSpPr>
          <p:nvPr>
            <p:ph type="sldNum" sz="quarter" idx="12"/>
          </p:nvPr>
        </p:nvSpPr>
        <p:spPr/>
        <p:txBody>
          <a:bodyPr/>
          <a:lstStyle/>
          <a:p>
            <a:fld id="{A9B2D518-6D1D-4D9D-A3B1-6D34ADE39070}" type="slidenum">
              <a:rPr lang="en-US" smtClean="0"/>
              <a:t>‹#›</a:t>
            </a:fld>
            <a:endParaRPr lang="en-US"/>
          </a:p>
        </p:txBody>
      </p:sp>
    </p:spTree>
    <p:extLst>
      <p:ext uri="{BB962C8B-B14F-4D97-AF65-F5344CB8AC3E}">
        <p14:creationId xmlns:p14="http://schemas.microsoft.com/office/powerpoint/2010/main" val="4009321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EB75A94-F419-FBA3-252F-05CE19523A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FA7DED-1BD1-B322-C00E-18B50C2946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EED432-D883-0BAC-0EAE-C04FACC29A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C786950-C902-4F4C-9B15-D20A4C69FD91}" type="datetime1">
              <a:rPr lang="en-US" smtClean="0"/>
              <a:t>3/6/2025</a:t>
            </a:fld>
            <a:endParaRPr lang="en-US"/>
          </a:p>
        </p:txBody>
      </p:sp>
      <p:sp>
        <p:nvSpPr>
          <p:cNvPr id="5" name="Footer Placeholder 4">
            <a:extLst>
              <a:ext uri="{FF2B5EF4-FFF2-40B4-BE49-F238E27FC236}">
                <a16:creationId xmlns:a16="http://schemas.microsoft.com/office/drawing/2014/main" id="{61B9266A-6C78-A341-CC76-1DCCECE7B4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Ronald Lee, UC Berkeley, NTA15, Bangkok March 10 2025</a:t>
            </a:r>
          </a:p>
        </p:txBody>
      </p:sp>
      <p:sp>
        <p:nvSpPr>
          <p:cNvPr id="6" name="Slide Number Placeholder 5">
            <a:extLst>
              <a:ext uri="{FF2B5EF4-FFF2-40B4-BE49-F238E27FC236}">
                <a16:creationId xmlns:a16="http://schemas.microsoft.com/office/drawing/2014/main" id="{E70463B0-CD53-3115-4988-1BC785842E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9B2D518-6D1D-4D9D-A3B1-6D34ADE39070}" type="slidenum">
              <a:rPr lang="en-US" smtClean="0"/>
              <a:t>‹#›</a:t>
            </a:fld>
            <a:endParaRPr lang="en-US"/>
          </a:p>
        </p:txBody>
      </p:sp>
    </p:spTree>
    <p:extLst>
      <p:ext uri="{BB962C8B-B14F-4D97-AF65-F5344CB8AC3E}">
        <p14:creationId xmlns:p14="http://schemas.microsoft.com/office/powerpoint/2010/main" val="869875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91305-7CC3-E80F-8238-0AF20201F256}"/>
              </a:ext>
            </a:extLst>
          </p:cNvPr>
          <p:cNvSpPr>
            <a:spLocks noGrp="1"/>
          </p:cNvSpPr>
          <p:nvPr>
            <p:ph type="ctrTitle"/>
          </p:nvPr>
        </p:nvSpPr>
        <p:spPr>
          <a:xfrm>
            <a:off x="1524000" y="1122363"/>
            <a:ext cx="9144000" cy="1803717"/>
          </a:xfrm>
        </p:spPr>
        <p:txBody>
          <a:bodyPr>
            <a:noAutofit/>
          </a:bodyPr>
          <a:lstStyle/>
          <a:p>
            <a:r>
              <a:rPr lang="en-US" dirty="0">
                <a:effectLst/>
                <a:latin typeface="Aptos" panose="020B0004020202020204" pitchFamily="34" charset="0"/>
                <a:ea typeface="Aptos" panose="020B0004020202020204" pitchFamily="34" charset="0"/>
                <a:cs typeface="Times New Roman" panose="02020603050405020304" pitchFamily="18" charset="0"/>
              </a:rPr>
              <a:t>Reflections</a:t>
            </a:r>
            <a:r>
              <a:rPr lang="en-US" sz="4000" dirty="0">
                <a:effectLst/>
                <a:latin typeface="Aptos" panose="020B0004020202020204" pitchFamily="34" charset="0"/>
                <a:ea typeface="Aptos" panose="020B0004020202020204" pitchFamily="34" charset="0"/>
                <a:cs typeface="Times New Roman" panose="02020603050405020304" pitchFamily="18" charset="0"/>
              </a:rPr>
              <a:t> </a:t>
            </a:r>
            <a:r>
              <a:rPr lang="en-US" dirty="0">
                <a:latin typeface="Aptos" panose="020B0004020202020204" pitchFamily="34" charset="0"/>
                <a:cs typeface="Times New Roman" panose="02020603050405020304" pitchFamily="18" charset="0"/>
              </a:rPr>
              <a:t>on NTA and Policy</a:t>
            </a:r>
          </a:p>
        </p:txBody>
      </p:sp>
      <p:sp>
        <p:nvSpPr>
          <p:cNvPr id="3" name="Subtitle 2">
            <a:extLst>
              <a:ext uri="{FF2B5EF4-FFF2-40B4-BE49-F238E27FC236}">
                <a16:creationId xmlns:a16="http://schemas.microsoft.com/office/drawing/2014/main" id="{0DF0A2E7-F272-1208-478F-69B1046A89A2}"/>
              </a:ext>
            </a:extLst>
          </p:cNvPr>
          <p:cNvSpPr>
            <a:spLocks noGrp="1"/>
          </p:cNvSpPr>
          <p:nvPr>
            <p:ph type="subTitle" idx="1"/>
          </p:nvPr>
        </p:nvSpPr>
        <p:spPr>
          <a:xfrm>
            <a:off x="1524000" y="3602037"/>
            <a:ext cx="9144000" cy="2133599"/>
          </a:xfrm>
        </p:spPr>
        <p:txBody>
          <a:bodyPr>
            <a:normAutofit fontScale="92500"/>
          </a:bodyPr>
          <a:lstStyle/>
          <a:p>
            <a:r>
              <a:rPr lang="en-US" dirty="0"/>
              <a:t>Ronald Lee, University of California at Berkeley</a:t>
            </a:r>
          </a:p>
          <a:p>
            <a:r>
              <a:rPr lang="en-US" dirty="0"/>
              <a:t>The 15th Global Meeting of the NTA Network</a:t>
            </a:r>
          </a:p>
          <a:p>
            <a:r>
              <a:rPr lang="en-US" dirty="0"/>
              <a:t>Policy and the Generational Economy</a:t>
            </a:r>
          </a:p>
          <a:p>
            <a:r>
              <a:rPr lang="en-US" dirty="0"/>
              <a:t>Bangkok, March 10 2025</a:t>
            </a:r>
          </a:p>
          <a:p>
            <a:r>
              <a:rPr lang="en-US" b="1" dirty="0"/>
              <a:t>Thanks to Michael Abrigo, Gretchen Donehower, and all NTA teams.</a:t>
            </a:r>
          </a:p>
        </p:txBody>
      </p:sp>
    </p:spTree>
    <p:extLst>
      <p:ext uri="{BB962C8B-B14F-4D97-AF65-F5344CB8AC3E}">
        <p14:creationId xmlns:p14="http://schemas.microsoft.com/office/powerpoint/2010/main" val="30784669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D415B4-62A4-31B1-7678-DA67CC7E32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B338F05-0D07-FDDE-BA0A-F5260CD35D13}"/>
              </a:ext>
            </a:extLst>
          </p:cNvPr>
          <p:cNvSpPr>
            <a:spLocks noGrp="1"/>
          </p:cNvSpPr>
          <p:nvPr>
            <p:ph type="title"/>
          </p:nvPr>
        </p:nvSpPr>
        <p:spPr/>
        <p:txBody>
          <a:bodyPr>
            <a:normAutofit/>
          </a:bodyPr>
          <a:lstStyle/>
          <a:p>
            <a:r>
              <a:rPr lang="en-US" sz="3200" dirty="0"/>
              <a:t>Total Fertility Rate and Human Capital investment in Asia  and Pacific countries</a:t>
            </a:r>
          </a:p>
        </p:txBody>
      </p:sp>
      <p:sp>
        <p:nvSpPr>
          <p:cNvPr id="4" name="Footer Placeholder 3">
            <a:extLst>
              <a:ext uri="{FF2B5EF4-FFF2-40B4-BE49-F238E27FC236}">
                <a16:creationId xmlns:a16="http://schemas.microsoft.com/office/drawing/2014/main" id="{71473A91-AF51-2F23-8EF1-5666D17F4708}"/>
              </a:ext>
            </a:extLst>
          </p:cNvPr>
          <p:cNvSpPr>
            <a:spLocks noGrp="1"/>
          </p:cNvSpPr>
          <p:nvPr>
            <p:ph type="ftr" sz="quarter" idx="11"/>
          </p:nvPr>
        </p:nvSpPr>
        <p:spPr/>
        <p:txBody>
          <a:bodyPr/>
          <a:lstStyle/>
          <a:p>
            <a:r>
              <a:rPr lang="en-US"/>
              <a:t>Ronald Lee, UC Berkeley, NTA15, Bangkok March 10 2025</a:t>
            </a:r>
          </a:p>
        </p:txBody>
      </p:sp>
      <p:sp>
        <p:nvSpPr>
          <p:cNvPr id="5" name="Slide Number Placeholder 4">
            <a:extLst>
              <a:ext uri="{FF2B5EF4-FFF2-40B4-BE49-F238E27FC236}">
                <a16:creationId xmlns:a16="http://schemas.microsoft.com/office/drawing/2014/main" id="{4A517434-9373-F1F5-906C-7CC0346802BC}"/>
              </a:ext>
            </a:extLst>
          </p:cNvPr>
          <p:cNvSpPr>
            <a:spLocks noGrp="1"/>
          </p:cNvSpPr>
          <p:nvPr>
            <p:ph type="sldNum" sz="quarter" idx="12"/>
          </p:nvPr>
        </p:nvSpPr>
        <p:spPr/>
        <p:txBody>
          <a:bodyPr/>
          <a:lstStyle/>
          <a:p>
            <a:fld id="{A9B2D518-6D1D-4D9D-A3B1-6D34ADE39070}" type="slidenum">
              <a:rPr lang="en-US" smtClean="0"/>
              <a:t>10</a:t>
            </a:fld>
            <a:endParaRPr lang="en-US"/>
          </a:p>
        </p:txBody>
      </p:sp>
      <p:pic>
        <p:nvPicPr>
          <p:cNvPr id="6" name="Content Placeholder 5">
            <a:extLst>
              <a:ext uri="{FF2B5EF4-FFF2-40B4-BE49-F238E27FC236}">
                <a16:creationId xmlns:a16="http://schemas.microsoft.com/office/drawing/2014/main" id="{033FC914-A05B-D269-940B-C9B4EB5CBF18}"/>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842600" y="1464590"/>
            <a:ext cx="6514569" cy="4736621"/>
          </a:xfrm>
          <a:prstGeom prst="rect">
            <a:avLst/>
          </a:prstGeom>
          <a:noFill/>
        </p:spPr>
      </p:pic>
      <p:sp>
        <p:nvSpPr>
          <p:cNvPr id="7" name="TextBox 6">
            <a:extLst>
              <a:ext uri="{FF2B5EF4-FFF2-40B4-BE49-F238E27FC236}">
                <a16:creationId xmlns:a16="http://schemas.microsoft.com/office/drawing/2014/main" id="{C0701CEE-7AA0-E4B2-CFB0-EE1DE897A150}"/>
              </a:ext>
            </a:extLst>
          </p:cNvPr>
          <p:cNvSpPr txBox="1"/>
          <p:nvPr/>
        </p:nvSpPr>
        <p:spPr>
          <a:xfrm>
            <a:off x="838200" y="2230893"/>
            <a:ext cx="3444089" cy="1384995"/>
          </a:xfrm>
          <a:prstGeom prst="rect">
            <a:avLst/>
          </a:prstGeom>
          <a:noFill/>
        </p:spPr>
        <p:txBody>
          <a:bodyPr wrap="square">
            <a:spAutoFit/>
          </a:bodyPr>
          <a:lstStyle/>
          <a:p>
            <a:r>
              <a:rPr lang="en-US" sz="2800" dirty="0"/>
              <a:t>Approximately </a:t>
            </a:r>
            <a:r>
              <a:rPr lang="en-US" sz="2800" b="1" dirty="0"/>
              <a:t>HK = (6 years of labor income)/TFR</a:t>
            </a:r>
          </a:p>
        </p:txBody>
      </p:sp>
    </p:spTree>
    <p:extLst>
      <p:ext uri="{BB962C8B-B14F-4D97-AF65-F5344CB8AC3E}">
        <p14:creationId xmlns:p14="http://schemas.microsoft.com/office/powerpoint/2010/main" val="938346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94FCF7-6FAE-6460-F368-498139AF24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EC24D0-4823-DD4D-95CF-ECD26C1AF661}"/>
              </a:ext>
            </a:extLst>
          </p:cNvPr>
          <p:cNvSpPr>
            <a:spLocks noGrp="1"/>
          </p:cNvSpPr>
          <p:nvPr>
            <p:ph type="title"/>
          </p:nvPr>
        </p:nvSpPr>
        <p:spPr/>
        <p:txBody>
          <a:bodyPr>
            <a:normAutofit/>
          </a:bodyPr>
          <a:lstStyle/>
          <a:p>
            <a:r>
              <a:rPr lang="en-US" sz="3200" dirty="0"/>
              <a:t>Total Fertility Rate and Human Capital investment in Asia  and Pacific countries</a:t>
            </a:r>
          </a:p>
        </p:txBody>
      </p:sp>
      <p:sp>
        <p:nvSpPr>
          <p:cNvPr id="4" name="Footer Placeholder 3">
            <a:extLst>
              <a:ext uri="{FF2B5EF4-FFF2-40B4-BE49-F238E27FC236}">
                <a16:creationId xmlns:a16="http://schemas.microsoft.com/office/drawing/2014/main" id="{3EC14463-4B36-EC85-9D25-C38B5762F47C}"/>
              </a:ext>
            </a:extLst>
          </p:cNvPr>
          <p:cNvSpPr>
            <a:spLocks noGrp="1"/>
          </p:cNvSpPr>
          <p:nvPr>
            <p:ph type="ftr" sz="quarter" idx="11"/>
          </p:nvPr>
        </p:nvSpPr>
        <p:spPr/>
        <p:txBody>
          <a:bodyPr/>
          <a:lstStyle/>
          <a:p>
            <a:r>
              <a:rPr lang="en-US"/>
              <a:t>Ronald Lee, UC Berkeley, NTA15, Bangkok March 10 2025</a:t>
            </a:r>
          </a:p>
        </p:txBody>
      </p:sp>
      <p:sp>
        <p:nvSpPr>
          <p:cNvPr id="5" name="Slide Number Placeholder 4">
            <a:extLst>
              <a:ext uri="{FF2B5EF4-FFF2-40B4-BE49-F238E27FC236}">
                <a16:creationId xmlns:a16="http://schemas.microsoft.com/office/drawing/2014/main" id="{5A2BC771-FBF9-709C-9243-628CFEDCA643}"/>
              </a:ext>
            </a:extLst>
          </p:cNvPr>
          <p:cNvSpPr>
            <a:spLocks noGrp="1"/>
          </p:cNvSpPr>
          <p:nvPr>
            <p:ph type="sldNum" sz="quarter" idx="12"/>
          </p:nvPr>
        </p:nvSpPr>
        <p:spPr/>
        <p:txBody>
          <a:bodyPr/>
          <a:lstStyle/>
          <a:p>
            <a:fld id="{A9B2D518-6D1D-4D9D-A3B1-6D34ADE39070}" type="slidenum">
              <a:rPr lang="en-US" smtClean="0"/>
              <a:t>11</a:t>
            </a:fld>
            <a:endParaRPr lang="en-US"/>
          </a:p>
        </p:txBody>
      </p:sp>
      <p:pic>
        <p:nvPicPr>
          <p:cNvPr id="6" name="Content Placeholder 5">
            <a:extLst>
              <a:ext uri="{FF2B5EF4-FFF2-40B4-BE49-F238E27FC236}">
                <a16:creationId xmlns:a16="http://schemas.microsoft.com/office/drawing/2014/main" id="{B27ED10B-3265-10DD-6CB9-D9990C6BDEAB}"/>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842600" y="1464590"/>
            <a:ext cx="6514569" cy="4736621"/>
          </a:xfrm>
          <a:prstGeom prst="rect">
            <a:avLst/>
          </a:prstGeom>
          <a:noFill/>
        </p:spPr>
      </p:pic>
      <p:sp>
        <p:nvSpPr>
          <p:cNvPr id="7" name="TextBox 6">
            <a:extLst>
              <a:ext uri="{FF2B5EF4-FFF2-40B4-BE49-F238E27FC236}">
                <a16:creationId xmlns:a16="http://schemas.microsoft.com/office/drawing/2014/main" id="{8D1A5BA9-B461-8C41-7FE4-07A22A0A5063}"/>
              </a:ext>
            </a:extLst>
          </p:cNvPr>
          <p:cNvSpPr txBox="1"/>
          <p:nvPr/>
        </p:nvSpPr>
        <p:spPr>
          <a:xfrm>
            <a:off x="838200" y="2230893"/>
            <a:ext cx="3444089" cy="3231654"/>
          </a:xfrm>
          <a:prstGeom prst="rect">
            <a:avLst/>
          </a:prstGeom>
          <a:noFill/>
        </p:spPr>
        <p:txBody>
          <a:bodyPr wrap="square">
            <a:spAutoFit/>
          </a:bodyPr>
          <a:lstStyle/>
          <a:p>
            <a:r>
              <a:rPr lang="en-US" sz="2800" dirty="0"/>
              <a:t>Approximately </a:t>
            </a:r>
            <a:r>
              <a:rPr lang="en-US" sz="2800" b="1" dirty="0"/>
              <a:t>HK = (6 years of labor income)/TFR</a:t>
            </a:r>
          </a:p>
          <a:p>
            <a:pPr lvl="1"/>
            <a:r>
              <a:rPr lang="en-US" sz="2400" dirty="0"/>
              <a:t>TFR = 1 corresponds to  6 years of prime age labor invested per child </a:t>
            </a:r>
          </a:p>
          <a:p>
            <a:pPr lvl="1"/>
            <a:endParaRPr lang="en-US" sz="2400" dirty="0"/>
          </a:p>
        </p:txBody>
      </p:sp>
      <p:cxnSp>
        <p:nvCxnSpPr>
          <p:cNvPr id="8" name="Straight Arrow Connector 7">
            <a:extLst>
              <a:ext uri="{FF2B5EF4-FFF2-40B4-BE49-F238E27FC236}">
                <a16:creationId xmlns:a16="http://schemas.microsoft.com/office/drawing/2014/main" id="{512DBFA5-72B2-3A5B-426C-B224E75083D0}"/>
              </a:ext>
            </a:extLst>
          </p:cNvPr>
          <p:cNvCxnSpPr/>
          <p:nvPr/>
        </p:nvCxnSpPr>
        <p:spPr>
          <a:xfrm flipV="1">
            <a:off x="3936569" y="3006671"/>
            <a:ext cx="2960177" cy="1263112"/>
          </a:xfrm>
          <a:prstGeom prst="straightConnector1">
            <a:avLst/>
          </a:prstGeom>
          <a:ln w="50800">
            <a:solidFill>
              <a:srgbClr val="FF000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28670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CF000E-B10F-2446-7FFB-53B8F7D65A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4FE6DF-F3F3-28CA-1537-619C1B53BF41}"/>
              </a:ext>
            </a:extLst>
          </p:cNvPr>
          <p:cNvSpPr>
            <a:spLocks noGrp="1"/>
          </p:cNvSpPr>
          <p:nvPr>
            <p:ph type="title"/>
          </p:nvPr>
        </p:nvSpPr>
        <p:spPr/>
        <p:txBody>
          <a:bodyPr>
            <a:normAutofit/>
          </a:bodyPr>
          <a:lstStyle/>
          <a:p>
            <a:r>
              <a:rPr lang="en-US" sz="3200" dirty="0"/>
              <a:t>Total Fertility Rate and Human Capital investment in Asia  and Pacific countries</a:t>
            </a:r>
          </a:p>
        </p:txBody>
      </p:sp>
      <p:sp>
        <p:nvSpPr>
          <p:cNvPr id="4" name="Footer Placeholder 3">
            <a:extLst>
              <a:ext uri="{FF2B5EF4-FFF2-40B4-BE49-F238E27FC236}">
                <a16:creationId xmlns:a16="http://schemas.microsoft.com/office/drawing/2014/main" id="{80EDD5BA-F174-9651-7054-3712009FE667}"/>
              </a:ext>
            </a:extLst>
          </p:cNvPr>
          <p:cNvSpPr>
            <a:spLocks noGrp="1"/>
          </p:cNvSpPr>
          <p:nvPr>
            <p:ph type="ftr" sz="quarter" idx="11"/>
          </p:nvPr>
        </p:nvSpPr>
        <p:spPr/>
        <p:txBody>
          <a:bodyPr/>
          <a:lstStyle/>
          <a:p>
            <a:r>
              <a:rPr lang="en-US"/>
              <a:t>Ronald Lee, UC Berkeley, NTA15, Bangkok March 10 2025</a:t>
            </a:r>
          </a:p>
        </p:txBody>
      </p:sp>
      <p:sp>
        <p:nvSpPr>
          <p:cNvPr id="5" name="Slide Number Placeholder 4">
            <a:extLst>
              <a:ext uri="{FF2B5EF4-FFF2-40B4-BE49-F238E27FC236}">
                <a16:creationId xmlns:a16="http://schemas.microsoft.com/office/drawing/2014/main" id="{A886988F-85EB-5676-A09D-D7B2C1F0065A}"/>
              </a:ext>
            </a:extLst>
          </p:cNvPr>
          <p:cNvSpPr>
            <a:spLocks noGrp="1"/>
          </p:cNvSpPr>
          <p:nvPr>
            <p:ph type="sldNum" sz="quarter" idx="12"/>
          </p:nvPr>
        </p:nvSpPr>
        <p:spPr/>
        <p:txBody>
          <a:bodyPr/>
          <a:lstStyle/>
          <a:p>
            <a:fld id="{A9B2D518-6D1D-4D9D-A3B1-6D34ADE39070}" type="slidenum">
              <a:rPr lang="en-US" smtClean="0"/>
              <a:t>12</a:t>
            </a:fld>
            <a:endParaRPr lang="en-US"/>
          </a:p>
        </p:txBody>
      </p:sp>
      <p:pic>
        <p:nvPicPr>
          <p:cNvPr id="6" name="Content Placeholder 5">
            <a:extLst>
              <a:ext uri="{FF2B5EF4-FFF2-40B4-BE49-F238E27FC236}">
                <a16:creationId xmlns:a16="http://schemas.microsoft.com/office/drawing/2014/main" id="{1F23298E-3715-435D-12A9-7BF0775E4552}"/>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842600" y="1464590"/>
            <a:ext cx="6514569" cy="4736621"/>
          </a:xfrm>
          <a:prstGeom prst="rect">
            <a:avLst/>
          </a:prstGeom>
          <a:noFill/>
        </p:spPr>
      </p:pic>
      <p:sp>
        <p:nvSpPr>
          <p:cNvPr id="7" name="TextBox 6">
            <a:extLst>
              <a:ext uri="{FF2B5EF4-FFF2-40B4-BE49-F238E27FC236}">
                <a16:creationId xmlns:a16="http://schemas.microsoft.com/office/drawing/2014/main" id="{09A3CD3E-0536-3978-D83B-CF7200D4DAF8}"/>
              </a:ext>
            </a:extLst>
          </p:cNvPr>
          <p:cNvSpPr txBox="1"/>
          <p:nvPr/>
        </p:nvSpPr>
        <p:spPr>
          <a:xfrm>
            <a:off x="838200" y="2230893"/>
            <a:ext cx="3444089" cy="4339650"/>
          </a:xfrm>
          <a:prstGeom prst="rect">
            <a:avLst/>
          </a:prstGeom>
          <a:noFill/>
        </p:spPr>
        <p:txBody>
          <a:bodyPr wrap="square">
            <a:spAutoFit/>
          </a:bodyPr>
          <a:lstStyle/>
          <a:p>
            <a:r>
              <a:rPr lang="en-US" sz="2800" dirty="0"/>
              <a:t>Approximately </a:t>
            </a:r>
            <a:r>
              <a:rPr lang="en-US" sz="2800" b="1" dirty="0"/>
              <a:t>HK = (6 years of labor income)/TFR</a:t>
            </a:r>
          </a:p>
          <a:p>
            <a:pPr lvl="1"/>
            <a:r>
              <a:rPr lang="en-US" sz="2400" dirty="0"/>
              <a:t>TFR = 1 corresponds to  6 years of prime age labor invested per child </a:t>
            </a:r>
          </a:p>
          <a:p>
            <a:pPr lvl="1"/>
            <a:endParaRPr lang="en-US" sz="2400" dirty="0"/>
          </a:p>
          <a:p>
            <a:pPr lvl="1"/>
            <a:r>
              <a:rPr lang="en-US" sz="2400" dirty="0"/>
              <a:t>TFR=3 corresponds to 2 years of yl30-49 invested per child</a:t>
            </a:r>
          </a:p>
        </p:txBody>
      </p:sp>
      <p:cxnSp>
        <p:nvCxnSpPr>
          <p:cNvPr id="8" name="Straight Arrow Connector 7">
            <a:extLst>
              <a:ext uri="{FF2B5EF4-FFF2-40B4-BE49-F238E27FC236}">
                <a16:creationId xmlns:a16="http://schemas.microsoft.com/office/drawing/2014/main" id="{756E6568-595F-ACA5-7E10-6E8A6599FF23}"/>
              </a:ext>
            </a:extLst>
          </p:cNvPr>
          <p:cNvCxnSpPr/>
          <p:nvPr/>
        </p:nvCxnSpPr>
        <p:spPr>
          <a:xfrm flipV="1">
            <a:off x="3936569" y="3006671"/>
            <a:ext cx="2960177" cy="1263112"/>
          </a:xfrm>
          <a:prstGeom prst="straightConnector1">
            <a:avLst/>
          </a:prstGeom>
          <a:ln w="5080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3" name="Straight Arrow Connector 2">
            <a:extLst>
              <a:ext uri="{FF2B5EF4-FFF2-40B4-BE49-F238E27FC236}">
                <a16:creationId xmlns:a16="http://schemas.microsoft.com/office/drawing/2014/main" id="{64AD7532-EB40-AF02-F83E-8D95724FC4F4}"/>
              </a:ext>
            </a:extLst>
          </p:cNvPr>
          <p:cNvCxnSpPr>
            <a:cxnSpLocks/>
          </p:cNvCxnSpPr>
          <p:nvPr/>
        </p:nvCxnSpPr>
        <p:spPr>
          <a:xfrm flipV="1">
            <a:off x="3936569" y="4422183"/>
            <a:ext cx="5075351" cy="1338537"/>
          </a:xfrm>
          <a:prstGeom prst="straightConnector1">
            <a:avLst/>
          </a:prstGeom>
          <a:ln w="50800">
            <a:solidFill>
              <a:srgbClr val="FF000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34104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C6CEA58-1991-D433-6BC2-8DE45ECAFE51}"/>
              </a:ext>
            </a:extLst>
          </p:cNvPr>
          <p:cNvSpPr>
            <a:spLocks noGrp="1"/>
          </p:cNvSpPr>
          <p:nvPr>
            <p:ph type="title"/>
          </p:nvPr>
        </p:nvSpPr>
        <p:spPr>
          <a:xfrm>
            <a:off x="839788" y="457200"/>
            <a:ext cx="3932237" cy="2484438"/>
          </a:xfrm>
        </p:spPr>
        <p:txBody>
          <a:bodyPr>
            <a:normAutofit/>
          </a:bodyPr>
          <a:lstStyle/>
          <a:p>
            <a:r>
              <a:rPr lang="en-US" dirty="0"/>
              <a:t>Human capital investment drives educ in </a:t>
            </a:r>
            <a:r>
              <a:rPr lang="en-US" dirty="0" err="1"/>
              <a:t>Asian&amp;Pacific</a:t>
            </a:r>
            <a:r>
              <a:rPr lang="en-US" dirty="0"/>
              <a:t> countries</a:t>
            </a:r>
          </a:p>
        </p:txBody>
      </p:sp>
      <p:pic>
        <p:nvPicPr>
          <p:cNvPr id="6" name="Content Placeholder 5">
            <a:extLst>
              <a:ext uri="{FF2B5EF4-FFF2-40B4-BE49-F238E27FC236}">
                <a16:creationId xmlns:a16="http://schemas.microsoft.com/office/drawing/2014/main" id="{F622B9E0-2C5E-0BCD-63BB-3B701FFED38D}"/>
              </a:ext>
            </a:extLst>
          </p:cNvPr>
          <p:cNvPicPr>
            <a:picLocks noGrp="1" noChangeAspect="1"/>
          </p:cNvPicPr>
          <p:nvPr>
            <p:ph idx="1"/>
          </p:nvPr>
        </p:nvPicPr>
        <p:blipFill>
          <a:blip r:embed="rId2"/>
          <a:stretch>
            <a:fillRect/>
          </a:stretch>
        </p:blipFill>
        <p:spPr>
          <a:xfrm>
            <a:off x="5183188" y="1181773"/>
            <a:ext cx="6172200" cy="4484929"/>
          </a:xfrm>
          <a:prstGeom prst="rect">
            <a:avLst/>
          </a:prstGeom>
        </p:spPr>
      </p:pic>
      <p:sp>
        <p:nvSpPr>
          <p:cNvPr id="8" name="Text Placeholder 7">
            <a:extLst>
              <a:ext uri="{FF2B5EF4-FFF2-40B4-BE49-F238E27FC236}">
                <a16:creationId xmlns:a16="http://schemas.microsoft.com/office/drawing/2014/main" id="{A97C6C56-4382-52D0-9CE2-6E6B04AB1BE5}"/>
              </a:ext>
            </a:extLst>
          </p:cNvPr>
          <p:cNvSpPr>
            <a:spLocks noGrp="1"/>
          </p:cNvSpPr>
          <p:nvPr>
            <p:ph type="body" sz="half" idx="2"/>
          </p:nvPr>
        </p:nvSpPr>
        <p:spPr>
          <a:xfrm>
            <a:off x="839788" y="3429000"/>
            <a:ext cx="3932237" cy="2439988"/>
          </a:xfrm>
        </p:spPr>
        <p:txBody>
          <a:bodyPr>
            <a:normAutofit/>
          </a:bodyPr>
          <a:lstStyle/>
          <a:p>
            <a:r>
              <a:rPr lang="en-US" sz="2400" dirty="0"/>
              <a:t>Curved line reflects higher costs of secondary and tertiary education.</a:t>
            </a:r>
          </a:p>
        </p:txBody>
      </p:sp>
      <p:sp>
        <p:nvSpPr>
          <p:cNvPr id="4" name="Footer Placeholder 3">
            <a:extLst>
              <a:ext uri="{FF2B5EF4-FFF2-40B4-BE49-F238E27FC236}">
                <a16:creationId xmlns:a16="http://schemas.microsoft.com/office/drawing/2014/main" id="{1EF5E023-2F4E-5F38-0135-81FECA51F834}"/>
              </a:ext>
            </a:extLst>
          </p:cNvPr>
          <p:cNvSpPr>
            <a:spLocks noGrp="1"/>
          </p:cNvSpPr>
          <p:nvPr>
            <p:ph type="ftr" sz="quarter" idx="11"/>
          </p:nvPr>
        </p:nvSpPr>
        <p:spPr/>
        <p:txBody>
          <a:bodyPr/>
          <a:lstStyle/>
          <a:p>
            <a:r>
              <a:rPr lang="en-US"/>
              <a:t>Ronald Lee, UC Berkeley, NTA15, Bangkok March 10 2025</a:t>
            </a:r>
          </a:p>
        </p:txBody>
      </p:sp>
      <p:sp>
        <p:nvSpPr>
          <p:cNvPr id="5" name="Slide Number Placeholder 4">
            <a:extLst>
              <a:ext uri="{FF2B5EF4-FFF2-40B4-BE49-F238E27FC236}">
                <a16:creationId xmlns:a16="http://schemas.microsoft.com/office/drawing/2014/main" id="{F2FC9784-6627-EAC0-AE42-9CB7AD2678E0}"/>
              </a:ext>
            </a:extLst>
          </p:cNvPr>
          <p:cNvSpPr>
            <a:spLocks noGrp="1"/>
          </p:cNvSpPr>
          <p:nvPr>
            <p:ph type="sldNum" sz="quarter" idx="12"/>
          </p:nvPr>
        </p:nvSpPr>
        <p:spPr/>
        <p:txBody>
          <a:bodyPr/>
          <a:lstStyle/>
          <a:p>
            <a:fld id="{A9B2D518-6D1D-4D9D-A3B1-6D34ADE39070}" type="slidenum">
              <a:rPr lang="en-US" smtClean="0"/>
              <a:t>13</a:t>
            </a:fld>
            <a:endParaRPr lang="en-US"/>
          </a:p>
        </p:txBody>
      </p:sp>
      <p:sp>
        <p:nvSpPr>
          <p:cNvPr id="9" name="TextBox 8">
            <a:extLst>
              <a:ext uri="{FF2B5EF4-FFF2-40B4-BE49-F238E27FC236}">
                <a16:creationId xmlns:a16="http://schemas.microsoft.com/office/drawing/2014/main" id="{EF4B0536-CB6D-9103-F031-0D767CB0C7D3}"/>
              </a:ext>
            </a:extLst>
          </p:cNvPr>
          <p:cNvSpPr txBox="1"/>
          <p:nvPr/>
        </p:nvSpPr>
        <p:spPr>
          <a:xfrm>
            <a:off x="6604000" y="5323840"/>
            <a:ext cx="4653280" cy="954107"/>
          </a:xfrm>
          <a:prstGeom prst="rect">
            <a:avLst/>
          </a:prstGeom>
          <a:solidFill>
            <a:schemeClr val="bg1"/>
          </a:solidFill>
        </p:spPr>
        <p:txBody>
          <a:bodyPr wrap="square" rtlCol="0">
            <a:spAutoFit/>
          </a:bodyPr>
          <a:lstStyle/>
          <a:p>
            <a:r>
              <a:rPr lang="en-US" sz="2800" dirty="0"/>
              <a:t>NTA: Human capital investment 10 years earlier</a:t>
            </a:r>
          </a:p>
        </p:txBody>
      </p:sp>
      <p:sp>
        <p:nvSpPr>
          <p:cNvPr id="11" name="TextBox 10">
            <a:extLst>
              <a:ext uri="{FF2B5EF4-FFF2-40B4-BE49-F238E27FC236}">
                <a16:creationId xmlns:a16="http://schemas.microsoft.com/office/drawing/2014/main" id="{38F054F1-C368-026B-5909-92843761E157}"/>
              </a:ext>
            </a:extLst>
          </p:cNvPr>
          <p:cNvSpPr txBox="1"/>
          <p:nvPr/>
        </p:nvSpPr>
        <p:spPr>
          <a:xfrm rot="16200000">
            <a:off x="2938956" y="2947183"/>
            <a:ext cx="4191149" cy="954107"/>
          </a:xfrm>
          <a:prstGeom prst="rect">
            <a:avLst/>
          </a:prstGeom>
          <a:solidFill>
            <a:schemeClr val="bg1"/>
          </a:solidFill>
        </p:spPr>
        <p:txBody>
          <a:bodyPr wrap="square" rtlCol="0">
            <a:spAutoFit/>
          </a:bodyPr>
          <a:lstStyle/>
          <a:p>
            <a:r>
              <a:rPr lang="en-US" sz="2800" dirty="0"/>
              <a:t>Wittgenstein mean grade age 20-24</a:t>
            </a:r>
          </a:p>
        </p:txBody>
      </p:sp>
    </p:spTree>
    <p:extLst>
      <p:ext uri="{BB962C8B-B14F-4D97-AF65-F5344CB8AC3E}">
        <p14:creationId xmlns:p14="http://schemas.microsoft.com/office/powerpoint/2010/main" val="1403422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012EB-9CC1-1DF2-AFD0-E82BFB107D59}"/>
              </a:ext>
            </a:extLst>
          </p:cNvPr>
          <p:cNvSpPr>
            <a:spLocks noGrp="1"/>
          </p:cNvSpPr>
          <p:nvPr>
            <p:ph type="title"/>
          </p:nvPr>
        </p:nvSpPr>
        <p:spPr/>
        <p:txBody>
          <a:bodyPr/>
          <a:lstStyle/>
          <a:p>
            <a:r>
              <a:rPr lang="en-US" dirty="0"/>
              <a:t>Linking educ and NTA finds that…</a:t>
            </a:r>
          </a:p>
        </p:txBody>
      </p:sp>
      <p:sp>
        <p:nvSpPr>
          <p:cNvPr id="3" name="Content Placeholder 2">
            <a:extLst>
              <a:ext uri="{FF2B5EF4-FFF2-40B4-BE49-F238E27FC236}">
                <a16:creationId xmlns:a16="http://schemas.microsoft.com/office/drawing/2014/main" id="{5E03BAD6-0D55-4265-9B7C-B07344D6737B}"/>
              </a:ext>
            </a:extLst>
          </p:cNvPr>
          <p:cNvSpPr>
            <a:spLocks noGrp="1"/>
          </p:cNvSpPr>
          <p:nvPr>
            <p:ph idx="1"/>
          </p:nvPr>
        </p:nvSpPr>
        <p:spPr/>
        <p:txBody>
          <a:bodyPr>
            <a:normAutofit/>
          </a:bodyPr>
          <a:lstStyle/>
          <a:p>
            <a:r>
              <a:rPr lang="en-US" dirty="0"/>
              <a:t>Rising educational attainment strengthens the demographic dividend (</a:t>
            </a:r>
            <a:r>
              <a:rPr lang="es-ES" dirty="0"/>
              <a:t>Rentería, Souto, </a:t>
            </a:r>
            <a:r>
              <a:rPr lang="es-ES" dirty="0" err="1"/>
              <a:t>Mejia</a:t>
            </a:r>
            <a:r>
              <a:rPr lang="es-ES" dirty="0"/>
              <a:t>-Guevara, and </a:t>
            </a:r>
            <a:r>
              <a:rPr lang="es-ES" dirty="0" err="1"/>
              <a:t>Patxot</a:t>
            </a:r>
            <a:r>
              <a:rPr lang="en-US" dirty="0"/>
              <a:t>, 2016, and others in JEOA 2024 special NTA issue)</a:t>
            </a:r>
          </a:p>
          <a:p>
            <a:r>
              <a:rPr lang="en-US" dirty="0"/>
              <a:t>Rising education powerfully raises productivity growth and labor income in past and future, typically by 2 or 3% per year (Choo and Gee 2024, Mejia-Guevara, Renteria et al 2024).</a:t>
            </a:r>
          </a:p>
          <a:p>
            <a:r>
              <a:rPr lang="en-US" dirty="0"/>
              <a:t>Including educ reduces cost of population aging (Prskawetz and Hammer 2018).</a:t>
            </a:r>
          </a:p>
          <a:p>
            <a:r>
              <a:rPr lang="en-US" dirty="0"/>
              <a:t>Rising education also raises asset income, further boosting productivity growth.</a:t>
            </a:r>
          </a:p>
        </p:txBody>
      </p:sp>
      <p:sp>
        <p:nvSpPr>
          <p:cNvPr id="4" name="Footer Placeholder 3">
            <a:extLst>
              <a:ext uri="{FF2B5EF4-FFF2-40B4-BE49-F238E27FC236}">
                <a16:creationId xmlns:a16="http://schemas.microsoft.com/office/drawing/2014/main" id="{445D4244-911A-38EC-452A-CD70F86B0C85}"/>
              </a:ext>
            </a:extLst>
          </p:cNvPr>
          <p:cNvSpPr>
            <a:spLocks noGrp="1"/>
          </p:cNvSpPr>
          <p:nvPr>
            <p:ph type="ftr" sz="quarter" idx="11"/>
          </p:nvPr>
        </p:nvSpPr>
        <p:spPr/>
        <p:txBody>
          <a:bodyPr/>
          <a:lstStyle/>
          <a:p>
            <a:r>
              <a:rPr lang="en-US"/>
              <a:t>Ronald Lee, UC Berkeley, NTA15, Bangkok March 10 2025</a:t>
            </a:r>
          </a:p>
        </p:txBody>
      </p:sp>
      <p:sp>
        <p:nvSpPr>
          <p:cNvPr id="5" name="Slide Number Placeholder 4">
            <a:extLst>
              <a:ext uri="{FF2B5EF4-FFF2-40B4-BE49-F238E27FC236}">
                <a16:creationId xmlns:a16="http://schemas.microsoft.com/office/drawing/2014/main" id="{89E3C72A-6BB7-E750-F1D6-549E03738BB5}"/>
              </a:ext>
            </a:extLst>
          </p:cNvPr>
          <p:cNvSpPr>
            <a:spLocks noGrp="1"/>
          </p:cNvSpPr>
          <p:nvPr>
            <p:ph type="sldNum" sz="quarter" idx="12"/>
          </p:nvPr>
        </p:nvSpPr>
        <p:spPr/>
        <p:txBody>
          <a:bodyPr/>
          <a:lstStyle/>
          <a:p>
            <a:fld id="{A9B2D518-6D1D-4D9D-A3B1-6D34ADE39070}" type="slidenum">
              <a:rPr lang="en-US" smtClean="0"/>
              <a:t>14</a:t>
            </a:fld>
            <a:endParaRPr lang="en-US"/>
          </a:p>
        </p:txBody>
      </p:sp>
    </p:spTree>
    <p:extLst>
      <p:ext uri="{BB962C8B-B14F-4D97-AF65-F5344CB8AC3E}">
        <p14:creationId xmlns:p14="http://schemas.microsoft.com/office/powerpoint/2010/main" val="178942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56B70-87C5-DEFC-B86C-E603AC6A07FD}"/>
              </a:ext>
            </a:extLst>
          </p:cNvPr>
          <p:cNvSpPr>
            <a:spLocks noGrp="1"/>
          </p:cNvSpPr>
          <p:nvPr>
            <p:ph type="title"/>
          </p:nvPr>
        </p:nvSpPr>
        <p:spPr>
          <a:xfrm>
            <a:off x="838200" y="365125"/>
            <a:ext cx="10515600" cy="1626407"/>
          </a:xfrm>
        </p:spPr>
        <p:txBody>
          <a:bodyPr>
            <a:normAutofit fontScale="90000"/>
          </a:bodyPr>
          <a:lstStyle/>
          <a:p>
            <a:r>
              <a:rPr lang="en-US" b="1" dirty="0">
                <a:solidFill>
                  <a:srgbClr val="0070C0"/>
                </a:solidFill>
              </a:rPr>
              <a:t>7. Some preliminary new ideas: Potential Support Ratios and using NTA to evaluate policy options . </a:t>
            </a:r>
          </a:p>
        </p:txBody>
      </p:sp>
      <p:sp>
        <p:nvSpPr>
          <p:cNvPr id="3" name="Content Placeholder 2">
            <a:extLst>
              <a:ext uri="{FF2B5EF4-FFF2-40B4-BE49-F238E27FC236}">
                <a16:creationId xmlns:a16="http://schemas.microsoft.com/office/drawing/2014/main" id="{C8634C1B-4C12-A79F-95AD-576771394615}"/>
              </a:ext>
            </a:extLst>
          </p:cNvPr>
          <p:cNvSpPr>
            <a:spLocks noGrp="1"/>
          </p:cNvSpPr>
          <p:nvPr>
            <p:ph idx="1"/>
          </p:nvPr>
        </p:nvSpPr>
        <p:spPr>
          <a:xfrm>
            <a:off x="838200" y="2487477"/>
            <a:ext cx="10515600" cy="3689485"/>
          </a:xfrm>
        </p:spPr>
        <p:txBody>
          <a:bodyPr/>
          <a:lstStyle/>
          <a:p>
            <a:endParaRPr lang="en-US" dirty="0"/>
          </a:p>
        </p:txBody>
      </p:sp>
      <p:sp>
        <p:nvSpPr>
          <p:cNvPr id="4" name="Footer Placeholder 3">
            <a:extLst>
              <a:ext uri="{FF2B5EF4-FFF2-40B4-BE49-F238E27FC236}">
                <a16:creationId xmlns:a16="http://schemas.microsoft.com/office/drawing/2014/main" id="{58778391-2333-A546-04E1-7C64EC5F6A9B}"/>
              </a:ext>
            </a:extLst>
          </p:cNvPr>
          <p:cNvSpPr>
            <a:spLocks noGrp="1"/>
          </p:cNvSpPr>
          <p:nvPr>
            <p:ph type="ftr" sz="quarter" idx="11"/>
          </p:nvPr>
        </p:nvSpPr>
        <p:spPr/>
        <p:txBody>
          <a:bodyPr/>
          <a:lstStyle/>
          <a:p>
            <a:r>
              <a:rPr lang="en-US"/>
              <a:t>Ronald Lee, UC Berkeley, NTA15, Bangkok March 10 2025</a:t>
            </a:r>
          </a:p>
        </p:txBody>
      </p:sp>
      <p:sp>
        <p:nvSpPr>
          <p:cNvPr id="5" name="Slide Number Placeholder 4">
            <a:extLst>
              <a:ext uri="{FF2B5EF4-FFF2-40B4-BE49-F238E27FC236}">
                <a16:creationId xmlns:a16="http://schemas.microsoft.com/office/drawing/2014/main" id="{E12DC269-3F85-D64D-6524-FDE7E2E95A4E}"/>
              </a:ext>
            </a:extLst>
          </p:cNvPr>
          <p:cNvSpPr>
            <a:spLocks noGrp="1"/>
          </p:cNvSpPr>
          <p:nvPr>
            <p:ph type="sldNum" sz="quarter" idx="12"/>
          </p:nvPr>
        </p:nvSpPr>
        <p:spPr/>
        <p:txBody>
          <a:bodyPr/>
          <a:lstStyle/>
          <a:p>
            <a:fld id="{A9B2D518-6D1D-4D9D-A3B1-6D34ADE39070}" type="slidenum">
              <a:rPr lang="en-US" smtClean="0"/>
              <a:t>15</a:t>
            </a:fld>
            <a:endParaRPr lang="en-US"/>
          </a:p>
        </p:txBody>
      </p:sp>
    </p:spTree>
    <p:extLst>
      <p:ext uri="{BB962C8B-B14F-4D97-AF65-F5344CB8AC3E}">
        <p14:creationId xmlns:p14="http://schemas.microsoft.com/office/powerpoint/2010/main" val="373125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3ED00-EDE3-AE44-B1E1-DB65DC3EFF52}"/>
              </a:ext>
            </a:extLst>
          </p:cNvPr>
          <p:cNvSpPr>
            <a:spLocks noGrp="1"/>
          </p:cNvSpPr>
          <p:nvPr>
            <p:ph type="title"/>
          </p:nvPr>
        </p:nvSpPr>
        <p:spPr/>
        <p:txBody>
          <a:bodyPr/>
          <a:lstStyle/>
          <a:p>
            <a:r>
              <a:rPr lang="en-US" dirty="0"/>
              <a:t>Potential support ratio</a:t>
            </a:r>
          </a:p>
        </p:txBody>
      </p:sp>
      <p:sp>
        <p:nvSpPr>
          <p:cNvPr id="3" name="Content Placeholder 2">
            <a:extLst>
              <a:ext uri="{FF2B5EF4-FFF2-40B4-BE49-F238E27FC236}">
                <a16:creationId xmlns:a16="http://schemas.microsoft.com/office/drawing/2014/main" id="{9AC834B5-0464-537B-B337-3C4D16CEAFF0}"/>
              </a:ext>
            </a:extLst>
          </p:cNvPr>
          <p:cNvSpPr>
            <a:spLocks noGrp="1"/>
          </p:cNvSpPr>
          <p:nvPr>
            <p:ph idx="1"/>
          </p:nvPr>
        </p:nvSpPr>
        <p:spPr/>
        <p:txBody>
          <a:bodyPr>
            <a:normAutofit fontScale="92500" lnSpcReduction="10000"/>
          </a:bodyPr>
          <a:lstStyle/>
          <a:p>
            <a:r>
              <a:rPr lang="en-US" dirty="0"/>
              <a:t>Standard support ratios</a:t>
            </a:r>
          </a:p>
          <a:p>
            <a:pPr lvl="1">
              <a:buFont typeface="Wingdings" panose="05000000000000000000" pitchFamily="2" charset="2"/>
              <a:buChar char="Ø"/>
            </a:pPr>
            <a:r>
              <a:rPr lang="en-US" dirty="0"/>
              <a:t>Valuable workhorse measure</a:t>
            </a:r>
          </a:p>
          <a:p>
            <a:pPr lvl="1">
              <a:buFont typeface="Wingdings" panose="05000000000000000000" pitchFamily="2" charset="2"/>
              <a:buChar char="Ø"/>
            </a:pPr>
            <a:r>
              <a:rPr lang="en-US" dirty="0"/>
              <a:t>Great for looking at change over time, but not good for evaluating baseline support ratio.</a:t>
            </a:r>
          </a:p>
          <a:p>
            <a:pPr lvl="1">
              <a:buFont typeface="Wingdings" panose="05000000000000000000" pitchFamily="2" charset="2"/>
              <a:buChar char="Ø"/>
            </a:pPr>
            <a:r>
              <a:rPr lang="en-US" dirty="0"/>
              <a:t>If women earn more, older work longer, youth are productive – none of these will affect baseline support ratio.</a:t>
            </a:r>
          </a:p>
          <a:p>
            <a:pPr lvl="1">
              <a:buFont typeface="Wingdings" panose="05000000000000000000" pitchFamily="2" charset="2"/>
              <a:buChar char="Ø"/>
            </a:pPr>
            <a:r>
              <a:rPr lang="en-US" dirty="0"/>
              <a:t>Anything raising income will also raise consumption.</a:t>
            </a:r>
          </a:p>
          <a:p>
            <a:pPr lvl="1">
              <a:buFont typeface="Wingdings" panose="05000000000000000000" pitchFamily="2" charset="2"/>
              <a:buChar char="Ø"/>
            </a:pPr>
            <a:r>
              <a:rPr lang="en-US" dirty="0"/>
              <a:t>SR = Effective Labor Income/Effective Consumption</a:t>
            </a:r>
          </a:p>
          <a:p>
            <a:pPr lvl="1">
              <a:buFont typeface="Wingdings" panose="05000000000000000000" pitchFamily="2" charset="2"/>
              <a:buChar char="Ø"/>
            </a:pPr>
            <a:r>
              <a:rPr lang="en-US" dirty="0"/>
              <a:t>What does influence SR at baseline?</a:t>
            </a:r>
          </a:p>
          <a:p>
            <a:pPr lvl="2">
              <a:buFont typeface="Wingdings" panose="05000000000000000000" pitchFamily="2" charset="2"/>
              <a:buChar char="ü"/>
            </a:pPr>
            <a:r>
              <a:rPr lang="en-US" dirty="0"/>
              <a:t>High national saving rate reduces consumption raises SR (e.g. China). </a:t>
            </a:r>
          </a:p>
          <a:p>
            <a:pPr lvl="2">
              <a:buFont typeface="Wingdings" panose="05000000000000000000" pitchFamily="2" charset="2"/>
              <a:buChar char="ü"/>
            </a:pPr>
            <a:r>
              <a:rPr lang="en-US" dirty="0"/>
              <a:t>High income from extractive industries like oil, timber, uranium raises consumption reducing SR (</a:t>
            </a:r>
            <a:r>
              <a:rPr lang="en-US" dirty="0" err="1"/>
              <a:t>Azerbaijian</a:t>
            </a:r>
            <a:r>
              <a:rPr lang="en-US" dirty="0"/>
              <a:t> – their team will discuss later).</a:t>
            </a:r>
          </a:p>
          <a:p>
            <a:pPr lvl="2">
              <a:buFont typeface="Wingdings" panose="05000000000000000000" pitchFamily="2" charset="2"/>
              <a:buChar char="ü"/>
            </a:pPr>
            <a:r>
              <a:rPr lang="en-US" dirty="0"/>
              <a:t>High foreign aid or high remittances from abroad (Kyrgyzstan).</a:t>
            </a:r>
          </a:p>
        </p:txBody>
      </p:sp>
      <p:sp>
        <p:nvSpPr>
          <p:cNvPr id="4" name="Footer Placeholder 3">
            <a:extLst>
              <a:ext uri="{FF2B5EF4-FFF2-40B4-BE49-F238E27FC236}">
                <a16:creationId xmlns:a16="http://schemas.microsoft.com/office/drawing/2014/main" id="{1ADC730E-6710-53FC-F624-1BA587DB3E17}"/>
              </a:ext>
            </a:extLst>
          </p:cNvPr>
          <p:cNvSpPr>
            <a:spLocks noGrp="1"/>
          </p:cNvSpPr>
          <p:nvPr>
            <p:ph type="ftr" sz="quarter" idx="11"/>
          </p:nvPr>
        </p:nvSpPr>
        <p:spPr/>
        <p:txBody>
          <a:bodyPr/>
          <a:lstStyle/>
          <a:p>
            <a:r>
              <a:rPr lang="en-US"/>
              <a:t>Ronald Lee, UC Berkeley, NTA15, Bangkok March 10 2025</a:t>
            </a:r>
          </a:p>
        </p:txBody>
      </p:sp>
      <p:sp>
        <p:nvSpPr>
          <p:cNvPr id="5" name="Slide Number Placeholder 4">
            <a:extLst>
              <a:ext uri="{FF2B5EF4-FFF2-40B4-BE49-F238E27FC236}">
                <a16:creationId xmlns:a16="http://schemas.microsoft.com/office/drawing/2014/main" id="{3F290E35-DDD9-83CA-C692-A01A12F00FFA}"/>
              </a:ext>
            </a:extLst>
          </p:cNvPr>
          <p:cNvSpPr>
            <a:spLocks noGrp="1"/>
          </p:cNvSpPr>
          <p:nvPr>
            <p:ph type="sldNum" sz="quarter" idx="12"/>
          </p:nvPr>
        </p:nvSpPr>
        <p:spPr/>
        <p:txBody>
          <a:bodyPr/>
          <a:lstStyle/>
          <a:p>
            <a:fld id="{A9B2D518-6D1D-4D9D-A3B1-6D34ADE39070}" type="slidenum">
              <a:rPr lang="en-US" smtClean="0"/>
              <a:t>16</a:t>
            </a:fld>
            <a:endParaRPr lang="en-US"/>
          </a:p>
        </p:txBody>
      </p:sp>
    </p:spTree>
    <p:extLst>
      <p:ext uri="{BB962C8B-B14F-4D97-AF65-F5344CB8AC3E}">
        <p14:creationId xmlns:p14="http://schemas.microsoft.com/office/powerpoint/2010/main" val="36440215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9E8C8-F12D-156F-F2A5-44FD78ED618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AA23FDD-D141-8BA7-7150-671F76F2CAF7}"/>
              </a:ext>
            </a:extLst>
          </p:cNvPr>
          <p:cNvSpPr>
            <a:spLocks noGrp="1"/>
          </p:cNvSpPr>
          <p:nvPr>
            <p:ph idx="1"/>
          </p:nvPr>
        </p:nvSpPr>
        <p:spPr/>
        <p:txBody>
          <a:bodyPr/>
          <a:lstStyle/>
          <a:p>
            <a:r>
              <a:rPr lang="en-US" dirty="0"/>
              <a:t>Those are good, but other policy variables include:</a:t>
            </a:r>
          </a:p>
          <a:p>
            <a:pPr lvl="1">
              <a:buFont typeface="Wingdings" panose="05000000000000000000" pitchFamily="2" charset="2"/>
              <a:buChar char="Ø"/>
            </a:pPr>
            <a:r>
              <a:rPr lang="en-US" dirty="0"/>
              <a:t>Labor income of older people. Early retirement?</a:t>
            </a:r>
          </a:p>
          <a:p>
            <a:pPr lvl="1">
              <a:buFont typeface="Wingdings" panose="05000000000000000000" pitchFamily="2" charset="2"/>
              <a:buChar char="Ø"/>
            </a:pPr>
            <a:r>
              <a:rPr lang="en-US" dirty="0"/>
              <a:t>Labor income of younger people. Underemployment?</a:t>
            </a:r>
          </a:p>
          <a:p>
            <a:pPr lvl="1">
              <a:buFont typeface="Wingdings" panose="05000000000000000000" pitchFamily="2" charset="2"/>
              <a:buChar char="Ø"/>
            </a:pPr>
            <a:r>
              <a:rPr lang="en-US" dirty="0"/>
              <a:t>Labor income of females relative to males. Could it be raised?</a:t>
            </a:r>
          </a:p>
          <a:p>
            <a:pPr lvl="1">
              <a:buFont typeface="Wingdings" panose="05000000000000000000" pitchFamily="2" charset="2"/>
              <a:buChar char="Ø"/>
            </a:pPr>
            <a:r>
              <a:rPr lang="en-US" dirty="0"/>
              <a:t>Could educational attainment be increased? </a:t>
            </a:r>
          </a:p>
          <a:p>
            <a:r>
              <a:rPr lang="en-US" dirty="0"/>
              <a:t>These variables differ a great deal across countries.</a:t>
            </a:r>
          </a:p>
        </p:txBody>
      </p:sp>
      <p:sp>
        <p:nvSpPr>
          <p:cNvPr id="4" name="Footer Placeholder 3">
            <a:extLst>
              <a:ext uri="{FF2B5EF4-FFF2-40B4-BE49-F238E27FC236}">
                <a16:creationId xmlns:a16="http://schemas.microsoft.com/office/drawing/2014/main" id="{D2A944F3-4A90-04B5-C942-4D9BAF7BEDF4}"/>
              </a:ext>
            </a:extLst>
          </p:cNvPr>
          <p:cNvSpPr>
            <a:spLocks noGrp="1"/>
          </p:cNvSpPr>
          <p:nvPr>
            <p:ph type="ftr" sz="quarter" idx="11"/>
          </p:nvPr>
        </p:nvSpPr>
        <p:spPr/>
        <p:txBody>
          <a:bodyPr/>
          <a:lstStyle/>
          <a:p>
            <a:r>
              <a:rPr lang="en-US"/>
              <a:t>Ronald Lee, UC Berkeley, NTA15, Bangkok March 10 2025</a:t>
            </a:r>
          </a:p>
        </p:txBody>
      </p:sp>
      <p:sp>
        <p:nvSpPr>
          <p:cNvPr id="5" name="Slide Number Placeholder 4">
            <a:extLst>
              <a:ext uri="{FF2B5EF4-FFF2-40B4-BE49-F238E27FC236}">
                <a16:creationId xmlns:a16="http://schemas.microsoft.com/office/drawing/2014/main" id="{554E7130-C28B-2A70-6835-C77B218CC033}"/>
              </a:ext>
            </a:extLst>
          </p:cNvPr>
          <p:cNvSpPr>
            <a:spLocks noGrp="1"/>
          </p:cNvSpPr>
          <p:nvPr>
            <p:ph type="sldNum" sz="quarter" idx="12"/>
          </p:nvPr>
        </p:nvSpPr>
        <p:spPr/>
        <p:txBody>
          <a:bodyPr/>
          <a:lstStyle/>
          <a:p>
            <a:fld id="{A9B2D518-6D1D-4D9D-A3B1-6D34ADE39070}" type="slidenum">
              <a:rPr lang="en-US" smtClean="0"/>
              <a:t>17</a:t>
            </a:fld>
            <a:endParaRPr lang="en-US"/>
          </a:p>
        </p:txBody>
      </p:sp>
    </p:spTree>
    <p:extLst>
      <p:ext uri="{BB962C8B-B14F-4D97-AF65-F5344CB8AC3E}">
        <p14:creationId xmlns:p14="http://schemas.microsoft.com/office/powerpoint/2010/main" val="32079526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FA3E6-705A-6ADC-5139-1FA4F81075E5}"/>
              </a:ext>
            </a:extLst>
          </p:cNvPr>
          <p:cNvSpPr>
            <a:spLocks noGrp="1"/>
          </p:cNvSpPr>
          <p:nvPr>
            <p:ph type="title"/>
          </p:nvPr>
        </p:nvSpPr>
        <p:spPr>
          <a:xfrm>
            <a:off x="838200" y="365125"/>
            <a:ext cx="10515600" cy="2124578"/>
          </a:xfrm>
        </p:spPr>
        <p:txBody>
          <a:bodyPr/>
          <a:lstStyle/>
          <a:p>
            <a:r>
              <a:rPr kumimoji="0" lang="en-US" sz="2800" b="0" i="0" u="none" strike="noStrike" kern="1200" cap="none" spc="0" normalizeH="0" baseline="0" noProof="0" dirty="0">
                <a:ln>
                  <a:noFill/>
                </a:ln>
                <a:solidFill>
                  <a:prstClr val="black"/>
                </a:solidFill>
                <a:effectLst/>
                <a:uLnTx/>
                <a:uFillTx/>
                <a:latin typeface="Aptos Display" panose="02110004020202020204"/>
                <a:ea typeface="+mj-ea"/>
                <a:cs typeface="+mj-cs"/>
              </a:rPr>
              <a:t>Labor income ages 15-24/Labor income 30-49 in NTA countries</a:t>
            </a:r>
            <a:br>
              <a:rPr kumimoji="0" lang="en-US" sz="2800" b="0" i="0" u="none" strike="noStrike" kern="1200" cap="none" spc="0" normalizeH="0" baseline="0" noProof="0" dirty="0">
                <a:ln>
                  <a:noFill/>
                </a:ln>
                <a:solidFill>
                  <a:prstClr val="black"/>
                </a:solidFill>
                <a:effectLst/>
                <a:uLnTx/>
                <a:uFillTx/>
                <a:latin typeface="Aptos Display" panose="02110004020202020204"/>
                <a:ea typeface="+mj-ea"/>
                <a:cs typeface="+mj-cs"/>
              </a:rPr>
            </a:br>
            <a:r>
              <a:rPr lang="en-US" sz="2800" dirty="0">
                <a:solidFill>
                  <a:prstClr val="black"/>
                </a:solidFill>
                <a:latin typeface="Aptos Display" panose="02110004020202020204"/>
              </a:rPr>
              <a:t>   </a:t>
            </a:r>
            <a:r>
              <a:rPr lang="en-US" sz="2000" dirty="0">
                <a:solidFill>
                  <a:prstClr val="black"/>
                </a:solidFill>
                <a:latin typeface="Aptos" panose="02110004020202020204"/>
              </a:rPr>
              <a:t>Factor of 8 from lowest to highest. </a:t>
            </a:r>
            <a:br>
              <a:rPr lang="en-US" sz="2000" dirty="0">
                <a:solidFill>
                  <a:prstClr val="black"/>
                </a:solidFill>
                <a:latin typeface="Aptos" panose="02110004020202020204"/>
              </a:rPr>
            </a:br>
            <a:r>
              <a:rPr kumimoji="0" lang="en-US" sz="2000" b="0" i="0" u="none" strike="noStrike" kern="1200" cap="none" spc="0" normalizeH="0" baseline="0" noProof="0" dirty="0">
                <a:ln>
                  <a:noFill/>
                </a:ln>
                <a:solidFill>
                  <a:prstClr val="black"/>
                </a:solidFill>
                <a:effectLst/>
                <a:uLnTx/>
                <a:uFillTx/>
                <a:latin typeface="Aptos" panose="02110004020202020204"/>
                <a:ea typeface="+mj-ea"/>
                <a:cs typeface="+mj-cs"/>
              </a:rPr>
              <a:t>    Some due to youth unemployment and underemployment.</a:t>
            </a:r>
            <a:br>
              <a:rPr kumimoji="0" lang="en-US" sz="2000" b="0" i="0" u="none" strike="noStrike" kern="1200" cap="none" spc="0" normalizeH="0" baseline="0" noProof="0" dirty="0">
                <a:ln>
                  <a:noFill/>
                </a:ln>
                <a:solidFill>
                  <a:prstClr val="black"/>
                </a:solidFill>
                <a:effectLst/>
                <a:uLnTx/>
                <a:uFillTx/>
                <a:latin typeface="Aptos" panose="02110004020202020204"/>
                <a:ea typeface="+mj-ea"/>
                <a:cs typeface="+mj-cs"/>
              </a:rPr>
            </a:br>
            <a:r>
              <a:rPr kumimoji="0" lang="en-US" sz="2000" b="0" i="0" u="none" strike="noStrike" kern="1200" cap="none" spc="0" normalizeH="0" baseline="0" noProof="0" dirty="0">
                <a:ln>
                  <a:noFill/>
                </a:ln>
                <a:solidFill>
                  <a:prstClr val="black"/>
                </a:solidFill>
                <a:effectLst/>
                <a:uLnTx/>
                <a:uFillTx/>
                <a:latin typeface="Aptos" panose="02110004020202020204"/>
                <a:ea typeface="+mj-ea"/>
                <a:cs typeface="+mj-cs"/>
              </a:rPr>
              <a:t>    Other due to differences in educational enrollment. </a:t>
            </a:r>
            <a:br>
              <a:rPr kumimoji="0" lang="en-US" sz="2000" b="0" i="0" u="none" strike="noStrike" kern="1200" cap="none" spc="0" normalizeH="0" baseline="0" noProof="0" dirty="0">
                <a:ln>
                  <a:noFill/>
                </a:ln>
                <a:solidFill>
                  <a:prstClr val="black"/>
                </a:solidFill>
                <a:effectLst/>
                <a:uLnTx/>
                <a:uFillTx/>
                <a:latin typeface="Aptos" panose="02110004020202020204"/>
                <a:ea typeface="+mj-ea"/>
                <a:cs typeface="+mj-cs"/>
              </a:rPr>
            </a:br>
            <a:br>
              <a:rPr kumimoji="0" lang="en-US" sz="2000" b="0" i="0" u="none" strike="noStrike" kern="1200" cap="none" spc="0" normalizeH="0" baseline="0" noProof="0" dirty="0">
                <a:ln>
                  <a:noFill/>
                </a:ln>
                <a:solidFill>
                  <a:prstClr val="black"/>
                </a:solidFill>
                <a:effectLst/>
                <a:uLnTx/>
                <a:uFillTx/>
                <a:latin typeface="Aptos" panose="02110004020202020204"/>
                <a:ea typeface="+mj-ea"/>
                <a:cs typeface="+mj-cs"/>
              </a:rPr>
            </a:br>
            <a:r>
              <a:rPr kumimoji="0" lang="en-US" sz="2000" b="0" i="0" u="none" strike="noStrike" kern="1200" cap="none" spc="0" normalizeH="0" baseline="0" noProof="0" dirty="0">
                <a:ln>
                  <a:noFill/>
                </a:ln>
                <a:solidFill>
                  <a:prstClr val="black"/>
                </a:solidFill>
                <a:effectLst/>
                <a:uLnTx/>
                <a:uFillTx/>
                <a:latin typeface="Aptos" panose="02110004020202020204"/>
                <a:ea typeface="+mj-ea"/>
                <a:cs typeface="+mj-cs"/>
              </a:rPr>
              <a:t>Can divide </a:t>
            </a:r>
            <a:r>
              <a:rPr kumimoji="0" lang="en-US" sz="2000" b="0" i="0" u="none" strike="noStrike" kern="1200" cap="none" spc="0" normalizeH="0" baseline="0" noProof="0" dirty="0" err="1">
                <a:ln>
                  <a:noFill/>
                </a:ln>
                <a:solidFill>
                  <a:prstClr val="black"/>
                </a:solidFill>
                <a:effectLst/>
                <a:uLnTx/>
                <a:uFillTx/>
                <a:latin typeface="Aptos" panose="02110004020202020204"/>
                <a:ea typeface="+mj-ea"/>
                <a:cs typeface="+mj-cs"/>
              </a:rPr>
              <a:t>yl</a:t>
            </a:r>
            <a:r>
              <a:rPr kumimoji="0" lang="en-US" sz="2000" b="0" i="0" u="none" strike="noStrike" kern="1200" cap="none" spc="0" normalizeH="0" baseline="0" noProof="0" dirty="0">
                <a:ln>
                  <a:noFill/>
                </a:ln>
                <a:solidFill>
                  <a:prstClr val="black"/>
                </a:solidFill>
                <a:effectLst/>
                <a:uLnTx/>
                <a:uFillTx/>
                <a:latin typeface="Aptos" panose="02110004020202020204"/>
                <a:ea typeface="+mj-ea"/>
                <a:cs typeface="+mj-cs"/>
              </a:rPr>
              <a:t> at each age by share of youth not enrolled, to get labor </a:t>
            </a:r>
            <a:r>
              <a:rPr kumimoji="0" lang="en-US" sz="2000" b="0" i="0" u="none" strike="noStrike" kern="1200" cap="none" spc="0" normalizeH="0" baseline="0" noProof="0" dirty="0" err="1">
                <a:ln>
                  <a:noFill/>
                </a:ln>
                <a:solidFill>
                  <a:prstClr val="black"/>
                </a:solidFill>
                <a:effectLst/>
                <a:uLnTx/>
                <a:uFillTx/>
                <a:latin typeface="Aptos" panose="02110004020202020204"/>
                <a:ea typeface="+mj-ea"/>
                <a:cs typeface="+mj-cs"/>
              </a:rPr>
              <a:t>inc</a:t>
            </a:r>
            <a:r>
              <a:rPr kumimoji="0" lang="en-US" sz="2000" b="0" i="0" u="none" strike="noStrike" kern="1200" cap="none" spc="0" normalizeH="0" baseline="0" noProof="0" dirty="0">
                <a:ln>
                  <a:noFill/>
                </a:ln>
                <a:solidFill>
                  <a:prstClr val="black"/>
                </a:solidFill>
                <a:effectLst/>
                <a:uLnTx/>
                <a:uFillTx/>
                <a:latin typeface="Aptos" panose="02110004020202020204"/>
                <a:ea typeface="+mj-ea"/>
                <a:cs typeface="+mj-cs"/>
              </a:rPr>
              <a:t> for those not in school. </a:t>
            </a:r>
            <a:endParaRPr lang="en-US" dirty="0"/>
          </a:p>
        </p:txBody>
      </p:sp>
      <p:sp>
        <p:nvSpPr>
          <p:cNvPr id="3" name="Footer Placeholder 2">
            <a:extLst>
              <a:ext uri="{FF2B5EF4-FFF2-40B4-BE49-F238E27FC236}">
                <a16:creationId xmlns:a16="http://schemas.microsoft.com/office/drawing/2014/main" id="{8F9B2AC6-457C-DFE8-DD0F-D7CF1B3D8DE6}"/>
              </a:ext>
            </a:extLst>
          </p:cNvPr>
          <p:cNvSpPr>
            <a:spLocks noGrp="1"/>
          </p:cNvSpPr>
          <p:nvPr>
            <p:ph type="ftr" sz="quarter" idx="11"/>
          </p:nvPr>
        </p:nvSpPr>
        <p:spPr/>
        <p:txBody>
          <a:bodyPr/>
          <a:lstStyle/>
          <a:p>
            <a:r>
              <a:rPr lang="en-US"/>
              <a:t>Ronald Lee, UC Berkeley, NTA15, Bangkok March 10 2025</a:t>
            </a:r>
          </a:p>
        </p:txBody>
      </p:sp>
      <p:sp>
        <p:nvSpPr>
          <p:cNvPr id="4" name="Slide Number Placeholder 3">
            <a:extLst>
              <a:ext uri="{FF2B5EF4-FFF2-40B4-BE49-F238E27FC236}">
                <a16:creationId xmlns:a16="http://schemas.microsoft.com/office/drawing/2014/main" id="{29D3B5CC-96B2-0B16-E247-DD11810411A2}"/>
              </a:ext>
            </a:extLst>
          </p:cNvPr>
          <p:cNvSpPr>
            <a:spLocks noGrp="1"/>
          </p:cNvSpPr>
          <p:nvPr>
            <p:ph type="sldNum" sz="quarter" idx="12"/>
          </p:nvPr>
        </p:nvSpPr>
        <p:spPr/>
        <p:txBody>
          <a:bodyPr/>
          <a:lstStyle/>
          <a:p>
            <a:fld id="{A9B2D518-6D1D-4D9D-A3B1-6D34ADE39070}" type="slidenum">
              <a:rPr lang="en-US" smtClean="0"/>
              <a:t>18</a:t>
            </a:fld>
            <a:endParaRPr lang="en-US"/>
          </a:p>
        </p:txBody>
      </p:sp>
      <p:pic>
        <p:nvPicPr>
          <p:cNvPr id="5" name="Picture 4">
            <a:extLst>
              <a:ext uri="{FF2B5EF4-FFF2-40B4-BE49-F238E27FC236}">
                <a16:creationId xmlns:a16="http://schemas.microsoft.com/office/drawing/2014/main" id="{C30C51C2-E07B-2CC5-961F-DCBFC2F64406}"/>
              </a:ext>
            </a:extLst>
          </p:cNvPr>
          <p:cNvPicPr>
            <a:picLocks noChangeAspect="1"/>
          </p:cNvPicPr>
          <p:nvPr/>
        </p:nvPicPr>
        <p:blipFill>
          <a:blip r:embed="rId2"/>
          <a:stretch>
            <a:fillRect/>
          </a:stretch>
        </p:blipFill>
        <p:spPr>
          <a:xfrm>
            <a:off x="826258" y="2612624"/>
            <a:ext cx="10522840" cy="3407930"/>
          </a:xfrm>
          <a:prstGeom prst="rect">
            <a:avLst/>
          </a:prstGeom>
        </p:spPr>
      </p:pic>
    </p:spTree>
    <p:extLst>
      <p:ext uri="{BB962C8B-B14F-4D97-AF65-F5344CB8AC3E}">
        <p14:creationId xmlns:p14="http://schemas.microsoft.com/office/powerpoint/2010/main" val="20851533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204D678-14F4-22FD-EAD2-350D010630F3}"/>
              </a:ext>
            </a:extLst>
          </p:cNvPr>
          <p:cNvSpPr>
            <a:spLocks noGrp="1"/>
          </p:cNvSpPr>
          <p:nvPr>
            <p:ph type="title"/>
          </p:nvPr>
        </p:nvSpPr>
        <p:spPr>
          <a:xfrm>
            <a:off x="838200" y="365125"/>
            <a:ext cx="10515600" cy="2167460"/>
          </a:xfrm>
        </p:spPr>
        <p:txBody>
          <a:bodyPr>
            <a:normAutofit fontScale="90000"/>
          </a:bodyPr>
          <a:lstStyle/>
          <a:p>
            <a:pPr lvl="0">
              <a:spcBef>
                <a:spcPts val="1000"/>
              </a:spcBef>
              <a:defRPr/>
            </a:pPr>
            <a:r>
              <a:rPr kumimoji="0" lang="en-US" sz="2800" b="0" i="0" u="none" strike="noStrike" kern="1200" cap="none" spc="0" normalizeH="0" baseline="0" noProof="0" dirty="0">
                <a:ln>
                  <a:noFill/>
                </a:ln>
                <a:solidFill>
                  <a:prstClr val="black"/>
                </a:solidFill>
                <a:effectLst/>
                <a:uLnTx/>
                <a:uFillTx/>
                <a:latin typeface="Aptos Display" panose="02110004020202020204"/>
                <a:ea typeface="+mj-ea"/>
                <a:cs typeface="+mj-cs"/>
              </a:rPr>
              <a:t>Labor income ages 60+/Labor income 30-49 in NTA countries</a:t>
            </a:r>
            <a:br>
              <a:rPr kumimoji="0" lang="en-US" sz="2800" b="0" i="0" u="none" strike="noStrike" kern="1200" cap="none" spc="0" normalizeH="0" baseline="0" noProof="0" dirty="0">
                <a:ln>
                  <a:noFill/>
                </a:ln>
                <a:solidFill>
                  <a:prstClr val="black"/>
                </a:solidFill>
                <a:effectLst/>
                <a:uLnTx/>
                <a:uFillTx/>
                <a:latin typeface="Aptos Display" panose="02110004020202020204"/>
                <a:ea typeface="+mj-ea"/>
                <a:cs typeface="+mj-cs"/>
              </a:rPr>
            </a:br>
            <a:r>
              <a:rPr kumimoji="0" lang="en-US" sz="2800" b="0" i="0" u="none" strike="noStrike" kern="1200" cap="none" spc="0" normalizeH="0" baseline="0" noProof="0" dirty="0">
                <a:ln>
                  <a:noFill/>
                </a:ln>
                <a:solidFill>
                  <a:prstClr val="black"/>
                </a:solidFill>
                <a:effectLst/>
                <a:uLnTx/>
                <a:uFillTx/>
                <a:latin typeface="Aptos Display" panose="02110004020202020204"/>
                <a:ea typeface="+mj-ea"/>
                <a:cs typeface="+mj-cs"/>
              </a:rPr>
              <a:t>*</a:t>
            </a: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t>Factor of 10 from lowest to highest. </a:t>
            </a:r>
            <a:br>
              <a:rPr lang="en-US" sz="2000" dirty="0">
                <a:solidFill>
                  <a:prstClr val="black"/>
                </a:solidFill>
                <a:latin typeface="Aptos" panose="02110004020202020204"/>
                <a:ea typeface="+mn-ea"/>
                <a:cs typeface="+mn-cs"/>
              </a:rPr>
            </a:br>
            <a:r>
              <a:rPr lang="en-US" sz="2000" dirty="0">
                <a:solidFill>
                  <a:prstClr val="black"/>
                </a:solidFill>
                <a:latin typeface="Aptos" panose="02110004020202020204"/>
                <a:ea typeface="+mn-ea"/>
                <a:cs typeface="+mn-cs"/>
              </a:rPr>
              <a:t>*China and Vietnam are lowest. </a:t>
            </a:r>
            <a:br>
              <a:rPr lang="en-US" sz="2000" dirty="0">
                <a:solidFill>
                  <a:prstClr val="black"/>
                </a:solidFill>
                <a:latin typeface="Aptos" panose="02110004020202020204"/>
                <a:ea typeface="+mn-ea"/>
                <a:cs typeface="+mn-cs"/>
              </a:rPr>
            </a:br>
            <a:r>
              <a:rPr lang="en-US" sz="2000" dirty="0">
                <a:solidFill>
                  <a:prstClr val="black"/>
                </a:solidFill>
                <a:latin typeface="Aptos" panose="02110004020202020204"/>
                <a:ea typeface="+mn-ea"/>
                <a:cs typeface="+mn-cs"/>
              </a:rPr>
              <a:t>	Elderly may work hard but have very low productivity relative to young, due to lower education, work in rural agriculture.</a:t>
            </a:r>
            <a:br>
              <a:rPr lang="en-US" sz="2000" dirty="0">
                <a:solidFill>
                  <a:prstClr val="black"/>
                </a:solidFill>
                <a:latin typeface="Aptos" panose="02110004020202020204"/>
                <a:ea typeface="+mn-ea"/>
                <a:cs typeface="+mn-cs"/>
              </a:rPr>
            </a:br>
            <a:r>
              <a:rPr lang="en-US" sz="2000" dirty="0">
                <a:solidFill>
                  <a:prstClr val="black"/>
                </a:solidFill>
                <a:latin typeface="Aptos" panose="02110004020202020204"/>
                <a:ea typeface="+mn-ea"/>
                <a:cs typeface="+mn-cs"/>
              </a:rPr>
              <a:t>	D</a:t>
            </a:r>
            <a:r>
              <a:rPr kumimoji="0" lang="en-US" sz="2000" b="0" i="0" u="none" strike="noStrike" kern="1200" cap="none" spc="0" normalizeH="0" baseline="0" noProof="0" dirty="0" err="1">
                <a:ln>
                  <a:noFill/>
                </a:ln>
                <a:solidFill>
                  <a:prstClr val="black"/>
                </a:solidFill>
                <a:effectLst/>
                <a:uLnTx/>
                <a:uFillTx/>
                <a:latin typeface="Aptos" panose="02110004020202020204"/>
                <a:ea typeface="+mn-ea"/>
                <a:cs typeface="+mn-cs"/>
              </a:rPr>
              <a:t>ivide</a:t>
            </a: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t> by the Labor Force Participation rate of elderly. </a:t>
            </a:r>
            <a:b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t>Among lowest are France, Germany, Russia. Retirement is early. </a:t>
            </a:r>
            <a:endParaRPr lang="en-US" sz="4000" dirty="0"/>
          </a:p>
        </p:txBody>
      </p:sp>
      <p:sp>
        <p:nvSpPr>
          <p:cNvPr id="5" name="Footer Placeholder 4">
            <a:extLst>
              <a:ext uri="{FF2B5EF4-FFF2-40B4-BE49-F238E27FC236}">
                <a16:creationId xmlns:a16="http://schemas.microsoft.com/office/drawing/2014/main" id="{42DB6F7A-81B3-D73B-A410-2E1607F4268D}"/>
              </a:ext>
            </a:extLst>
          </p:cNvPr>
          <p:cNvSpPr>
            <a:spLocks noGrp="1"/>
          </p:cNvSpPr>
          <p:nvPr>
            <p:ph type="ftr" sz="quarter" idx="11"/>
          </p:nvPr>
        </p:nvSpPr>
        <p:spPr/>
        <p:txBody>
          <a:bodyPr/>
          <a:lstStyle/>
          <a:p>
            <a:r>
              <a:rPr lang="en-US"/>
              <a:t>Ronald Lee, UC Berkeley, NTA15, Bangkok March 10 2025</a:t>
            </a:r>
          </a:p>
        </p:txBody>
      </p:sp>
      <p:sp>
        <p:nvSpPr>
          <p:cNvPr id="6" name="Slide Number Placeholder 5">
            <a:extLst>
              <a:ext uri="{FF2B5EF4-FFF2-40B4-BE49-F238E27FC236}">
                <a16:creationId xmlns:a16="http://schemas.microsoft.com/office/drawing/2014/main" id="{B834E37B-AC39-0492-9869-5479BE945B89}"/>
              </a:ext>
            </a:extLst>
          </p:cNvPr>
          <p:cNvSpPr>
            <a:spLocks noGrp="1"/>
          </p:cNvSpPr>
          <p:nvPr>
            <p:ph type="sldNum" sz="quarter" idx="12"/>
          </p:nvPr>
        </p:nvSpPr>
        <p:spPr/>
        <p:txBody>
          <a:bodyPr/>
          <a:lstStyle/>
          <a:p>
            <a:fld id="{A9B2D518-6D1D-4D9D-A3B1-6D34ADE39070}" type="slidenum">
              <a:rPr lang="en-US" smtClean="0"/>
              <a:t>19</a:t>
            </a:fld>
            <a:endParaRPr lang="en-US"/>
          </a:p>
        </p:txBody>
      </p:sp>
      <p:pic>
        <p:nvPicPr>
          <p:cNvPr id="8" name="Picture 7">
            <a:extLst>
              <a:ext uri="{FF2B5EF4-FFF2-40B4-BE49-F238E27FC236}">
                <a16:creationId xmlns:a16="http://schemas.microsoft.com/office/drawing/2014/main" id="{611D698C-13AD-07B5-5B3B-03EE0F10AA5A}"/>
              </a:ext>
            </a:extLst>
          </p:cNvPr>
          <p:cNvPicPr>
            <a:picLocks noChangeAspect="1"/>
          </p:cNvPicPr>
          <p:nvPr/>
        </p:nvPicPr>
        <p:blipFill>
          <a:blip r:embed="rId2"/>
          <a:stretch>
            <a:fillRect/>
          </a:stretch>
        </p:blipFill>
        <p:spPr>
          <a:xfrm>
            <a:off x="719867" y="2532585"/>
            <a:ext cx="10579688" cy="3611833"/>
          </a:xfrm>
          <a:prstGeom prst="rect">
            <a:avLst/>
          </a:prstGeom>
        </p:spPr>
      </p:pic>
    </p:spTree>
    <p:extLst>
      <p:ext uri="{BB962C8B-B14F-4D97-AF65-F5344CB8AC3E}">
        <p14:creationId xmlns:p14="http://schemas.microsoft.com/office/powerpoint/2010/main" val="3257413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DFB82-2D9D-3526-076D-506F705CBD39}"/>
              </a:ext>
            </a:extLst>
          </p:cNvPr>
          <p:cNvSpPr>
            <a:spLocks noGrp="1"/>
          </p:cNvSpPr>
          <p:nvPr>
            <p:ph type="title"/>
          </p:nvPr>
        </p:nvSpPr>
        <p:spPr/>
        <p:txBody>
          <a:bodyPr/>
          <a:lstStyle/>
          <a:p>
            <a:r>
              <a:rPr lang="en-US" b="1" dirty="0">
                <a:solidFill>
                  <a:srgbClr val="0070C0"/>
                </a:solidFill>
              </a:rPr>
              <a:t>1. NTA background and history</a:t>
            </a:r>
          </a:p>
        </p:txBody>
      </p:sp>
      <p:sp>
        <p:nvSpPr>
          <p:cNvPr id="3" name="Content Placeholder 2">
            <a:extLst>
              <a:ext uri="{FF2B5EF4-FFF2-40B4-BE49-F238E27FC236}">
                <a16:creationId xmlns:a16="http://schemas.microsoft.com/office/drawing/2014/main" id="{CF303069-776B-3B5B-6374-C3242BCCAD76}"/>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id="{24820510-6F37-7628-1644-5087572A5329}"/>
              </a:ext>
            </a:extLst>
          </p:cNvPr>
          <p:cNvSpPr>
            <a:spLocks noGrp="1"/>
          </p:cNvSpPr>
          <p:nvPr>
            <p:ph type="ftr" sz="quarter" idx="11"/>
          </p:nvPr>
        </p:nvSpPr>
        <p:spPr/>
        <p:txBody>
          <a:bodyPr/>
          <a:lstStyle/>
          <a:p>
            <a:r>
              <a:rPr lang="en-US"/>
              <a:t>Ronald Lee, UC Berkeley, NTA15, Bangkok March 10 2025</a:t>
            </a:r>
          </a:p>
        </p:txBody>
      </p:sp>
      <p:sp>
        <p:nvSpPr>
          <p:cNvPr id="5" name="Slide Number Placeholder 4">
            <a:extLst>
              <a:ext uri="{FF2B5EF4-FFF2-40B4-BE49-F238E27FC236}">
                <a16:creationId xmlns:a16="http://schemas.microsoft.com/office/drawing/2014/main" id="{903CCD97-5BF4-F7EB-2E52-ECFC33E0C732}"/>
              </a:ext>
            </a:extLst>
          </p:cNvPr>
          <p:cNvSpPr>
            <a:spLocks noGrp="1"/>
          </p:cNvSpPr>
          <p:nvPr>
            <p:ph type="sldNum" sz="quarter" idx="12"/>
          </p:nvPr>
        </p:nvSpPr>
        <p:spPr/>
        <p:txBody>
          <a:bodyPr/>
          <a:lstStyle/>
          <a:p>
            <a:fld id="{A9B2D518-6D1D-4D9D-A3B1-6D34ADE39070}" type="slidenum">
              <a:rPr lang="en-US" smtClean="0"/>
              <a:t>2</a:t>
            </a:fld>
            <a:endParaRPr lang="en-US"/>
          </a:p>
        </p:txBody>
      </p:sp>
    </p:spTree>
    <p:extLst>
      <p:ext uri="{BB962C8B-B14F-4D97-AF65-F5344CB8AC3E}">
        <p14:creationId xmlns:p14="http://schemas.microsoft.com/office/powerpoint/2010/main" val="21636571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8DB6FDF-358E-849A-6D68-93E040E638DF}"/>
              </a:ext>
            </a:extLst>
          </p:cNvPr>
          <p:cNvSpPr>
            <a:spLocks noGrp="1"/>
          </p:cNvSpPr>
          <p:nvPr>
            <p:ph type="title"/>
          </p:nvPr>
        </p:nvSpPr>
        <p:spPr/>
        <p:txBody>
          <a:bodyPr>
            <a:normAutofit fontScale="9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900" b="0" i="0" u="none" strike="noStrike" kern="1200" cap="none" spc="0" normalizeH="0" baseline="0" noProof="0" dirty="0">
                <a:ln>
                  <a:noFill/>
                </a:ln>
                <a:solidFill>
                  <a:prstClr val="black"/>
                </a:solidFill>
                <a:effectLst/>
                <a:uLnTx/>
                <a:uFillTx/>
                <a:latin typeface="Aptos Display" panose="02110004020202020204"/>
                <a:ea typeface="+mj-ea"/>
                <a:cs typeface="+mj-cs"/>
              </a:rPr>
              <a:t>Ratio of female to male labor income at ages 30-49. </a:t>
            </a:r>
            <a:br>
              <a:rPr kumimoji="0" lang="en-US" sz="2900" b="0" i="0" u="none" strike="noStrike" kern="1200" cap="none" spc="0" normalizeH="0" baseline="0" noProof="0" dirty="0">
                <a:ln>
                  <a:noFill/>
                </a:ln>
                <a:solidFill>
                  <a:prstClr val="black"/>
                </a:solidFill>
                <a:effectLst/>
                <a:uLnTx/>
                <a:uFillTx/>
                <a:latin typeface="Aptos Display" panose="02110004020202020204"/>
                <a:ea typeface="+mj-ea"/>
                <a:cs typeface="+mj-cs"/>
              </a:rPr>
            </a:br>
            <a:r>
              <a:rPr kumimoji="0" lang="en-US" sz="2900" b="0" i="0" u="none" strike="noStrike" kern="1200" cap="none" spc="0" normalizeH="0" baseline="0" noProof="0" dirty="0">
                <a:ln>
                  <a:noFill/>
                </a:ln>
                <a:solidFill>
                  <a:prstClr val="black"/>
                </a:solidFill>
                <a:effectLst/>
                <a:uLnTx/>
                <a:uFillTx/>
                <a:latin typeface="Aptos Display" panose="02110004020202020204"/>
                <a:ea typeface="+mj-ea"/>
                <a:cs typeface="+mj-cs"/>
              </a:rPr>
              <a:t>	</a:t>
            </a:r>
            <a:r>
              <a:rPr kumimoji="0" lang="en-US" sz="2700" b="0" i="0" u="none" strike="noStrike" kern="1200" cap="none" spc="0" normalizeH="0" baseline="0" noProof="0" dirty="0">
                <a:ln>
                  <a:noFill/>
                </a:ln>
                <a:solidFill>
                  <a:prstClr val="black"/>
                </a:solidFill>
                <a:effectLst/>
                <a:uLnTx/>
                <a:uFillTx/>
                <a:latin typeface="Aptos Display" panose="02110004020202020204"/>
                <a:ea typeface="+mj-ea"/>
                <a:cs typeface="+mj-cs"/>
              </a:rPr>
              <a:t>Vary by factor of five</a:t>
            </a:r>
            <a:br>
              <a:rPr kumimoji="0" lang="en-US" sz="2700" b="0" i="0" u="none" strike="noStrike" kern="1200" cap="none" spc="0" normalizeH="0" baseline="0" noProof="0" dirty="0">
                <a:ln>
                  <a:noFill/>
                </a:ln>
                <a:solidFill>
                  <a:prstClr val="black"/>
                </a:solidFill>
                <a:effectLst/>
                <a:uLnTx/>
                <a:uFillTx/>
                <a:latin typeface="Aptos Display" panose="02110004020202020204"/>
                <a:ea typeface="+mj-ea"/>
                <a:cs typeface="+mj-cs"/>
              </a:rPr>
            </a:br>
            <a:br>
              <a:rPr kumimoji="0" lang="en-US" sz="2900" b="0" i="0" u="none" strike="noStrike" kern="1200" cap="none" spc="0" normalizeH="0" baseline="0" noProof="0" dirty="0">
                <a:ln>
                  <a:noFill/>
                </a:ln>
                <a:solidFill>
                  <a:prstClr val="black"/>
                </a:solidFill>
                <a:effectLst/>
                <a:uLnTx/>
                <a:uFillTx/>
                <a:latin typeface="Aptos Display" panose="02110004020202020204"/>
                <a:ea typeface="+mj-ea"/>
                <a:cs typeface="+mj-cs"/>
              </a:rPr>
            </a:b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t>Source: Gretchen Donehower, Counting Women’s Work, AGENTA, and Michael Abrigo for Philippines. </a:t>
            </a:r>
            <a:endParaRPr lang="en-US" dirty="0"/>
          </a:p>
        </p:txBody>
      </p:sp>
      <p:sp>
        <p:nvSpPr>
          <p:cNvPr id="5" name="Footer Placeholder 4">
            <a:extLst>
              <a:ext uri="{FF2B5EF4-FFF2-40B4-BE49-F238E27FC236}">
                <a16:creationId xmlns:a16="http://schemas.microsoft.com/office/drawing/2014/main" id="{0AF94F06-40B5-ED17-E97E-2F9DEB29110F}"/>
              </a:ext>
            </a:extLst>
          </p:cNvPr>
          <p:cNvSpPr>
            <a:spLocks noGrp="1"/>
          </p:cNvSpPr>
          <p:nvPr>
            <p:ph type="ftr" sz="quarter" idx="11"/>
          </p:nvPr>
        </p:nvSpPr>
        <p:spPr/>
        <p:txBody>
          <a:bodyPr/>
          <a:lstStyle/>
          <a:p>
            <a:r>
              <a:rPr lang="en-US"/>
              <a:t>Ronald Lee, UC Berkeley, NTA15, Bangkok March 10 2025</a:t>
            </a:r>
          </a:p>
        </p:txBody>
      </p:sp>
      <p:sp>
        <p:nvSpPr>
          <p:cNvPr id="6" name="Slide Number Placeholder 5">
            <a:extLst>
              <a:ext uri="{FF2B5EF4-FFF2-40B4-BE49-F238E27FC236}">
                <a16:creationId xmlns:a16="http://schemas.microsoft.com/office/drawing/2014/main" id="{CEAFFA66-CF2C-C545-3612-482C761EAEED}"/>
              </a:ext>
            </a:extLst>
          </p:cNvPr>
          <p:cNvSpPr>
            <a:spLocks noGrp="1"/>
          </p:cNvSpPr>
          <p:nvPr>
            <p:ph type="sldNum" sz="quarter" idx="12"/>
          </p:nvPr>
        </p:nvSpPr>
        <p:spPr/>
        <p:txBody>
          <a:bodyPr/>
          <a:lstStyle/>
          <a:p>
            <a:fld id="{A9B2D518-6D1D-4D9D-A3B1-6D34ADE39070}" type="slidenum">
              <a:rPr lang="en-US" smtClean="0"/>
              <a:t>20</a:t>
            </a:fld>
            <a:endParaRPr lang="en-US"/>
          </a:p>
        </p:txBody>
      </p:sp>
      <p:pic>
        <p:nvPicPr>
          <p:cNvPr id="8" name="Picture 7">
            <a:extLst>
              <a:ext uri="{FF2B5EF4-FFF2-40B4-BE49-F238E27FC236}">
                <a16:creationId xmlns:a16="http://schemas.microsoft.com/office/drawing/2014/main" id="{EC4EBBA0-3D25-719D-F3B0-4DD7AF3EB1C9}"/>
              </a:ext>
            </a:extLst>
          </p:cNvPr>
          <p:cNvPicPr>
            <a:picLocks noChangeAspect="1"/>
          </p:cNvPicPr>
          <p:nvPr/>
        </p:nvPicPr>
        <p:blipFill>
          <a:blip r:embed="rId2"/>
          <a:stretch>
            <a:fillRect/>
          </a:stretch>
        </p:blipFill>
        <p:spPr>
          <a:xfrm>
            <a:off x="822151" y="1779889"/>
            <a:ext cx="10523225" cy="4299898"/>
          </a:xfrm>
          <a:prstGeom prst="rect">
            <a:avLst/>
          </a:prstGeom>
        </p:spPr>
      </p:pic>
    </p:spTree>
    <p:extLst>
      <p:ext uri="{BB962C8B-B14F-4D97-AF65-F5344CB8AC3E}">
        <p14:creationId xmlns:p14="http://schemas.microsoft.com/office/powerpoint/2010/main" val="8316147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08E74-7B8E-1EFF-851B-A0AF69E68E5A}"/>
              </a:ext>
            </a:extLst>
          </p:cNvPr>
          <p:cNvSpPr>
            <a:spLocks noGrp="1"/>
          </p:cNvSpPr>
          <p:nvPr>
            <p:ph type="title"/>
          </p:nvPr>
        </p:nvSpPr>
        <p:spPr>
          <a:xfrm>
            <a:off x="838200" y="365125"/>
            <a:ext cx="10515600" cy="1061661"/>
          </a:xfrm>
        </p:spPr>
        <p:txBody>
          <a:bodyPr>
            <a:normAutofit fontScale="90000"/>
          </a:bodyPr>
          <a:lstStyle/>
          <a:p>
            <a:r>
              <a:rPr lang="en-US" sz="4000" dirty="0"/>
              <a:t>Av yrs schooling at age 30-34</a:t>
            </a:r>
            <a:br>
              <a:rPr lang="en-US" sz="4000" dirty="0"/>
            </a:br>
            <a:r>
              <a:rPr lang="en-US" sz="4000" dirty="0"/>
              <a:t>	</a:t>
            </a:r>
            <a:r>
              <a:rPr lang="en-US" sz="3200" dirty="0"/>
              <a:t>Varies by factor of 4.5</a:t>
            </a:r>
            <a:endParaRPr lang="en-US" sz="4000" dirty="0"/>
          </a:p>
        </p:txBody>
      </p:sp>
      <p:sp>
        <p:nvSpPr>
          <p:cNvPr id="3" name="Footer Placeholder 2">
            <a:extLst>
              <a:ext uri="{FF2B5EF4-FFF2-40B4-BE49-F238E27FC236}">
                <a16:creationId xmlns:a16="http://schemas.microsoft.com/office/drawing/2014/main" id="{7292A294-A9F0-43A0-6E56-8AE4B455458D}"/>
              </a:ext>
            </a:extLst>
          </p:cNvPr>
          <p:cNvSpPr>
            <a:spLocks noGrp="1"/>
          </p:cNvSpPr>
          <p:nvPr>
            <p:ph type="ftr" sz="quarter" idx="11"/>
          </p:nvPr>
        </p:nvSpPr>
        <p:spPr/>
        <p:txBody>
          <a:bodyPr/>
          <a:lstStyle/>
          <a:p>
            <a:r>
              <a:rPr lang="en-US"/>
              <a:t>Ronald Lee, UC Berkeley, NTA15, Bangkok March 10 2025</a:t>
            </a:r>
          </a:p>
        </p:txBody>
      </p:sp>
      <p:sp>
        <p:nvSpPr>
          <p:cNvPr id="6" name="Slide Number Placeholder 5">
            <a:extLst>
              <a:ext uri="{FF2B5EF4-FFF2-40B4-BE49-F238E27FC236}">
                <a16:creationId xmlns:a16="http://schemas.microsoft.com/office/drawing/2014/main" id="{9EFC94EE-F48E-915A-0D11-9FF88D9DE8C3}"/>
              </a:ext>
            </a:extLst>
          </p:cNvPr>
          <p:cNvSpPr>
            <a:spLocks noGrp="1"/>
          </p:cNvSpPr>
          <p:nvPr>
            <p:ph type="sldNum" sz="quarter" idx="12"/>
          </p:nvPr>
        </p:nvSpPr>
        <p:spPr/>
        <p:txBody>
          <a:bodyPr/>
          <a:lstStyle/>
          <a:p>
            <a:fld id="{A9B2D518-6D1D-4D9D-A3B1-6D34ADE39070}" type="slidenum">
              <a:rPr lang="en-US" smtClean="0"/>
              <a:t>21</a:t>
            </a:fld>
            <a:endParaRPr lang="en-US"/>
          </a:p>
        </p:txBody>
      </p:sp>
      <p:pic>
        <p:nvPicPr>
          <p:cNvPr id="7" name="Picture 6">
            <a:extLst>
              <a:ext uri="{FF2B5EF4-FFF2-40B4-BE49-F238E27FC236}">
                <a16:creationId xmlns:a16="http://schemas.microsoft.com/office/drawing/2014/main" id="{98CFCB6F-927C-D1CD-91D2-5381BD89C43F}"/>
              </a:ext>
            </a:extLst>
          </p:cNvPr>
          <p:cNvPicPr>
            <a:picLocks noChangeAspect="1"/>
          </p:cNvPicPr>
          <p:nvPr/>
        </p:nvPicPr>
        <p:blipFill>
          <a:blip r:embed="rId2"/>
          <a:stretch>
            <a:fillRect/>
          </a:stretch>
        </p:blipFill>
        <p:spPr>
          <a:xfrm>
            <a:off x="838200" y="1426786"/>
            <a:ext cx="9169179" cy="4529721"/>
          </a:xfrm>
          <a:prstGeom prst="rect">
            <a:avLst/>
          </a:prstGeom>
        </p:spPr>
      </p:pic>
    </p:spTree>
    <p:extLst>
      <p:ext uri="{BB962C8B-B14F-4D97-AF65-F5344CB8AC3E}">
        <p14:creationId xmlns:p14="http://schemas.microsoft.com/office/powerpoint/2010/main" val="21422972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0DB41EC-6285-3768-7B46-D55324DD0655}"/>
              </a:ext>
            </a:extLst>
          </p:cNvPr>
          <p:cNvSpPr>
            <a:spLocks noGrp="1"/>
          </p:cNvSpPr>
          <p:nvPr>
            <p:ph type="title"/>
          </p:nvPr>
        </p:nvSpPr>
        <p:spPr/>
        <p:txBody>
          <a:bodyPr/>
          <a:lstStyle/>
          <a:p>
            <a:r>
              <a:rPr lang="en-US" dirty="0"/>
              <a:t>How big a bang if these aspects of labor are increased?</a:t>
            </a:r>
          </a:p>
        </p:txBody>
      </p:sp>
      <p:sp>
        <p:nvSpPr>
          <p:cNvPr id="8" name="Content Placeholder 7">
            <a:extLst>
              <a:ext uri="{FF2B5EF4-FFF2-40B4-BE49-F238E27FC236}">
                <a16:creationId xmlns:a16="http://schemas.microsoft.com/office/drawing/2014/main" id="{6299646E-73A1-6D30-AADB-78897B5BEFED}"/>
              </a:ext>
            </a:extLst>
          </p:cNvPr>
          <p:cNvSpPr>
            <a:spLocks noGrp="1"/>
          </p:cNvSpPr>
          <p:nvPr>
            <p:ph idx="1"/>
          </p:nvPr>
        </p:nvSpPr>
        <p:spPr/>
        <p:txBody>
          <a:bodyPr/>
          <a:lstStyle/>
          <a:p>
            <a:r>
              <a:rPr lang="en-US" dirty="0"/>
              <a:t>Estimate effect of change in each on Total Labor Income, </a:t>
            </a:r>
            <a:r>
              <a:rPr lang="en-US" dirty="0" err="1"/>
              <a:t>Yl</a:t>
            </a:r>
            <a:r>
              <a:rPr lang="en-US" dirty="0"/>
              <a:t> (or other outcome, e.g. net taxes).</a:t>
            </a:r>
          </a:p>
          <a:p>
            <a:r>
              <a:rPr lang="en-US" dirty="0"/>
              <a:t>Measure here is “elasticity”, percent change in Total Labor Income divided by policy-driven percent change in labor income.</a:t>
            </a:r>
          </a:p>
        </p:txBody>
      </p:sp>
      <p:sp>
        <p:nvSpPr>
          <p:cNvPr id="5" name="Footer Placeholder 4">
            <a:extLst>
              <a:ext uri="{FF2B5EF4-FFF2-40B4-BE49-F238E27FC236}">
                <a16:creationId xmlns:a16="http://schemas.microsoft.com/office/drawing/2014/main" id="{596AE706-69A9-F2E6-A65A-A27F74F58849}"/>
              </a:ext>
            </a:extLst>
          </p:cNvPr>
          <p:cNvSpPr>
            <a:spLocks noGrp="1"/>
          </p:cNvSpPr>
          <p:nvPr>
            <p:ph type="ftr" sz="quarter" idx="11"/>
          </p:nvPr>
        </p:nvSpPr>
        <p:spPr/>
        <p:txBody>
          <a:bodyPr/>
          <a:lstStyle/>
          <a:p>
            <a:r>
              <a:rPr lang="en-US"/>
              <a:t>Ronald Lee, UC Berkeley, NTA15, Bangkok March 10 2025</a:t>
            </a:r>
          </a:p>
        </p:txBody>
      </p:sp>
      <p:sp>
        <p:nvSpPr>
          <p:cNvPr id="6" name="Slide Number Placeholder 5">
            <a:extLst>
              <a:ext uri="{FF2B5EF4-FFF2-40B4-BE49-F238E27FC236}">
                <a16:creationId xmlns:a16="http://schemas.microsoft.com/office/drawing/2014/main" id="{2335FBB9-6867-65E1-0B13-71F70E6CAEA8}"/>
              </a:ext>
            </a:extLst>
          </p:cNvPr>
          <p:cNvSpPr>
            <a:spLocks noGrp="1"/>
          </p:cNvSpPr>
          <p:nvPr>
            <p:ph type="sldNum" sz="quarter" idx="12"/>
          </p:nvPr>
        </p:nvSpPr>
        <p:spPr/>
        <p:txBody>
          <a:bodyPr/>
          <a:lstStyle/>
          <a:p>
            <a:fld id="{A9B2D518-6D1D-4D9D-A3B1-6D34ADE39070}" type="slidenum">
              <a:rPr lang="en-US" smtClean="0"/>
              <a:t>22</a:t>
            </a:fld>
            <a:endParaRPr lang="en-US"/>
          </a:p>
        </p:txBody>
      </p:sp>
    </p:spTree>
    <p:extLst>
      <p:ext uri="{BB962C8B-B14F-4D97-AF65-F5344CB8AC3E}">
        <p14:creationId xmlns:p14="http://schemas.microsoft.com/office/powerpoint/2010/main" val="3563226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44BDEE4-B110-EA67-4A5C-718AC7486C65}"/>
              </a:ext>
            </a:extLst>
          </p:cNvPr>
          <p:cNvSpPr>
            <a:spLocks noGrp="1"/>
          </p:cNvSpPr>
          <p:nvPr>
            <p:ph type="title"/>
          </p:nvPr>
        </p:nvSpPr>
        <p:spPr>
          <a:xfrm>
            <a:off x="801821" y="866773"/>
            <a:ext cx="10515600" cy="685462"/>
          </a:xfrm>
        </p:spPr>
        <p:txBody>
          <a:bodyPr>
            <a:normAutofit fontScale="90000"/>
          </a:bodyPr>
          <a:lstStyle/>
          <a:p>
            <a:r>
              <a:rPr lang="en-US" sz="3200" dirty="0"/>
              <a:t>Case study: Philippines, 2015. Labor income by age, gender, educ</a:t>
            </a:r>
          </a:p>
        </p:txBody>
      </p:sp>
      <p:pic>
        <p:nvPicPr>
          <p:cNvPr id="10" name="Content Placeholder 9">
            <a:extLst>
              <a:ext uri="{FF2B5EF4-FFF2-40B4-BE49-F238E27FC236}">
                <a16:creationId xmlns:a16="http://schemas.microsoft.com/office/drawing/2014/main" id="{A71071EE-7EC0-62C2-D448-A99EF3D53D6C}"/>
              </a:ext>
            </a:extLst>
          </p:cNvPr>
          <p:cNvPicPr>
            <a:picLocks noGrp="1" noChangeAspect="1"/>
          </p:cNvPicPr>
          <p:nvPr>
            <p:ph sz="half" idx="1"/>
          </p:nvPr>
        </p:nvPicPr>
        <p:blipFill>
          <a:blip r:embed="rId2"/>
          <a:stretch>
            <a:fillRect/>
          </a:stretch>
        </p:blipFill>
        <p:spPr>
          <a:xfrm>
            <a:off x="841354" y="2383277"/>
            <a:ext cx="5218267" cy="3142034"/>
          </a:xfrm>
          <a:prstGeom prst="rect">
            <a:avLst/>
          </a:prstGeom>
        </p:spPr>
      </p:pic>
      <p:sp>
        <p:nvSpPr>
          <p:cNvPr id="5" name="Footer Placeholder 4">
            <a:extLst>
              <a:ext uri="{FF2B5EF4-FFF2-40B4-BE49-F238E27FC236}">
                <a16:creationId xmlns:a16="http://schemas.microsoft.com/office/drawing/2014/main" id="{C52C3261-912D-BCD7-403C-D32A1E50E8A3}"/>
              </a:ext>
            </a:extLst>
          </p:cNvPr>
          <p:cNvSpPr>
            <a:spLocks noGrp="1"/>
          </p:cNvSpPr>
          <p:nvPr>
            <p:ph type="ftr" sz="quarter" idx="11"/>
          </p:nvPr>
        </p:nvSpPr>
        <p:spPr/>
        <p:txBody>
          <a:bodyPr/>
          <a:lstStyle/>
          <a:p>
            <a:r>
              <a:rPr lang="en-US"/>
              <a:t>Ronald Lee, UC Berkeley, NTA15, Bangkok March 10 2025</a:t>
            </a:r>
          </a:p>
        </p:txBody>
      </p:sp>
      <p:sp>
        <p:nvSpPr>
          <p:cNvPr id="6" name="Slide Number Placeholder 5">
            <a:extLst>
              <a:ext uri="{FF2B5EF4-FFF2-40B4-BE49-F238E27FC236}">
                <a16:creationId xmlns:a16="http://schemas.microsoft.com/office/drawing/2014/main" id="{1896119C-E69A-1E28-B143-E1095E127D81}"/>
              </a:ext>
            </a:extLst>
          </p:cNvPr>
          <p:cNvSpPr>
            <a:spLocks noGrp="1"/>
          </p:cNvSpPr>
          <p:nvPr>
            <p:ph type="sldNum" sz="quarter" idx="12"/>
          </p:nvPr>
        </p:nvSpPr>
        <p:spPr/>
        <p:txBody>
          <a:bodyPr/>
          <a:lstStyle/>
          <a:p>
            <a:fld id="{A9B2D518-6D1D-4D9D-A3B1-6D34ADE39070}" type="slidenum">
              <a:rPr lang="en-US" smtClean="0"/>
              <a:t>23</a:t>
            </a:fld>
            <a:endParaRPr lang="en-US"/>
          </a:p>
        </p:txBody>
      </p:sp>
      <p:pic>
        <p:nvPicPr>
          <p:cNvPr id="14" name="Content Placeholder 13">
            <a:extLst>
              <a:ext uri="{FF2B5EF4-FFF2-40B4-BE49-F238E27FC236}">
                <a16:creationId xmlns:a16="http://schemas.microsoft.com/office/drawing/2014/main" id="{3B17A231-1188-FCED-04EF-84FAD0D68CD7}"/>
              </a:ext>
            </a:extLst>
          </p:cNvPr>
          <p:cNvPicPr>
            <a:picLocks noGrp="1" noChangeAspect="1"/>
          </p:cNvPicPr>
          <p:nvPr>
            <p:ph sz="half" idx="2"/>
          </p:nvPr>
        </p:nvPicPr>
        <p:blipFill>
          <a:blip r:embed="rId3"/>
          <a:stretch>
            <a:fillRect/>
          </a:stretch>
        </p:blipFill>
        <p:spPr>
          <a:xfrm>
            <a:off x="6123195" y="2383276"/>
            <a:ext cx="5227452" cy="3142033"/>
          </a:xfrm>
          <a:prstGeom prst="rect">
            <a:avLst/>
          </a:prstGeom>
        </p:spPr>
      </p:pic>
    </p:spTree>
    <p:extLst>
      <p:ext uri="{BB962C8B-B14F-4D97-AF65-F5344CB8AC3E}">
        <p14:creationId xmlns:p14="http://schemas.microsoft.com/office/powerpoint/2010/main" val="39803784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EA681-06B0-3D06-F665-BFFEB8D98957}"/>
              </a:ext>
            </a:extLst>
          </p:cNvPr>
          <p:cNvSpPr>
            <a:spLocks noGrp="1"/>
          </p:cNvSpPr>
          <p:nvPr>
            <p:ph type="title"/>
          </p:nvPr>
        </p:nvSpPr>
        <p:spPr>
          <a:xfrm>
            <a:off x="839788" y="457200"/>
            <a:ext cx="2736331" cy="1673817"/>
          </a:xfrm>
        </p:spPr>
        <p:txBody>
          <a:bodyPr>
            <a:noAutofit/>
          </a:bodyPr>
          <a:lstStyle/>
          <a:p>
            <a:r>
              <a:rPr lang="en-US" sz="2800" dirty="0"/>
              <a:t>Policy Elasticities for Philippines – (thanks to Michael Abrigo)</a:t>
            </a:r>
          </a:p>
        </p:txBody>
      </p:sp>
      <p:sp>
        <p:nvSpPr>
          <p:cNvPr id="4" name="Text Placeholder 3">
            <a:extLst>
              <a:ext uri="{FF2B5EF4-FFF2-40B4-BE49-F238E27FC236}">
                <a16:creationId xmlns:a16="http://schemas.microsoft.com/office/drawing/2014/main" id="{8867C816-9E4B-0424-4B30-A654BC92EBD7}"/>
              </a:ext>
            </a:extLst>
          </p:cNvPr>
          <p:cNvSpPr>
            <a:spLocks noGrp="1"/>
          </p:cNvSpPr>
          <p:nvPr>
            <p:ph type="body" sz="half" idx="2"/>
          </p:nvPr>
        </p:nvSpPr>
        <p:spPr>
          <a:xfrm>
            <a:off x="839788" y="2495227"/>
            <a:ext cx="2961714" cy="3373761"/>
          </a:xfrm>
        </p:spPr>
        <p:txBody>
          <a:bodyPr>
            <a:normAutofit/>
          </a:bodyPr>
          <a:lstStyle/>
          <a:p>
            <a:r>
              <a:rPr lang="en-US" sz="2400" dirty="0"/>
              <a:t>Ratio of Percent change in Aggregate </a:t>
            </a:r>
            <a:r>
              <a:rPr lang="en-US" sz="2400" dirty="0" err="1"/>
              <a:t>Yl</a:t>
            </a:r>
            <a:r>
              <a:rPr lang="en-US" sz="2400" dirty="0"/>
              <a:t> to percent change in policy targets</a:t>
            </a:r>
          </a:p>
        </p:txBody>
      </p:sp>
      <p:sp>
        <p:nvSpPr>
          <p:cNvPr id="5" name="Footer Placeholder 4">
            <a:extLst>
              <a:ext uri="{FF2B5EF4-FFF2-40B4-BE49-F238E27FC236}">
                <a16:creationId xmlns:a16="http://schemas.microsoft.com/office/drawing/2014/main" id="{6CB6BA2C-9600-CB5F-3E57-0678BDD480FB}"/>
              </a:ext>
            </a:extLst>
          </p:cNvPr>
          <p:cNvSpPr>
            <a:spLocks noGrp="1"/>
          </p:cNvSpPr>
          <p:nvPr>
            <p:ph type="ftr" sz="quarter" idx="11"/>
          </p:nvPr>
        </p:nvSpPr>
        <p:spPr/>
        <p:txBody>
          <a:bodyPr/>
          <a:lstStyle/>
          <a:p>
            <a:r>
              <a:rPr lang="en-US"/>
              <a:t>Ronald Lee, UC Berkeley, NTA15, Bangkok March 10 2025</a:t>
            </a:r>
          </a:p>
        </p:txBody>
      </p:sp>
      <p:sp>
        <p:nvSpPr>
          <p:cNvPr id="6" name="Slide Number Placeholder 5">
            <a:extLst>
              <a:ext uri="{FF2B5EF4-FFF2-40B4-BE49-F238E27FC236}">
                <a16:creationId xmlns:a16="http://schemas.microsoft.com/office/drawing/2014/main" id="{1B4718F3-8C3D-E03B-9F1D-D8AFF93C8D40}"/>
              </a:ext>
            </a:extLst>
          </p:cNvPr>
          <p:cNvSpPr>
            <a:spLocks noGrp="1"/>
          </p:cNvSpPr>
          <p:nvPr>
            <p:ph type="sldNum" sz="quarter" idx="12"/>
          </p:nvPr>
        </p:nvSpPr>
        <p:spPr/>
        <p:txBody>
          <a:bodyPr/>
          <a:lstStyle/>
          <a:p>
            <a:fld id="{A9B2D518-6D1D-4D9D-A3B1-6D34ADE39070}" type="slidenum">
              <a:rPr lang="en-US" smtClean="0"/>
              <a:t>24</a:t>
            </a:fld>
            <a:endParaRPr lang="en-US" dirty="0"/>
          </a:p>
        </p:txBody>
      </p:sp>
      <p:sp>
        <p:nvSpPr>
          <p:cNvPr id="14" name="TextBox 13">
            <a:extLst>
              <a:ext uri="{FF2B5EF4-FFF2-40B4-BE49-F238E27FC236}">
                <a16:creationId xmlns:a16="http://schemas.microsoft.com/office/drawing/2014/main" id="{B91BD19B-9680-4081-0417-C6C95FCFCD04}"/>
              </a:ext>
            </a:extLst>
          </p:cNvPr>
          <p:cNvSpPr txBox="1"/>
          <p:nvPr/>
        </p:nvSpPr>
        <p:spPr>
          <a:xfrm>
            <a:off x="8153400" y="5213789"/>
            <a:ext cx="1138215" cy="584775"/>
          </a:xfrm>
          <a:prstGeom prst="rect">
            <a:avLst/>
          </a:prstGeom>
          <a:noFill/>
        </p:spPr>
        <p:txBody>
          <a:bodyPr wrap="square" rtlCol="0">
            <a:spAutoFit/>
          </a:bodyPr>
          <a:lstStyle/>
          <a:p>
            <a:r>
              <a:rPr lang="en-US" sz="1600" dirty="0"/>
              <a:t>Raise 15-24 </a:t>
            </a:r>
            <a:r>
              <a:rPr lang="en-US" sz="1600" dirty="0" err="1"/>
              <a:t>emplmt</a:t>
            </a:r>
            <a:endParaRPr lang="en-US" sz="1600" dirty="0"/>
          </a:p>
        </p:txBody>
      </p:sp>
      <p:sp>
        <p:nvSpPr>
          <p:cNvPr id="15" name="TextBox 14">
            <a:extLst>
              <a:ext uri="{FF2B5EF4-FFF2-40B4-BE49-F238E27FC236}">
                <a16:creationId xmlns:a16="http://schemas.microsoft.com/office/drawing/2014/main" id="{96A4F15C-C499-A0BE-EBDD-E6AFA191A42D}"/>
              </a:ext>
            </a:extLst>
          </p:cNvPr>
          <p:cNvSpPr txBox="1"/>
          <p:nvPr/>
        </p:nvSpPr>
        <p:spPr>
          <a:xfrm>
            <a:off x="9541488" y="5187823"/>
            <a:ext cx="1346071" cy="584775"/>
          </a:xfrm>
          <a:prstGeom prst="rect">
            <a:avLst/>
          </a:prstGeom>
          <a:noFill/>
        </p:spPr>
        <p:txBody>
          <a:bodyPr wrap="square" rtlCol="0">
            <a:spAutoFit/>
          </a:bodyPr>
          <a:lstStyle/>
          <a:p>
            <a:r>
              <a:rPr lang="en-US" sz="1600" dirty="0"/>
              <a:t>Raise </a:t>
            </a:r>
            <a:r>
              <a:rPr lang="en-US" sz="1600" dirty="0" err="1"/>
              <a:t>emplmt</a:t>
            </a:r>
            <a:r>
              <a:rPr lang="en-US" sz="1600" dirty="0"/>
              <a:t> 60+</a:t>
            </a:r>
          </a:p>
        </p:txBody>
      </p:sp>
      <p:sp>
        <p:nvSpPr>
          <p:cNvPr id="22" name="TextBox 21">
            <a:extLst>
              <a:ext uri="{FF2B5EF4-FFF2-40B4-BE49-F238E27FC236}">
                <a16:creationId xmlns:a16="http://schemas.microsoft.com/office/drawing/2014/main" id="{3E9F74F0-B879-5461-B431-1AD00D226468}"/>
              </a:ext>
            </a:extLst>
          </p:cNvPr>
          <p:cNvSpPr txBox="1"/>
          <p:nvPr/>
        </p:nvSpPr>
        <p:spPr>
          <a:xfrm>
            <a:off x="6532630" y="5213789"/>
            <a:ext cx="1280511" cy="584775"/>
          </a:xfrm>
          <a:prstGeom prst="rect">
            <a:avLst/>
          </a:prstGeom>
          <a:noFill/>
        </p:spPr>
        <p:txBody>
          <a:bodyPr wrap="square" rtlCol="0">
            <a:spAutoFit/>
          </a:bodyPr>
          <a:lstStyle/>
          <a:p>
            <a:r>
              <a:rPr lang="en-US" sz="1600" dirty="0"/>
              <a:t>Increase educ 25-34</a:t>
            </a:r>
          </a:p>
        </p:txBody>
      </p:sp>
      <p:sp>
        <p:nvSpPr>
          <p:cNvPr id="16" name="TextBox 15">
            <a:extLst>
              <a:ext uri="{FF2B5EF4-FFF2-40B4-BE49-F238E27FC236}">
                <a16:creationId xmlns:a16="http://schemas.microsoft.com/office/drawing/2014/main" id="{C1E0C47C-8EBD-5876-C311-60980B65DA91}"/>
              </a:ext>
            </a:extLst>
          </p:cNvPr>
          <p:cNvSpPr txBox="1"/>
          <p:nvPr/>
        </p:nvSpPr>
        <p:spPr>
          <a:xfrm>
            <a:off x="4928462" y="5268773"/>
            <a:ext cx="1604168" cy="584775"/>
          </a:xfrm>
          <a:prstGeom prst="rect">
            <a:avLst/>
          </a:prstGeom>
          <a:solidFill>
            <a:schemeClr val="bg1"/>
          </a:solidFill>
        </p:spPr>
        <p:txBody>
          <a:bodyPr wrap="square" rtlCol="0">
            <a:spAutoFit/>
          </a:bodyPr>
          <a:lstStyle/>
          <a:p>
            <a:r>
              <a:rPr lang="en-US" sz="1600" dirty="0"/>
              <a:t>Reduce male female gap</a:t>
            </a:r>
          </a:p>
        </p:txBody>
      </p:sp>
      <p:pic>
        <p:nvPicPr>
          <p:cNvPr id="25" name="Content Placeholder 24">
            <a:extLst>
              <a:ext uri="{FF2B5EF4-FFF2-40B4-BE49-F238E27FC236}">
                <a16:creationId xmlns:a16="http://schemas.microsoft.com/office/drawing/2014/main" id="{0B12CF0C-B7C3-B236-2BA0-91E98FC5A612}"/>
              </a:ext>
            </a:extLst>
          </p:cNvPr>
          <p:cNvPicPr>
            <a:picLocks noGrp="1" noChangeAspect="1"/>
          </p:cNvPicPr>
          <p:nvPr>
            <p:ph idx="1"/>
          </p:nvPr>
        </p:nvPicPr>
        <p:blipFill>
          <a:blip r:embed="rId2"/>
          <a:stretch>
            <a:fillRect/>
          </a:stretch>
        </p:blipFill>
        <p:spPr>
          <a:xfrm>
            <a:off x="4356516" y="521173"/>
            <a:ext cx="6317300" cy="4692616"/>
          </a:xfrm>
          <a:prstGeom prst="rect">
            <a:avLst/>
          </a:prstGeom>
        </p:spPr>
      </p:pic>
    </p:spTree>
    <p:extLst>
      <p:ext uri="{BB962C8B-B14F-4D97-AF65-F5344CB8AC3E}">
        <p14:creationId xmlns:p14="http://schemas.microsoft.com/office/powerpoint/2010/main" val="31194082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7322633-3F24-1D91-E2F9-E59943337FE5}"/>
              </a:ext>
            </a:extLst>
          </p:cNvPr>
          <p:cNvSpPr>
            <a:spLocks noGrp="1"/>
          </p:cNvSpPr>
          <p:nvPr>
            <p:ph type="title"/>
          </p:nvPr>
        </p:nvSpPr>
        <p:spPr>
          <a:xfrm>
            <a:off x="838200" y="365125"/>
            <a:ext cx="10515600" cy="766091"/>
          </a:xfrm>
        </p:spPr>
        <p:txBody>
          <a:bodyPr/>
          <a:lstStyle/>
          <a:p>
            <a:r>
              <a:rPr lang="en-US" dirty="0"/>
              <a:t>Interpreting these results</a:t>
            </a:r>
          </a:p>
        </p:txBody>
      </p:sp>
      <p:sp>
        <p:nvSpPr>
          <p:cNvPr id="8" name="Content Placeholder 7">
            <a:extLst>
              <a:ext uri="{FF2B5EF4-FFF2-40B4-BE49-F238E27FC236}">
                <a16:creationId xmlns:a16="http://schemas.microsoft.com/office/drawing/2014/main" id="{7155A3D8-55FE-ABE7-C4FD-19C574D751F5}"/>
              </a:ext>
            </a:extLst>
          </p:cNvPr>
          <p:cNvSpPr>
            <a:spLocks noGrp="1"/>
          </p:cNvSpPr>
          <p:nvPr>
            <p:ph idx="1"/>
          </p:nvPr>
        </p:nvSpPr>
        <p:spPr>
          <a:xfrm>
            <a:off x="838200" y="1329179"/>
            <a:ext cx="10515600" cy="4847784"/>
          </a:xfrm>
        </p:spPr>
        <p:txBody>
          <a:bodyPr>
            <a:noAutofit/>
          </a:bodyPr>
          <a:lstStyle/>
          <a:p>
            <a:r>
              <a:rPr lang="en-US" dirty="0"/>
              <a:t>Raising youth employment has a big payoff for total labor income, but it competes with educational attainment. </a:t>
            </a:r>
          </a:p>
          <a:p>
            <a:r>
              <a:rPr lang="en-US" dirty="0"/>
              <a:t>Raising employment of older people has smaller payoff, due to small population share and low productivity. </a:t>
            </a:r>
          </a:p>
          <a:p>
            <a:pPr lvl="1"/>
            <a:r>
              <a:rPr lang="en-US" sz="2800" dirty="0"/>
              <a:t>Will be much more important in future! Do projections.</a:t>
            </a:r>
          </a:p>
          <a:p>
            <a:r>
              <a:rPr lang="en-US" dirty="0"/>
              <a:t>Raising educational attainment is powerful but expensive and slow to have full effect.</a:t>
            </a:r>
          </a:p>
          <a:p>
            <a:r>
              <a:rPr lang="en-US" dirty="0"/>
              <a:t>Closing gender gap has high payoff, but important cost is lost care work in home.</a:t>
            </a:r>
          </a:p>
          <a:p>
            <a:r>
              <a:rPr lang="en-US" dirty="0"/>
              <a:t>All will affect employment and wages in labor market, not considered.</a:t>
            </a:r>
          </a:p>
        </p:txBody>
      </p:sp>
      <p:sp>
        <p:nvSpPr>
          <p:cNvPr id="5" name="Footer Placeholder 4">
            <a:extLst>
              <a:ext uri="{FF2B5EF4-FFF2-40B4-BE49-F238E27FC236}">
                <a16:creationId xmlns:a16="http://schemas.microsoft.com/office/drawing/2014/main" id="{22C82853-1257-F965-20FD-84CB9766E974}"/>
              </a:ext>
            </a:extLst>
          </p:cNvPr>
          <p:cNvSpPr>
            <a:spLocks noGrp="1"/>
          </p:cNvSpPr>
          <p:nvPr>
            <p:ph type="ftr" sz="quarter" idx="11"/>
          </p:nvPr>
        </p:nvSpPr>
        <p:spPr/>
        <p:txBody>
          <a:bodyPr/>
          <a:lstStyle/>
          <a:p>
            <a:r>
              <a:rPr lang="en-US"/>
              <a:t>Ronald Lee, UC Berkeley, NTA15, Bangkok March 10 2025</a:t>
            </a:r>
          </a:p>
        </p:txBody>
      </p:sp>
      <p:sp>
        <p:nvSpPr>
          <p:cNvPr id="6" name="Slide Number Placeholder 5">
            <a:extLst>
              <a:ext uri="{FF2B5EF4-FFF2-40B4-BE49-F238E27FC236}">
                <a16:creationId xmlns:a16="http://schemas.microsoft.com/office/drawing/2014/main" id="{B35F7617-DDC5-DFD0-305D-0723F3C711D3}"/>
              </a:ext>
            </a:extLst>
          </p:cNvPr>
          <p:cNvSpPr>
            <a:spLocks noGrp="1"/>
          </p:cNvSpPr>
          <p:nvPr>
            <p:ph type="sldNum" sz="quarter" idx="12"/>
          </p:nvPr>
        </p:nvSpPr>
        <p:spPr/>
        <p:txBody>
          <a:bodyPr/>
          <a:lstStyle/>
          <a:p>
            <a:fld id="{A9B2D518-6D1D-4D9D-A3B1-6D34ADE39070}" type="slidenum">
              <a:rPr lang="en-US" smtClean="0"/>
              <a:t>25</a:t>
            </a:fld>
            <a:endParaRPr lang="en-US"/>
          </a:p>
        </p:txBody>
      </p:sp>
    </p:spTree>
    <p:extLst>
      <p:ext uri="{BB962C8B-B14F-4D97-AF65-F5344CB8AC3E}">
        <p14:creationId xmlns:p14="http://schemas.microsoft.com/office/powerpoint/2010/main" val="29435495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9C6A557-0AD7-BC88-1938-BF4889F44645}"/>
              </a:ext>
            </a:extLst>
          </p:cNvPr>
          <p:cNvSpPr>
            <a:spLocks noGrp="1"/>
          </p:cNvSpPr>
          <p:nvPr>
            <p:ph type="title"/>
          </p:nvPr>
        </p:nvSpPr>
        <p:spPr>
          <a:xfrm>
            <a:off x="838200" y="365126"/>
            <a:ext cx="10515600" cy="1113766"/>
          </a:xfrm>
        </p:spPr>
        <p:txBody>
          <a:bodyPr>
            <a:noAutofit/>
          </a:bodyPr>
          <a:lstStyle/>
          <a:p>
            <a:r>
              <a:rPr lang="en-US" sz="2800" dirty="0"/>
              <a:t>Effects depend on pop age distribution. Compare with pop age of 1960, 2015, and 2070 in Philippines</a:t>
            </a:r>
          </a:p>
        </p:txBody>
      </p:sp>
      <p:sp>
        <p:nvSpPr>
          <p:cNvPr id="5" name="Footer Placeholder 4">
            <a:extLst>
              <a:ext uri="{FF2B5EF4-FFF2-40B4-BE49-F238E27FC236}">
                <a16:creationId xmlns:a16="http://schemas.microsoft.com/office/drawing/2014/main" id="{191EB10E-88CF-D801-94FA-205B5D085585}"/>
              </a:ext>
            </a:extLst>
          </p:cNvPr>
          <p:cNvSpPr>
            <a:spLocks noGrp="1"/>
          </p:cNvSpPr>
          <p:nvPr>
            <p:ph type="ftr" sz="quarter" idx="11"/>
          </p:nvPr>
        </p:nvSpPr>
        <p:spPr/>
        <p:txBody>
          <a:bodyPr/>
          <a:lstStyle/>
          <a:p>
            <a:r>
              <a:rPr lang="en-US"/>
              <a:t>Ronald Lee, UC Berkeley, NTA15, Bangkok March 10 2025</a:t>
            </a:r>
          </a:p>
        </p:txBody>
      </p:sp>
      <p:sp>
        <p:nvSpPr>
          <p:cNvPr id="6" name="Slide Number Placeholder 5">
            <a:extLst>
              <a:ext uri="{FF2B5EF4-FFF2-40B4-BE49-F238E27FC236}">
                <a16:creationId xmlns:a16="http://schemas.microsoft.com/office/drawing/2014/main" id="{115943BA-4462-B88F-BF78-E3F2B18DDC32}"/>
              </a:ext>
            </a:extLst>
          </p:cNvPr>
          <p:cNvSpPr>
            <a:spLocks noGrp="1"/>
          </p:cNvSpPr>
          <p:nvPr>
            <p:ph type="sldNum" sz="quarter" idx="12"/>
          </p:nvPr>
        </p:nvSpPr>
        <p:spPr/>
        <p:txBody>
          <a:bodyPr/>
          <a:lstStyle/>
          <a:p>
            <a:fld id="{A9B2D518-6D1D-4D9D-A3B1-6D34ADE39070}" type="slidenum">
              <a:rPr lang="en-US" smtClean="0"/>
              <a:t>26</a:t>
            </a:fld>
            <a:endParaRPr lang="en-US"/>
          </a:p>
        </p:txBody>
      </p:sp>
      <p:pic>
        <p:nvPicPr>
          <p:cNvPr id="14" name="Content Placeholder 13">
            <a:extLst>
              <a:ext uri="{FF2B5EF4-FFF2-40B4-BE49-F238E27FC236}">
                <a16:creationId xmlns:a16="http://schemas.microsoft.com/office/drawing/2014/main" id="{8033F8D9-B36C-4156-E286-80434A1B5833}"/>
              </a:ext>
            </a:extLst>
          </p:cNvPr>
          <p:cNvPicPr>
            <a:picLocks noGrp="1" noChangeAspect="1"/>
          </p:cNvPicPr>
          <p:nvPr>
            <p:ph sz="half" idx="2"/>
          </p:nvPr>
        </p:nvPicPr>
        <p:blipFill>
          <a:blip r:embed="rId2"/>
          <a:stretch>
            <a:fillRect/>
          </a:stretch>
        </p:blipFill>
        <p:spPr>
          <a:xfrm>
            <a:off x="6192289" y="2288786"/>
            <a:ext cx="5141421" cy="3090323"/>
          </a:xfrm>
          <a:prstGeom prst="rect">
            <a:avLst/>
          </a:prstGeom>
        </p:spPr>
      </p:pic>
      <p:pic>
        <p:nvPicPr>
          <p:cNvPr id="17" name="Content Placeholder 16">
            <a:extLst>
              <a:ext uri="{FF2B5EF4-FFF2-40B4-BE49-F238E27FC236}">
                <a16:creationId xmlns:a16="http://schemas.microsoft.com/office/drawing/2014/main" id="{CF93EC06-B4DC-96E6-2D1A-2EE9FC3A1821}"/>
              </a:ext>
            </a:extLst>
          </p:cNvPr>
          <p:cNvPicPr>
            <a:picLocks noGrp="1" noChangeAspect="1"/>
          </p:cNvPicPr>
          <p:nvPr>
            <p:ph sz="half" idx="1"/>
          </p:nvPr>
        </p:nvPicPr>
        <p:blipFill>
          <a:blip r:embed="rId3"/>
          <a:stretch>
            <a:fillRect/>
          </a:stretch>
        </p:blipFill>
        <p:spPr>
          <a:xfrm>
            <a:off x="838200" y="2288786"/>
            <a:ext cx="5130758" cy="3083913"/>
          </a:xfrm>
          <a:prstGeom prst="rect">
            <a:avLst/>
          </a:prstGeom>
        </p:spPr>
      </p:pic>
      <p:sp>
        <p:nvSpPr>
          <p:cNvPr id="18" name="TextBox 17">
            <a:extLst>
              <a:ext uri="{FF2B5EF4-FFF2-40B4-BE49-F238E27FC236}">
                <a16:creationId xmlns:a16="http://schemas.microsoft.com/office/drawing/2014/main" id="{32C1ADB8-BF95-15FF-A99D-885621AC1A69}"/>
              </a:ext>
            </a:extLst>
          </p:cNvPr>
          <p:cNvSpPr txBox="1"/>
          <p:nvPr/>
        </p:nvSpPr>
        <p:spPr>
          <a:xfrm>
            <a:off x="1258432" y="2288786"/>
            <a:ext cx="4436198" cy="707886"/>
          </a:xfrm>
          <a:prstGeom prst="rect">
            <a:avLst/>
          </a:prstGeom>
          <a:solidFill>
            <a:schemeClr val="bg1"/>
          </a:solidFill>
        </p:spPr>
        <p:txBody>
          <a:bodyPr wrap="square" rtlCol="0">
            <a:spAutoFit/>
          </a:bodyPr>
          <a:lstStyle/>
          <a:p>
            <a:r>
              <a:rPr lang="en-US" sz="2000" dirty="0"/>
              <a:t>Youth labor income matters more when population is young (1960)</a:t>
            </a:r>
          </a:p>
        </p:txBody>
      </p:sp>
      <p:sp>
        <p:nvSpPr>
          <p:cNvPr id="19" name="TextBox 18">
            <a:extLst>
              <a:ext uri="{FF2B5EF4-FFF2-40B4-BE49-F238E27FC236}">
                <a16:creationId xmlns:a16="http://schemas.microsoft.com/office/drawing/2014/main" id="{A66DF121-0E46-79E7-E9C3-C6F2D1ACF1C8}"/>
              </a:ext>
            </a:extLst>
          </p:cNvPr>
          <p:cNvSpPr txBox="1"/>
          <p:nvPr/>
        </p:nvSpPr>
        <p:spPr>
          <a:xfrm>
            <a:off x="6497370" y="2307178"/>
            <a:ext cx="4436198" cy="707886"/>
          </a:xfrm>
          <a:prstGeom prst="rect">
            <a:avLst/>
          </a:prstGeom>
          <a:solidFill>
            <a:schemeClr val="bg1"/>
          </a:solidFill>
        </p:spPr>
        <p:txBody>
          <a:bodyPr wrap="square" rtlCol="0">
            <a:spAutoFit/>
          </a:bodyPr>
          <a:lstStyle/>
          <a:p>
            <a:r>
              <a:rPr lang="en-US" sz="2000" dirty="0"/>
              <a:t>Old age labor income matters more when population is old (2070)</a:t>
            </a:r>
          </a:p>
        </p:txBody>
      </p:sp>
    </p:spTree>
    <p:extLst>
      <p:ext uri="{BB962C8B-B14F-4D97-AF65-F5344CB8AC3E}">
        <p14:creationId xmlns:p14="http://schemas.microsoft.com/office/powerpoint/2010/main" val="25075486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6AAC5-1118-29EE-67EF-176A164AE7D6}"/>
              </a:ext>
            </a:extLst>
          </p:cNvPr>
          <p:cNvSpPr>
            <a:spLocks noGrp="1"/>
          </p:cNvSpPr>
          <p:nvPr>
            <p:ph type="title"/>
          </p:nvPr>
        </p:nvSpPr>
        <p:spPr/>
        <p:txBody>
          <a:bodyPr>
            <a:noAutofit/>
          </a:bodyPr>
          <a:lstStyle/>
          <a:p>
            <a:r>
              <a:rPr lang="en-US" sz="2800" dirty="0"/>
              <a:t>Decomposing differences in labor income of youth and elderly for four countries due</a:t>
            </a:r>
            <a:br>
              <a:rPr lang="en-US" sz="2800" dirty="0"/>
            </a:br>
            <a:r>
              <a:rPr lang="en-US" sz="2800" dirty="0"/>
              <a:t> 	</a:t>
            </a:r>
            <a:r>
              <a:rPr lang="en-US" sz="2400" dirty="0"/>
              <a:t>employment ratios</a:t>
            </a:r>
            <a:br>
              <a:rPr lang="en-US" sz="2400" dirty="0"/>
            </a:br>
            <a:r>
              <a:rPr lang="en-US" sz="2400" dirty="0"/>
              <a:t>	income per employed per person</a:t>
            </a:r>
            <a:endParaRPr lang="en-US" sz="2800" dirty="0"/>
          </a:p>
        </p:txBody>
      </p:sp>
      <p:sp>
        <p:nvSpPr>
          <p:cNvPr id="9" name="Text Placeholder 8">
            <a:extLst>
              <a:ext uri="{FF2B5EF4-FFF2-40B4-BE49-F238E27FC236}">
                <a16:creationId xmlns:a16="http://schemas.microsoft.com/office/drawing/2014/main" id="{16E96DFA-8294-1870-EF15-82EC13421A4C}"/>
              </a:ext>
            </a:extLst>
          </p:cNvPr>
          <p:cNvSpPr>
            <a:spLocks noGrp="1"/>
          </p:cNvSpPr>
          <p:nvPr>
            <p:ph type="body" idx="1"/>
          </p:nvPr>
        </p:nvSpPr>
        <p:spPr>
          <a:xfrm>
            <a:off x="836612" y="1830058"/>
            <a:ext cx="5157787" cy="823912"/>
          </a:xfrm>
        </p:spPr>
        <p:txBody>
          <a:bodyPr>
            <a:normAutofit fontScale="92500" lnSpcReduction="10000"/>
          </a:bodyPr>
          <a:lstStyle/>
          <a:p>
            <a:r>
              <a:rPr lang="en-US" sz="2000" b="0" dirty="0"/>
              <a:t>Youth labor </a:t>
            </a:r>
            <a:r>
              <a:rPr lang="en-US" sz="2000" b="0" dirty="0" err="1"/>
              <a:t>inc</a:t>
            </a:r>
            <a:r>
              <a:rPr lang="en-US" sz="2000" b="0" dirty="0"/>
              <a:t> high in Philippines and Indonesia due to high employment rates (</a:t>
            </a:r>
            <a:r>
              <a:rPr lang="en-US" sz="2000" dirty="0">
                <a:solidFill>
                  <a:schemeClr val="accent3"/>
                </a:solidFill>
              </a:rPr>
              <a:t>green</a:t>
            </a:r>
            <a:r>
              <a:rPr lang="en-US" sz="2000" b="0" dirty="0"/>
              <a:t>). </a:t>
            </a:r>
          </a:p>
        </p:txBody>
      </p:sp>
      <p:pic>
        <p:nvPicPr>
          <p:cNvPr id="7" name="Content Placeholder 6">
            <a:extLst>
              <a:ext uri="{FF2B5EF4-FFF2-40B4-BE49-F238E27FC236}">
                <a16:creationId xmlns:a16="http://schemas.microsoft.com/office/drawing/2014/main" id="{34ACBE15-C978-2DEB-7D9D-4D304C43F879}"/>
              </a:ext>
            </a:extLst>
          </p:cNvPr>
          <p:cNvPicPr>
            <a:picLocks noGrp="1" noChangeAspect="1"/>
          </p:cNvPicPr>
          <p:nvPr>
            <p:ph sz="half" idx="2"/>
          </p:nvPr>
        </p:nvPicPr>
        <p:blipFill>
          <a:blip r:embed="rId2"/>
          <a:stretch>
            <a:fillRect/>
          </a:stretch>
        </p:blipFill>
        <p:spPr>
          <a:xfrm>
            <a:off x="1126387" y="2969553"/>
            <a:ext cx="4584589" cy="2755631"/>
          </a:xfrm>
          <a:prstGeom prst="rect">
            <a:avLst/>
          </a:prstGeom>
        </p:spPr>
      </p:pic>
      <p:sp>
        <p:nvSpPr>
          <p:cNvPr id="10" name="Text Placeholder 9">
            <a:extLst>
              <a:ext uri="{FF2B5EF4-FFF2-40B4-BE49-F238E27FC236}">
                <a16:creationId xmlns:a16="http://schemas.microsoft.com/office/drawing/2014/main" id="{21C2A715-622D-1B52-A6C5-41F2284116EE}"/>
              </a:ext>
            </a:extLst>
          </p:cNvPr>
          <p:cNvSpPr>
            <a:spLocks noGrp="1"/>
          </p:cNvSpPr>
          <p:nvPr>
            <p:ph type="body" sz="quarter" idx="3"/>
          </p:nvPr>
        </p:nvSpPr>
        <p:spPr>
          <a:xfrm>
            <a:off x="6096000" y="1884860"/>
            <a:ext cx="5183188" cy="907054"/>
          </a:xfrm>
        </p:spPr>
        <p:txBody>
          <a:bodyPr>
            <a:normAutofit fontScale="92500" lnSpcReduction="10000"/>
          </a:bodyPr>
          <a:lstStyle/>
          <a:p>
            <a:r>
              <a:rPr lang="en-US" sz="1900" b="0" dirty="0"/>
              <a:t>Elder labor income high in US and Indonesia due to high income for those employed (</a:t>
            </a:r>
            <a:r>
              <a:rPr lang="en-US" sz="1900" dirty="0">
                <a:solidFill>
                  <a:schemeClr val="accent2"/>
                </a:solidFill>
              </a:rPr>
              <a:t>red</a:t>
            </a:r>
            <a:r>
              <a:rPr lang="en-US" sz="1900" b="0" dirty="0"/>
              <a:t>)</a:t>
            </a:r>
          </a:p>
          <a:p>
            <a:endParaRPr lang="en-US" sz="1900" b="0" dirty="0"/>
          </a:p>
        </p:txBody>
      </p:sp>
      <p:pic>
        <p:nvPicPr>
          <p:cNvPr id="8" name="Content Placeholder 7">
            <a:extLst>
              <a:ext uri="{FF2B5EF4-FFF2-40B4-BE49-F238E27FC236}">
                <a16:creationId xmlns:a16="http://schemas.microsoft.com/office/drawing/2014/main" id="{D8D578BD-728D-862A-E9B4-7ED610D99265}"/>
              </a:ext>
            </a:extLst>
          </p:cNvPr>
          <p:cNvPicPr>
            <a:picLocks noGrp="1" noChangeAspect="1"/>
          </p:cNvPicPr>
          <p:nvPr>
            <p:ph sz="quarter" idx="4"/>
          </p:nvPr>
        </p:nvPicPr>
        <p:blipFill>
          <a:blip r:embed="rId3"/>
          <a:stretch>
            <a:fillRect/>
          </a:stretch>
        </p:blipFill>
        <p:spPr>
          <a:xfrm>
            <a:off x="6471499" y="2969553"/>
            <a:ext cx="4584589" cy="2755631"/>
          </a:xfrm>
          <a:prstGeom prst="rect">
            <a:avLst/>
          </a:prstGeom>
        </p:spPr>
      </p:pic>
      <p:sp>
        <p:nvSpPr>
          <p:cNvPr id="5" name="Footer Placeholder 4">
            <a:extLst>
              <a:ext uri="{FF2B5EF4-FFF2-40B4-BE49-F238E27FC236}">
                <a16:creationId xmlns:a16="http://schemas.microsoft.com/office/drawing/2014/main" id="{CD5B4A23-187D-D643-D4F2-4739C9D3BF00}"/>
              </a:ext>
            </a:extLst>
          </p:cNvPr>
          <p:cNvSpPr>
            <a:spLocks noGrp="1"/>
          </p:cNvSpPr>
          <p:nvPr>
            <p:ph type="ftr" sz="quarter" idx="11"/>
          </p:nvPr>
        </p:nvSpPr>
        <p:spPr/>
        <p:txBody>
          <a:bodyPr/>
          <a:lstStyle/>
          <a:p>
            <a:r>
              <a:rPr lang="en-US"/>
              <a:t>Ronald Lee, UC Berkeley, NTA15, Bangkok March 10 2025</a:t>
            </a:r>
          </a:p>
        </p:txBody>
      </p:sp>
      <p:sp>
        <p:nvSpPr>
          <p:cNvPr id="6" name="Slide Number Placeholder 5">
            <a:extLst>
              <a:ext uri="{FF2B5EF4-FFF2-40B4-BE49-F238E27FC236}">
                <a16:creationId xmlns:a16="http://schemas.microsoft.com/office/drawing/2014/main" id="{F6557137-995C-D632-9D02-82F8775162A9}"/>
              </a:ext>
            </a:extLst>
          </p:cNvPr>
          <p:cNvSpPr>
            <a:spLocks noGrp="1"/>
          </p:cNvSpPr>
          <p:nvPr>
            <p:ph type="sldNum" sz="quarter" idx="12"/>
          </p:nvPr>
        </p:nvSpPr>
        <p:spPr/>
        <p:txBody>
          <a:bodyPr/>
          <a:lstStyle/>
          <a:p>
            <a:fld id="{A9B2D518-6D1D-4D9D-A3B1-6D34ADE39070}" type="slidenum">
              <a:rPr lang="en-US" smtClean="0"/>
              <a:t>27</a:t>
            </a:fld>
            <a:endParaRPr lang="en-US"/>
          </a:p>
        </p:txBody>
      </p:sp>
      <p:cxnSp>
        <p:nvCxnSpPr>
          <p:cNvPr id="12" name="Straight Arrow Connector 11">
            <a:extLst>
              <a:ext uri="{FF2B5EF4-FFF2-40B4-BE49-F238E27FC236}">
                <a16:creationId xmlns:a16="http://schemas.microsoft.com/office/drawing/2014/main" id="{92F33757-6EE5-3D9E-48B9-45C00CFA2178}"/>
              </a:ext>
            </a:extLst>
          </p:cNvPr>
          <p:cNvCxnSpPr/>
          <p:nvPr/>
        </p:nvCxnSpPr>
        <p:spPr>
          <a:xfrm flipH="1">
            <a:off x="4354717" y="2505075"/>
            <a:ext cx="543208" cy="92392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3" name="Straight Arrow Connector 12">
            <a:extLst>
              <a:ext uri="{FF2B5EF4-FFF2-40B4-BE49-F238E27FC236}">
                <a16:creationId xmlns:a16="http://schemas.microsoft.com/office/drawing/2014/main" id="{F6F401D9-2DB9-CFAC-72F0-984C44D31D90}"/>
              </a:ext>
            </a:extLst>
          </p:cNvPr>
          <p:cNvCxnSpPr>
            <a:cxnSpLocks/>
          </p:cNvCxnSpPr>
          <p:nvPr/>
        </p:nvCxnSpPr>
        <p:spPr>
          <a:xfrm>
            <a:off x="4961299" y="2505075"/>
            <a:ext cx="298764" cy="71795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6" name="Straight Arrow Connector 15">
            <a:extLst>
              <a:ext uri="{FF2B5EF4-FFF2-40B4-BE49-F238E27FC236}">
                <a16:creationId xmlns:a16="http://schemas.microsoft.com/office/drawing/2014/main" id="{50D6158A-F726-5250-92D7-69E66A59F161}"/>
              </a:ext>
            </a:extLst>
          </p:cNvPr>
          <p:cNvCxnSpPr>
            <a:cxnSpLocks/>
          </p:cNvCxnSpPr>
          <p:nvPr/>
        </p:nvCxnSpPr>
        <p:spPr>
          <a:xfrm>
            <a:off x="9512504" y="2505075"/>
            <a:ext cx="853714" cy="92392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7" name="Straight Arrow Connector 16">
            <a:extLst>
              <a:ext uri="{FF2B5EF4-FFF2-40B4-BE49-F238E27FC236}">
                <a16:creationId xmlns:a16="http://schemas.microsoft.com/office/drawing/2014/main" id="{89863532-DCC4-BE01-98CC-A3AA3C5E4997}"/>
              </a:ext>
            </a:extLst>
          </p:cNvPr>
          <p:cNvCxnSpPr>
            <a:cxnSpLocks/>
          </p:cNvCxnSpPr>
          <p:nvPr/>
        </p:nvCxnSpPr>
        <p:spPr>
          <a:xfrm flipH="1">
            <a:off x="8387045" y="2505075"/>
            <a:ext cx="1055719" cy="77754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0" name="TextBox 19">
            <a:extLst>
              <a:ext uri="{FF2B5EF4-FFF2-40B4-BE49-F238E27FC236}">
                <a16:creationId xmlns:a16="http://schemas.microsoft.com/office/drawing/2014/main" id="{3FEA4D77-5ECB-0E69-DBE2-2D9C61C9939D}"/>
              </a:ext>
            </a:extLst>
          </p:cNvPr>
          <p:cNvSpPr txBox="1"/>
          <p:nvPr/>
        </p:nvSpPr>
        <p:spPr>
          <a:xfrm>
            <a:off x="1464590" y="4057242"/>
            <a:ext cx="503695" cy="369332"/>
          </a:xfrm>
          <a:prstGeom prst="rect">
            <a:avLst/>
          </a:prstGeom>
          <a:noFill/>
        </p:spPr>
        <p:txBody>
          <a:bodyPr wrap="square" rtlCol="0">
            <a:spAutoFit/>
          </a:bodyPr>
          <a:lstStyle/>
          <a:p>
            <a:r>
              <a:rPr lang="en-US" dirty="0"/>
              <a:t>Tot</a:t>
            </a:r>
          </a:p>
        </p:txBody>
      </p:sp>
      <p:sp>
        <p:nvSpPr>
          <p:cNvPr id="21" name="TextBox 20">
            <a:extLst>
              <a:ext uri="{FF2B5EF4-FFF2-40B4-BE49-F238E27FC236}">
                <a16:creationId xmlns:a16="http://schemas.microsoft.com/office/drawing/2014/main" id="{34AA1D95-BAF9-90B1-42F3-72EF50EC5F0A}"/>
              </a:ext>
            </a:extLst>
          </p:cNvPr>
          <p:cNvSpPr txBox="1"/>
          <p:nvPr/>
        </p:nvSpPr>
        <p:spPr>
          <a:xfrm>
            <a:off x="2054640" y="3945057"/>
            <a:ext cx="851292" cy="369332"/>
          </a:xfrm>
          <a:prstGeom prst="rect">
            <a:avLst/>
          </a:prstGeom>
          <a:noFill/>
        </p:spPr>
        <p:txBody>
          <a:bodyPr wrap="square" rtlCol="0">
            <a:spAutoFit/>
          </a:bodyPr>
          <a:lstStyle/>
          <a:p>
            <a:r>
              <a:rPr lang="en-US" dirty="0" err="1"/>
              <a:t>Empl</a:t>
            </a:r>
            <a:endParaRPr lang="en-US" dirty="0"/>
          </a:p>
        </p:txBody>
      </p:sp>
      <p:sp>
        <p:nvSpPr>
          <p:cNvPr id="22" name="TextBox 21">
            <a:extLst>
              <a:ext uri="{FF2B5EF4-FFF2-40B4-BE49-F238E27FC236}">
                <a16:creationId xmlns:a16="http://schemas.microsoft.com/office/drawing/2014/main" id="{1B46688E-8444-D2AF-3E2D-14146BA383BA}"/>
              </a:ext>
            </a:extLst>
          </p:cNvPr>
          <p:cNvSpPr txBox="1"/>
          <p:nvPr/>
        </p:nvSpPr>
        <p:spPr>
          <a:xfrm>
            <a:off x="1611824" y="3282621"/>
            <a:ext cx="1137412" cy="369332"/>
          </a:xfrm>
          <a:prstGeom prst="rect">
            <a:avLst/>
          </a:prstGeom>
          <a:noFill/>
        </p:spPr>
        <p:txBody>
          <a:bodyPr wrap="square" rtlCol="0">
            <a:spAutoFit/>
          </a:bodyPr>
          <a:lstStyle/>
          <a:p>
            <a:r>
              <a:rPr lang="en-US" dirty="0"/>
              <a:t>Inc/Emp</a:t>
            </a:r>
          </a:p>
        </p:txBody>
      </p:sp>
    </p:spTree>
    <p:extLst>
      <p:ext uri="{BB962C8B-B14F-4D97-AF65-F5344CB8AC3E}">
        <p14:creationId xmlns:p14="http://schemas.microsoft.com/office/powerpoint/2010/main" val="27841553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C531A2D1-E9AC-367E-7D01-104B8EA1F555}"/>
              </a:ext>
            </a:extLst>
          </p:cNvPr>
          <p:cNvSpPr>
            <a:spLocks noGrp="1"/>
          </p:cNvSpPr>
          <p:nvPr>
            <p:ph type="title"/>
          </p:nvPr>
        </p:nvSpPr>
        <p:spPr/>
        <p:txBody>
          <a:bodyPr/>
          <a:lstStyle/>
          <a:p>
            <a:r>
              <a:rPr lang="en-US" dirty="0"/>
              <a:t>NTA is still growing and developing new methods, measures and applications</a:t>
            </a:r>
          </a:p>
        </p:txBody>
      </p:sp>
      <p:sp>
        <p:nvSpPr>
          <p:cNvPr id="10" name="Content Placeholder 9">
            <a:extLst>
              <a:ext uri="{FF2B5EF4-FFF2-40B4-BE49-F238E27FC236}">
                <a16:creationId xmlns:a16="http://schemas.microsoft.com/office/drawing/2014/main" id="{718A5B87-1C00-137A-A51B-37CF6FBDC963}"/>
              </a:ext>
            </a:extLst>
          </p:cNvPr>
          <p:cNvSpPr>
            <a:spLocks noGrp="1"/>
          </p:cNvSpPr>
          <p:nvPr>
            <p:ph idx="1"/>
          </p:nvPr>
        </p:nvSpPr>
        <p:spPr/>
        <p:txBody>
          <a:bodyPr/>
          <a:lstStyle/>
          <a:p>
            <a:pPr marL="0" indent="0">
              <a:buNone/>
            </a:pPr>
            <a:r>
              <a:rPr lang="en-US" dirty="0"/>
              <a:t>After 20 plus years, NTA remains a dynamic network and project.</a:t>
            </a:r>
          </a:p>
          <a:p>
            <a:pPr marL="0" indent="0">
              <a:buNone/>
            </a:pPr>
            <a:r>
              <a:rPr lang="en-US" dirty="0"/>
              <a:t>I look forward to learning more about it this morning, this afternoon, and over the next few days!</a:t>
            </a:r>
          </a:p>
        </p:txBody>
      </p:sp>
      <p:sp>
        <p:nvSpPr>
          <p:cNvPr id="7" name="Footer Placeholder 6">
            <a:extLst>
              <a:ext uri="{FF2B5EF4-FFF2-40B4-BE49-F238E27FC236}">
                <a16:creationId xmlns:a16="http://schemas.microsoft.com/office/drawing/2014/main" id="{CC75DA19-92E7-958B-C39C-B77C348357C9}"/>
              </a:ext>
            </a:extLst>
          </p:cNvPr>
          <p:cNvSpPr>
            <a:spLocks noGrp="1"/>
          </p:cNvSpPr>
          <p:nvPr>
            <p:ph type="ftr" sz="quarter" idx="11"/>
          </p:nvPr>
        </p:nvSpPr>
        <p:spPr/>
        <p:txBody>
          <a:bodyPr/>
          <a:lstStyle/>
          <a:p>
            <a:r>
              <a:rPr lang="en-US"/>
              <a:t>Ronald Lee, UC Berkeley, NTA15, Bangkok March 10 2025</a:t>
            </a:r>
          </a:p>
        </p:txBody>
      </p:sp>
      <p:sp>
        <p:nvSpPr>
          <p:cNvPr id="8" name="Slide Number Placeholder 7">
            <a:extLst>
              <a:ext uri="{FF2B5EF4-FFF2-40B4-BE49-F238E27FC236}">
                <a16:creationId xmlns:a16="http://schemas.microsoft.com/office/drawing/2014/main" id="{25E9442D-C938-8510-1021-EC25F02E5826}"/>
              </a:ext>
            </a:extLst>
          </p:cNvPr>
          <p:cNvSpPr>
            <a:spLocks noGrp="1"/>
          </p:cNvSpPr>
          <p:nvPr>
            <p:ph type="sldNum" sz="quarter" idx="12"/>
          </p:nvPr>
        </p:nvSpPr>
        <p:spPr/>
        <p:txBody>
          <a:bodyPr/>
          <a:lstStyle/>
          <a:p>
            <a:fld id="{A9B2D518-6D1D-4D9D-A3B1-6D34ADE39070}" type="slidenum">
              <a:rPr lang="en-US" smtClean="0"/>
              <a:t>28</a:t>
            </a:fld>
            <a:endParaRPr lang="en-US"/>
          </a:p>
        </p:txBody>
      </p:sp>
    </p:spTree>
    <p:extLst>
      <p:ext uri="{BB962C8B-B14F-4D97-AF65-F5344CB8AC3E}">
        <p14:creationId xmlns:p14="http://schemas.microsoft.com/office/powerpoint/2010/main" val="128826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935FDF96-785F-81B3-49C2-3EB966DFC60C}"/>
              </a:ext>
            </a:extLst>
          </p:cNvPr>
          <p:cNvPicPr>
            <a:picLocks noGrp="1" noChangeAspect="1"/>
          </p:cNvPicPr>
          <p:nvPr>
            <p:ph idx="1"/>
          </p:nvPr>
        </p:nvPicPr>
        <p:blipFill>
          <a:blip r:embed="rId2"/>
          <a:stretch>
            <a:fillRect/>
          </a:stretch>
        </p:blipFill>
        <p:spPr>
          <a:xfrm>
            <a:off x="3839479" y="628650"/>
            <a:ext cx="7844847" cy="5240337"/>
          </a:xfrm>
        </p:spPr>
      </p:pic>
      <p:sp>
        <p:nvSpPr>
          <p:cNvPr id="8" name="Text Placeholder 7">
            <a:extLst>
              <a:ext uri="{FF2B5EF4-FFF2-40B4-BE49-F238E27FC236}">
                <a16:creationId xmlns:a16="http://schemas.microsoft.com/office/drawing/2014/main" id="{DC544CB7-053E-4D29-6A3E-4C93FA4D407C}"/>
              </a:ext>
            </a:extLst>
          </p:cNvPr>
          <p:cNvSpPr>
            <a:spLocks noGrp="1"/>
          </p:cNvSpPr>
          <p:nvPr>
            <p:ph type="body" sz="half" idx="2"/>
          </p:nvPr>
        </p:nvSpPr>
        <p:spPr>
          <a:xfrm>
            <a:off x="839789" y="1163368"/>
            <a:ext cx="2913062" cy="4830450"/>
          </a:xfrm>
        </p:spPr>
        <p:txBody>
          <a:bodyPr/>
          <a:lstStyle/>
          <a:p>
            <a:pPr indent="-457200"/>
            <a:r>
              <a:rPr lang="en-US" dirty="0"/>
              <a:t>Beginning</a:t>
            </a:r>
          </a:p>
          <a:p>
            <a:pPr indent="-457200"/>
            <a:endParaRPr lang="en-US" dirty="0"/>
          </a:p>
          <a:p>
            <a:pPr indent="-457200"/>
            <a:r>
              <a:rPr lang="en-US" dirty="0"/>
              <a:t>Growth</a:t>
            </a:r>
          </a:p>
          <a:p>
            <a:pPr indent="-457200"/>
            <a:endParaRPr lang="en-US" dirty="0"/>
          </a:p>
          <a:p>
            <a:pPr indent="-457200"/>
            <a:endParaRPr lang="en-US" dirty="0"/>
          </a:p>
        </p:txBody>
      </p:sp>
      <p:sp>
        <p:nvSpPr>
          <p:cNvPr id="4" name="Footer Placeholder 3">
            <a:extLst>
              <a:ext uri="{FF2B5EF4-FFF2-40B4-BE49-F238E27FC236}">
                <a16:creationId xmlns:a16="http://schemas.microsoft.com/office/drawing/2014/main" id="{C7953300-179E-6E1D-1E39-E42BB7B23CD0}"/>
              </a:ext>
            </a:extLst>
          </p:cNvPr>
          <p:cNvSpPr>
            <a:spLocks noGrp="1"/>
          </p:cNvSpPr>
          <p:nvPr>
            <p:ph type="ftr" sz="quarter" idx="11"/>
          </p:nvPr>
        </p:nvSpPr>
        <p:spPr/>
        <p:txBody>
          <a:bodyPr/>
          <a:lstStyle/>
          <a:p>
            <a:r>
              <a:rPr lang="en-US"/>
              <a:t>Ronald Lee, UC Berkeley, NTA15, Bangkok March 10 2025</a:t>
            </a:r>
          </a:p>
        </p:txBody>
      </p:sp>
      <p:sp>
        <p:nvSpPr>
          <p:cNvPr id="10" name="TextBox 9">
            <a:extLst>
              <a:ext uri="{FF2B5EF4-FFF2-40B4-BE49-F238E27FC236}">
                <a16:creationId xmlns:a16="http://schemas.microsoft.com/office/drawing/2014/main" id="{09E50824-ACAF-E975-4578-F84C02706989}"/>
              </a:ext>
            </a:extLst>
          </p:cNvPr>
          <p:cNvSpPr txBox="1"/>
          <p:nvPr/>
        </p:nvSpPr>
        <p:spPr>
          <a:xfrm>
            <a:off x="3914693" y="240038"/>
            <a:ext cx="4330810" cy="923330"/>
          </a:xfrm>
          <a:prstGeom prst="rect">
            <a:avLst/>
          </a:prstGeom>
          <a:solidFill>
            <a:schemeClr val="bg1"/>
          </a:solidFill>
        </p:spPr>
        <p:txBody>
          <a:bodyPr wrap="square">
            <a:spAutoFit/>
          </a:bodyPr>
          <a:lstStyle/>
          <a:p>
            <a:r>
              <a:rPr lang="en-US" dirty="0"/>
              <a:t>NTA countries</a:t>
            </a:r>
            <a:br>
              <a:rPr lang="en-US" dirty="0"/>
            </a:br>
            <a:r>
              <a:rPr lang="en-US" dirty="0"/>
              <a:t>	Grey=members</a:t>
            </a:r>
            <a:br>
              <a:rPr lang="en-US" dirty="0"/>
            </a:br>
            <a:r>
              <a:rPr lang="en-US" dirty="0"/>
              <a:t>	Orange=</a:t>
            </a:r>
            <a:r>
              <a:rPr lang="en-US" dirty="0" err="1"/>
              <a:t>addit</a:t>
            </a:r>
            <a:r>
              <a:rPr lang="en-US" dirty="0"/>
              <a:t> with NTA done.</a:t>
            </a:r>
          </a:p>
        </p:txBody>
      </p:sp>
      <p:sp>
        <p:nvSpPr>
          <p:cNvPr id="2" name="Slide Number Placeholder 1">
            <a:extLst>
              <a:ext uri="{FF2B5EF4-FFF2-40B4-BE49-F238E27FC236}">
                <a16:creationId xmlns:a16="http://schemas.microsoft.com/office/drawing/2014/main" id="{B14C61D2-5B16-6520-A4DD-280B57CFB87F}"/>
              </a:ext>
            </a:extLst>
          </p:cNvPr>
          <p:cNvSpPr>
            <a:spLocks noGrp="1"/>
          </p:cNvSpPr>
          <p:nvPr>
            <p:ph type="sldNum" sz="quarter" idx="12"/>
          </p:nvPr>
        </p:nvSpPr>
        <p:spPr/>
        <p:txBody>
          <a:bodyPr/>
          <a:lstStyle/>
          <a:p>
            <a:fld id="{A7A32331-79D5-43AC-8228-B3C000175FD6}" type="slidenum">
              <a:rPr lang="en-US" smtClean="0"/>
              <a:t>3</a:t>
            </a:fld>
            <a:endParaRPr lang="en-US"/>
          </a:p>
        </p:txBody>
      </p:sp>
    </p:spTree>
    <p:extLst>
      <p:ext uri="{BB962C8B-B14F-4D97-AF65-F5344CB8AC3E}">
        <p14:creationId xmlns:p14="http://schemas.microsoft.com/office/powerpoint/2010/main" val="1957149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A645D-D679-586D-A1A0-5D3273BE39FE}"/>
              </a:ext>
            </a:extLst>
          </p:cNvPr>
          <p:cNvSpPr>
            <a:spLocks noGrp="1"/>
          </p:cNvSpPr>
          <p:nvPr>
            <p:ph type="title"/>
          </p:nvPr>
        </p:nvSpPr>
        <p:spPr/>
        <p:txBody>
          <a:bodyPr>
            <a:normAutofit/>
          </a:bodyPr>
          <a:lstStyle/>
          <a:p>
            <a:r>
              <a:rPr lang="en-US" b="1" dirty="0">
                <a:solidFill>
                  <a:srgbClr val="0070C0"/>
                </a:solidFill>
              </a:rPr>
              <a:t> </a:t>
            </a:r>
            <a:r>
              <a:rPr lang="en-US" dirty="0"/>
              <a:t>Now some recent policy applications of NTA and some new ideas for policy uses.</a:t>
            </a:r>
          </a:p>
        </p:txBody>
      </p:sp>
      <p:sp>
        <p:nvSpPr>
          <p:cNvPr id="3" name="Content Placeholder 2">
            <a:extLst>
              <a:ext uri="{FF2B5EF4-FFF2-40B4-BE49-F238E27FC236}">
                <a16:creationId xmlns:a16="http://schemas.microsoft.com/office/drawing/2014/main" id="{068C4C85-4A87-1A82-191F-553234D2A8C0}"/>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id="{F6C78D45-F728-6B16-6F1C-357C57B0E661}"/>
              </a:ext>
            </a:extLst>
          </p:cNvPr>
          <p:cNvSpPr>
            <a:spLocks noGrp="1"/>
          </p:cNvSpPr>
          <p:nvPr>
            <p:ph type="ftr" sz="quarter" idx="11"/>
          </p:nvPr>
        </p:nvSpPr>
        <p:spPr/>
        <p:txBody>
          <a:bodyPr/>
          <a:lstStyle/>
          <a:p>
            <a:r>
              <a:rPr lang="en-US"/>
              <a:t>Ronald Lee, UC Berkeley, NTA15, Bangkok March 10 2025</a:t>
            </a:r>
          </a:p>
        </p:txBody>
      </p:sp>
      <p:sp>
        <p:nvSpPr>
          <p:cNvPr id="5" name="Slide Number Placeholder 4">
            <a:extLst>
              <a:ext uri="{FF2B5EF4-FFF2-40B4-BE49-F238E27FC236}">
                <a16:creationId xmlns:a16="http://schemas.microsoft.com/office/drawing/2014/main" id="{AF2266B2-E736-5034-D5CF-61CD395788BD}"/>
              </a:ext>
            </a:extLst>
          </p:cNvPr>
          <p:cNvSpPr>
            <a:spLocks noGrp="1"/>
          </p:cNvSpPr>
          <p:nvPr>
            <p:ph type="sldNum" sz="quarter" idx="12"/>
          </p:nvPr>
        </p:nvSpPr>
        <p:spPr/>
        <p:txBody>
          <a:bodyPr/>
          <a:lstStyle/>
          <a:p>
            <a:fld id="{A9B2D518-6D1D-4D9D-A3B1-6D34ADE39070}" type="slidenum">
              <a:rPr lang="en-US" smtClean="0"/>
              <a:t>4</a:t>
            </a:fld>
            <a:endParaRPr lang="en-US"/>
          </a:p>
        </p:txBody>
      </p:sp>
    </p:spTree>
    <p:extLst>
      <p:ext uri="{BB962C8B-B14F-4D97-AF65-F5344CB8AC3E}">
        <p14:creationId xmlns:p14="http://schemas.microsoft.com/office/powerpoint/2010/main" val="2292621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05CEF-8A0A-7366-1891-4EFEC41C6B88}"/>
              </a:ext>
            </a:extLst>
          </p:cNvPr>
          <p:cNvSpPr>
            <a:spLocks noGrp="1"/>
          </p:cNvSpPr>
          <p:nvPr>
            <p:ph type="title"/>
          </p:nvPr>
        </p:nvSpPr>
        <p:spPr/>
        <p:txBody>
          <a:bodyPr/>
          <a:lstStyle/>
          <a:p>
            <a:r>
              <a:rPr lang="en-US" b="1" dirty="0">
                <a:solidFill>
                  <a:srgbClr val="0070C0"/>
                </a:solidFill>
              </a:rPr>
              <a:t>2. Demographic Observatories and Demographic Dividend Sensitive Budgeting </a:t>
            </a:r>
          </a:p>
        </p:txBody>
      </p:sp>
      <p:sp>
        <p:nvSpPr>
          <p:cNvPr id="3" name="Content Placeholder 2">
            <a:extLst>
              <a:ext uri="{FF2B5EF4-FFF2-40B4-BE49-F238E27FC236}">
                <a16:creationId xmlns:a16="http://schemas.microsoft.com/office/drawing/2014/main" id="{A5F8128D-66B6-3391-3C1D-ED71DEF9E4B7}"/>
              </a:ext>
            </a:extLst>
          </p:cNvPr>
          <p:cNvSpPr>
            <a:spLocks noGrp="1"/>
          </p:cNvSpPr>
          <p:nvPr>
            <p:ph idx="1"/>
          </p:nvPr>
        </p:nvSpPr>
        <p:spPr/>
        <p:txBody>
          <a:bodyPr>
            <a:normAutofit/>
          </a:bodyPr>
          <a:lstStyle/>
          <a:p>
            <a:r>
              <a:rPr lang="en-US" dirty="0"/>
              <a:t>Work by Latif Dramani for African countries</a:t>
            </a:r>
          </a:p>
          <a:p>
            <a:r>
              <a:rPr lang="en-US" dirty="0"/>
              <a:t>Response to initiative of African Union</a:t>
            </a:r>
          </a:p>
          <a:p>
            <a:r>
              <a:rPr lang="en-US" dirty="0"/>
              <a:t>Creating Demographic Observatories in many countries </a:t>
            </a:r>
          </a:p>
          <a:p>
            <a:pPr lvl="1"/>
            <a:r>
              <a:rPr lang="en-US" kern="100" dirty="0">
                <a:latin typeface="Aptos" panose="020B0004020202020204" pitchFamily="34" charset="0"/>
                <a:ea typeface="Aptos" panose="020B0004020202020204" pitchFamily="34" charset="0"/>
                <a:cs typeface="Times New Roman" panose="02020603050405020304" pitchFamily="18" charset="0"/>
              </a:rPr>
              <a:t>facilitating evidence-based development planning processes related to demographic dividends</a:t>
            </a:r>
          </a:p>
          <a:p>
            <a:pPr lvl="1"/>
            <a:r>
              <a:rPr lang="en-US" sz="2400" kern="100" dirty="0">
                <a:effectLst/>
                <a:latin typeface="Aptos" panose="020B0004020202020204" pitchFamily="34" charset="0"/>
                <a:ea typeface="Aptos" panose="020B0004020202020204" pitchFamily="34" charset="0"/>
                <a:cs typeface="Times New Roman" panose="02020603050405020304" pitchFamily="18" charset="0"/>
              </a:rPr>
              <a:t>integrate demographic dividend priorities into sectoral, local and national development plans and actions based on analytical evidence.</a:t>
            </a:r>
          </a:p>
        </p:txBody>
      </p:sp>
      <p:sp>
        <p:nvSpPr>
          <p:cNvPr id="4" name="Footer Placeholder 3">
            <a:extLst>
              <a:ext uri="{FF2B5EF4-FFF2-40B4-BE49-F238E27FC236}">
                <a16:creationId xmlns:a16="http://schemas.microsoft.com/office/drawing/2014/main" id="{CFA21715-0AE9-02E6-1081-2A1AD41054D7}"/>
              </a:ext>
            </a:extLst>
          </p:cNvPr>
          <p:cNvSpPr>
            <a:spLocks noGrp="1"/>
          </p:cNvSpPr>
          <p:nvPr>
            <p:ph type="ftr" sz="quarter" idx="11"/>
          </p:nvPr>
        </p:nvSpPr>
        <p:spPr/>
        <p:txBody>
          <a:bodyPr/>
          <a:lstStyle/>
          <a:p>
            <a:r>
              <a:rPr lang="en-US"/>
              <a:t>Ronald Lee, UC Berkeley, NTA15, Bangkok March 10 2025</a:t>
            </a:r>
          </a:p>
        </p:txBody>
      </p:sp>
      <p:sp>
        <p:nvSpPr>
          <p:cNvPr id="5" name="Slide Number Placeholder 4">
            <a:extLst>
              <a:ext uri="{FF2B5EF4-FFF2-40B4-BE49-F238E27FC236}">
                <a16:creationId xmlns:a16="http://schemas.microsoft.com/office/drawing/2014/main" id="{157B4680-EDE6-659E-04A1-5BB94BF3DCCB}"/>
              </a:ext>
            </a:extLst>
          </p:cNvPr>
          <p:cNvSpPr>
            <a:spLocks noGrp="1"/>
          </p:cNvSpPr>
          <p:nvPr>
            <p:ph type="sldNum" sz="quarter" idx="12"/>
          </p:nvPr>
        </p:nvSpPr>
        <p:spPr/>
        <p:txBody>
          <a:bodyPr/>
          <a:lstStyle/>
          <a:p>
            <a:fld id="{A9B2D518-6D1D-4D9D-A3B1-6D34ADE39070}" type="slidenum">
              <a:rPr lang="en-US" smtClean="0"/>
              <a:t>5</a:t>
            </a:fld>
            <a:endParaRPr lang="en-US"/>
          </a:p>
        </p:txBody>
      </p:sp>
    </p:spTree>
    <p:extLst>
      <p:ext uri="{BB962C8B-B14F-4D97-AF65-F5344CB8AC3E}">
        <p14:creationId xmlns:p14="http://schemas.microsoft.com/office/powerpoint/2010/main" val="2296912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26F77-7B1F-309A-DF73-A24400F5278C}"/>
              </a:ext>
            </a:extLst>
          </p:cNvPr>
          <p:cNvSpPr>
            <a:spLocks noGrp="1"/>
          </p:cNvSpPr>
          <p:nvPr>
            <p:ph type="title"/>
          </p:nvPr>
        </p:nvSpPr>
        <p:spPr>
          <a:xfrm>
            <a:off x="838200" y="365125"/>
            <a:ext cx="10515600" cy="2063115"/>
          </a:xfrm>
        </p:spPr>
        <p:txBody>
          <a:bodyPr>
            <a:normAutofit/>
          </a:bodyPr>
          <a:lstStyle/>
          <a:p>
            <a:r>
              <a:rPr lang="en-US" b="1" dirty="0">
                <a:solidFill>
                  <a:srgbClr val="0070C0"/>
                </a:solidFill>
              </a:rPr>
              <a:t>3. Gender and time use: Gretchen Donehower will discuss today, Counting Women’s Work and NTTA.</a:t>
            </a:r>
          </a:p>
        </p:txBody>
      </p:sp>
      <p:sp>
        <p:nvSpPr>
          <p:cNvPr id="4" name="Footer Placeholder 3">
            <a:extLst>
              <a:ext uri="{FF2B5EF4-FFF2-40B4-BE49-F238E27FC236}">
                <a16:creationId xmlns:a16="http://schemas.microsoft.com/office/drawing/2014/main" id="{CD3821BB-BA6B-5B9F-9A64-3975DC8BE2E5}"/>
              </a:ext>
            </a:extLst>
          </p:cNvPr>
          <p:cNvSpPr>
            <a:spLocks noGrp="1"/>
          </p:cNvSpPr>
          <p:nvPr>
            <p:ph type="ftr" sz="quarter" idx="11"/>
          </p:nvPr>
        </p:nvSpPr>
        <p:spPr/>
        <p:txBody>
          <a:bodyPr/>
          <a:lstStyle/>
          <a:p>
            <a:r>
              <a:rPr lang="en-US"/>
              <a:t>Ronald Lee, UC Berkeley, NTA15, Bangkok March 10 2025</a:t>
            </a:r>
          </a:p>
        </p:txBody>
      </p:sp>
      <p:sp>
        <p:nvSpPr>
          <p:cNvPr id="5" name="Slide Number Placeholder 4">
            <a:extLst>
              <a:ext uri="{FF2B5EF4-FFF2-40B4-BE49-F238E27FC236}">
                <a16:creationId xmlns:a16="http://schemas.microsoft.com/office/drawing/2014/main" id="{CC9F019C-8BBF-50A5-B11A-55B1352DA680}"/>
              </a:ext>
            </a:extLst>
          </p:cNvPr>
          <p:cNvSpPr>
            <a:spLocks noGrp="1"/>
          </p:cNvSpPr>
          <p:nvPr>
            <p:ph type="sldNum" sz="quarter" idx="12"/>
          </p:nvPr>
        </p:nvSpPr>
        <p:spPr/>
        <p:txBody>
          <a:bodyPr/>
          <a:lstStyle/>
          <a:p>
            <a:fld id="{A9B2D518-6D1D-4D9D-A3B1-6D34ADE39070}" type="slidenum">
              <a:rPr lang="en-US" smtClean="0"/>
              <a:t>6</a:t>
            </a:fld>
            <a:endParaRPr lang="en-US"/>
          </a:p>
        </p:txBody>
      </p:sp>
    </p:spTree>
    <p:extLst>
      <p:ext uri="{BB962C8B-B14F-4D97-AF65-F5344CB8AC3E}">
        <p14:creationId xmlns:p14="http://schemas.microsoft.com/office/powerpoint/2010/main" val="82278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BDF50-14C1-69E7-21D1-0010E5446DC1}"/>
              </a:ext>
            </a:extLst>
          </p:cNvPr>
          <p:cNvSpPr>
            <a:spLocks noGrp="1"/>
          </p:cNvSpPr>
          <p:nvPr>
            <p:ph type="title"/>
          </p:nvPr>
        </p:nvSpPr>
        <p:spPr/>
        <p:txBody>
          <a:bodyPr>
            <a:noAutofit/>
          </a:bodyPr>
          <a:lstStyle/>
          <a:p>
            <a:r>
              <a:rPr lang="en-US" sz="3400" b="1" dirty="0">
                <a:solidFill>
                  <a:srgbClr val="0070C0"/>
                </a:solidFill>
              </a:rPr>
              <a:t>4. Using NTA data to analyze economic impacts of migration on sending and receiving countries (Workshop here).</a:t>
            </a:r>
          </a:p>
        </p:txBody>
      </p:sp>
      <p:sp>
        <p:nvSpPr>
          <p:cNvPr id="3" name="Content Placeholder 2">
            <a:extLst>
              <a:ext uri="{FF2B5EF4-FFF2-40B4-BE49-F238E27FC236}">
                <a16:creationId xmlns:a16="http://schemas.microsoft.com/office/drawing/2014/main" id="{A526F858-A509-9565-C48C-3E42315BE9B3}"/>
              </a:ext>
            </a:extLst>
          </p:cNvPr>
          <p:cNvSpPr>
            <a:spLocks noGrp="1"/>
          </p:cNvSpPr>
          <p:nvPr>
            <p:ph idx="1"/>
          </p:nvPr>
        </p:nvSpPr>
        <p:spPr/>
        <p:txBody>
          <a:bodyPr>
            <a:normAutofit/>
          </a:bodyPr>
          <a:lstStyle/>
          <a:p>
            <a:r>
              <a:rPr lang="en-US" dirty="0"/>
              <a:t>Great interest for sending (brain drain, remittances, sending labor markets) and receiving countries (labor markets, fiscal impacts).</a:t>
            </a:r>
          </a:p>
          <a:p>
            <a:r>
              <a:rPr lang="en-US" dirty="0"/>
              <a:t>Early version of NTA methods was used for study of fiscal impacts of US immigration by Lee, Miller, and Donehower.</a:t>
            </a:r>
          </a:p>
          <a:p>
            <a:r>
              <a:rPr lang="en-US" dirty="0"/>
              <a:t>Jorge Bravo for how to use existing NTA data for this. He and Gretchen Donehower will lead Workshop on this.</a:t>
            </a:r>
          </a:p>
          <a:p>
            <a:r>
              <a:rPr lang="en-US" dirty="0"/>
              <a:t>Ivan Mejia-Guevara and Alma Vega will present pioneering work on Mexico this afternoon. </a:t>
            </a:r>
          </a:p>
          <a:p>
            <a:endParaRPr lang="en-US" dirty="0"/>
          </a:p>
        </p:txBody>
      </p:sp>
      <p:sp>
        <p:nvSpPr>
          <p:cNvPr id="4" name="Footer Placeholder 3">
            <a:extLst>
              <a:ext uri="{FF2B5EF4-FFF2-40B4-BE49-F238E27FC236}">
                <a16:creationId xmlns:a16="http://schemas.microsoft.com/office/drawing/2014/main" id="{958A8CE3-DBB7-D68D-A7CE-FC78FA391F2F}"/>
              </a:ext>
            </a:extLst>
          </p:cNvPr>
          <p:cNvSpPr>
            <a:spLocks noGrp="1"/>
          </p:cNvSpPr>
          <p:nvPr>
            <p:ph type="ftr" sz="quarter" idx="11"/>
          </p:nvPr>
        </p:nvSpPr>
        <p:spPr/>
        <p:txBody>
          <a:bodyPr/>
          <a:lstStyle/>
          <a:p>
            <a:r>
              <a:rPr lang="en-US"/>
              <a:t>Ronald Lee, UC Berkeley, NTA15, Bangkok March 10 2025</a:t>
            </a:r>
          </a:p>
        </p:txBody>
      </p:sp>
      <p:sp>
        <p:nvSpPr>
          <p:cNvPr id="5" name="Slide Number Placeholder 4">
            <a:extLst>
              <a:ext uri="{FF2B5EF4-FFF2-40B4-BE49-F238E27FC236}">
                <a16:creationId xmlns:a16="http://schemas.microsoft.com/office/drawing/2014/main" id="{D8361B61-D43F-1CBF-69FF-1BC1F583248C}"/>
              </a:ext>
            </a:extLst>
          </p:cNvPr>
          <p:cNvSpPr>
            <a:spLocks noGrp="1"/>
          </p:cNvSpPr>
          <p:nvPr>
            <p:ph type="sldNum" sz="quarter" idx="12"/>
          </p:nvPr>
        </p:nvSpPr>
        <p:spPr/>
        <p:txBody>
          <a:bodyPr/>
          <a:lstStyle/>
          <a:p>
            <a:fld id="{A9B2D518-6D1D-4D9D-A3B1-6D34ADE39070}" type="slidenum">
              <a:rPr lang="en-US" smtClean="0"/>
              <a:t>7</a:t>
            </a:fld>
            <a:endParaRPr lang="en-US"/>
          </a:p>
        </p:txBody>
      </p:sp>
    </p:spTree>
    <p:extLst>
      <p:ext uri="{BB962C8B-B14F-4D97-AF65-F5344CB8AC3E}">
        <p14:creationId xmlns:p14="http://schemas.microsoft.com/office/powerpoint/2010/main" val="1918689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C6886-11CD-713E-A045-4274F45AA6BE}"/>
              </a:ext>
            </a:extLst>
          </p:cNvPr>
          <p:cNvSpPr>
            <a:spLocks noGrp="1"/>
          </p:cNvSpPr>
          <p:nvPr>
            <p:ph type="title"/>
          </p:nvPr>
        </p:nvSpPr>
        <p:spPr/>
        <p:txBody>
          <a:bodyPr/>
          <a:lstStyle/>
          <a:p>
            <a:r>
              <a:rPr lang="en-US" b="1" dirty="0">
                <a:solidFill>
                  <a:srgbClr val="0070C0"/>
                </a:solidFill>
              </a:rPr>
              <a:t>5. National Inclusion Accounts: New UN Manual and Workshop here</a:t>
            </a:r>
          </a:p>
        </p:txBody>
      </p:sp>
      <p:sp>
        <p:nvSpPr>
          <p:cNvPr id="3" name="Content Placeholder 2">
            <a:extLst>
              <a:ext uri="{FF2B5EF4-FFF2-40B4-BE49-F238E27FC236}">
                <a16:creationId xmlns:a16="http://schemas.microsoft.com/office/drawing/2014/main" id="{5FA27006-9EC6-FE62-9A9D-721060567780}"/>
              </a:ext>
            </a:extLst>
          </p:cNvPr>
          <p:cNvSpPr>
            <a:spLocks noGrp="1"/>
          </p:cNvSpPr>
          <p:nvPr>
            <p:ph idx="1"/>
          </p:nvPr>
        </p:nvSpPr>
        <p:spPr/>
        <p:txBody>
          <a:bodyPr/>
          <a:lstStyle/>
          <a:p>
            <a:r>
              <a:rPr lang="en-US" dirty="0"/>
              <a:t>NTA by socioeconomic status, e.g. education or income</a:t>
            </a:r>
          </a:p>
          <a:p>
            <a:pPr lvl="1"/>
            <a:r>
              <a:rPr lang="en-US" dirty="0"/>
              <a:t>Pioneered by Latin American teams</a:t>
            </a:r>
          </a:p>
          <a:p>
            <a:r>
              <a:rPr lang="en-US" dirty="0"/>
              <a:t>Many uses</a:t>
            </a:r>
          </a:p>
          <a:p>
            <a:pPr lvl="1"/>
            <a:r>
              <a:rPr lang="en-US" dirty="0"/>
              <a:t>Measure inequality</a:t>
            </a:r>
          </a:p>
          <a:p>
            <a:pPr lvl="1"/>
            <a:r>
              <a:rPr lang="en-US" dirty="0"/>
              <a:t>Do public transfers help?</a:t>
            </a:r>
          </a:p>
          <a:p>
            <a:pPr lvl="1"/>
            <a:r>
              <a:rPr lang="en-US" dirty="0"/>
              <a:t>How do life cycles differ for high and low SES?</a:t>
            </a:r>
          </a:p>
          <a:p>
            <a:r>
              <a:rPr lang="en-US" dirty="0"/>
              <a:t>And…</a:t>
            </a:r>
          </a:p>
        </p:txBody>
      </p:sp>
      <p:sp>
        <p:nvSpPr>
          <p:cNvPr id="4" name="Footer Placeholder 3">
            <a:extLst>
              <a:ext uri="{FF2B5EF4-FFF2-40B4-BE49-F238E27FC236}">
                <a16:creationId xmlns:a16="http://schemas.microsoft.com/office/drawing/2014/main" id="{2369AD6C-397D-57CE-2C6B-073986BD0183}"/>
              </a:ext>
            </a:extLst>
          </p:cNvPr>
          <p:cNvSpPr>
            <a:spLocks noGrp="1"/>
          </p:cNvSpPr>
          <p:nvPr>
            <p:ph type="ftr" sz="quarter" idx="11"/>
          </p:nvPr>
        </p:nvSpPr>
        <p:spPr/>
        <p:txBody>
          <a:bodyPr/>
          <a:lstStyle/>
          <a:p>
            <a:r>
              <a:rPr lang="en-US"/>
              <a:t>Ronald Lee, UC Berkeley, NTA15, Bangkok March 10 2025</a:t>
            </a:r>
          </a:p>
        </p:txBody>
      </p:sp>
      <p:sp>
        <p:nvSpPr>
          <p:cNvPr id="5" name="Slide Number Placeholder 4">
            <a:extLst>
              <a:ext uri="{FF2B5EF4-FFF2-40B4-BE49-F238E27FC236}">
                <a16:creationId xmlns:a16="http://schemas.microsoft.com/office/drawing/2014/main" id="{EE762C99-8886-7A59-D7C1-E3D7D2C5A5D0}"/>
              </a:ext>
            </a:extLst>
          </p:cNvPr>
          <p:cNvSpPr>
            <a:spLocks noGrp="1"/>
          </p:cNvSpPr>
          <p:nvPr>
            <p:ph type="sldNum" sz="quarter" idx="12"/>
          </p:nvPr>
        </p:nvSpPr>
        <p:spPr/>
        <p:txBody>
          <a:bodyPr/>
          <a:lstStyle/>
          <a:p>
            <a:fld id="{A9B2D518-6D1D-4D9D-A3B1-6D34ADE39070}" type="slidenum">
              <a:rPr lang="en-US" smtClean="0"/>
              <a:t>8</a:t>
            </a:fld>
            <a:endParaRPr lang="en-US"/>
          </a:p>
        </p:txBody>
      </p:sp>
    </p:spTree>
    <p:extLst>
      <p:ext uri="{BB962C8B-B14F-4D97-AF65-F5344CB8AC3E}">
        <p14:creationId xmlns:p14="http://schemas.microsoft.com/office/powerpoint/2010/main" val="2815577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90C22-5D17-748F-40A8-53BC1BA34550}"/>
              </a:ext>
            </a:extLst>
          </p:cNvPr>
          <p:cNvSpPr>
            <a:spLocks noGrp="1"/>
          </p:cNvSpPr>
          <p:nvPr>
            <p:ph type="title"/>
          </p:nvPr>
        </p:nvSpPr>
        <p:spPr/>
        <p:txBody>
          <a:bodyPr>
            <a:normAutofit fontScale="90000"/>
          </a:bodyPr>
          <a:lstStyle/>
          <a:p>
            <a:r>
              <a:rPr lang="en-US" b="1" dirty="0">
                <a:solidFill>
                  <a:srgbClr val="0070C0"/>
                </a:solidFill>
              </a:rPr>
              <a:t>4. Combine </a:t>
            </a:r>
            <a:r>
              <a:rPr lang="en-US" b="1" dirty="0" err="1">
                <a:solidFill>
                  <a:srgbClr val="0070C0"/>
                </a:solidFill>
              </a:rPr>
              <a:t>NTAxEducation</a:t>
            </a:r>
            <a:r>
              <a:rPr lang="en-US" b="1" dirty="0">
                <a:solidFill>
                  <a:srgbClr val="0070C0"/>
                </a:solidFill>
              </a:rPr>
              <a:t> with Wittgenstein Centre data on educational attainment</a:t>
            </a:r>
          </a:p>
        </p:txBody>
      </p:sp>
      <p:sp>
        <p:nvSpPr>
          <p:cNvPr id="3" name="Content Placeholder 2">
            <a:extLst>
              <a:ext uri="{FF2B5EF4-FFF2-40B4-BE49-F238E27FC236}">
                <a16:creationId xmlns:a16="http://schemas.microsoft.com/office/drawing/2014/main" id="{EC233735-68F4-A782-758D-E0233855E642}"/>
              </a:ext>
            </a:extLst>
          </p:cNvPr>
          <p:cNvSpPr>
            <a:spLocks noGrp="1"/>
          </p:cNvSpPr>
          <p:nvPr>
            <p:ph idx="1"/>
          </p:nvPr>
        </p:nvSpPr>
        <p:spPr/>
        <p:txBody>
          <a:bodyPr/>
          <a:lstStyle/>
          <a:p>
            <a:r>
              <a:rPr lang="en-US" dirty="0"/>
              <a:t>NTA shows how education affects labor </a:t>
            </a:r>
            <a:r>
              <a:rPr lang="en-US" dirty="0" err="1"/>
              <a:t>inc</a:t>
            </a:r>
            <a:r>
              <a:rPr lang="en-US" dirty="0"/>
              <a:t>, asset </a:t>
            </a:r>
            <a:r>
              <a:rPr lang="en-US" dirty="0" err="1"/>
              <a:t>inc</a:t>
            </a:r>
            <a:r>
              <a:rPr lang="en-US" dirty="0"/>
              <a:t>, taxes, etc.</a:t>
            </a:r>
          </a:p>
          <a:p>
            <a:endParaRPr lang="en-US" dirty="0"/>
          </a:p>
          <a:p>
            <a:r>
              <a:rPr lang="en-US" dirty="0"/>
              <a:t>Education rises because of rising public and private investment.</a:t>
            </a:r>
          </a:p>
          <a:p>
            <a:r>
              <a:rPr lang="en-US" dirty="0"/>
              <a:t>One big reason is declining fertility</a:t>
            </a:r>
          </a:p>
        </p:txBody>
      </p:sp>
      <p:sp>
        <p:nvSpPr>
          <p:cNvPr id="4" name="Footer Placeholder 3">
            <a:extLst>
              <a:ext uri="{FF2B5EF4-FFF2-40B4-BE49-F238E27FC236}">
                <a16:creationId xmlns:a16="http://schemas.microsoft.com/office/drawing/2014/main" id="{45BE52CF-BA7D-22BB-E758-2E82AC3333DB}"/>
              </a:ext>
            </a:extLst>
          </p:cNvPr>
          <p:cNvSpPr>
            <a:spLocks noGrp="1"/>
          </p:cNvSpPr>
          <p:nvPr>
            <p:ph type="ftr" sz="quarter" idx="11"/>
          </p:nvPr>
        </p:nvSpPr>
        <p:spPr/>
        <p:txBody>
          <a:bodyPr/>
          <a:lstStyle/>
          <a:p>
            <a:r>
              <a:rPr lang="en-US"/>
              <a:t>Ronald Lee, UC Berkeley, NTA15, Bangkok March 10 2025</a:t>
            </a:r>
          </a:p>
        </p:txBody>
      </p:sp>
      <p:sp>
        <p:nvSpPr>
          <p:cNvPr id="5" name="Slide Number Placeholder 4">
            <a:extLst>
              <a:ext uri="{FF2B5EF4-FFF2-40B4-BE49-F238E27FC236}">
                <a16:creationId xmlns:a16="http://schemas.microsoft.com/office/drawing/2014/main" id="{9481EB32-C68E-8EF5-D79A-6906C3666FFC}"/>
              </a:ext>
            </a:extLst>
          </p:cNvPr>
          <p:cNvSpPr>
            <a:spLocks noGrp="1"/>
          </p:cNvSpPr>
          <p:nvPr>
            <p:ph type="sldNum" sz="quarter" idx="12"/>
          </p:nvPr>
        </p:nvSpPr>
        <p:spPr/>
        <p:txBody>
          <a:bodyPr/>
          <a:lstStyle/>
          <a:p>
            <a:fld id="{A9B2D518-6D1D-4D9D-A3B1-6D34ADE39070}" type="slidenum">
              <a:rPr lang="en-US" smtClean="0"/>
              <a:t>9</a:t>
            </a:fld>
            <a:endParaRPr lang="en-US"/>
          </a:p>
        </p:txBody>
      </p:sp>
    </p:spTree>
    <p:extLst>
      <p:ext uri="{BB962C8B-B14F-4D97-AF65-F5344CB8AC3E}">
        <p14:creationId xmlns:p14="http://schemas.microsoft.com/office/powerpoint/2010/main" val="15801076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13483</TotalTime>
  <Words>1694</Words>
  <Application>Microsoft Office PowerPoint</Application>
  <PresentationFormat>Widescreen</PresentationFormat>
  <Paragraphs>161</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Aptos</vt:lpstr>
      <vt:lpstr>Aptos Display</vt:lpstr>
      <vt:lpstr>Arial</vt:lpstr>
      <vt:lpstr>Wingdings</vt:lpstr>
      <vt:lpstr>Office Theme</vt:lpstr>
      <vt:lpstr>Reflections on NTA and Policy</vt:lpstr>
      <vt:lpstr>1. NTA background and history</vt:lpstr>
      <vt:lpstr>PowerPoint Presentation</vt:lpstr>
      <vt:lpstr> Now some recent policy applications of NTA and some new ideas for policy uses.</vt:lpstr>
      <vt:lpstr>2. Demographic Observatories and Demographic Dividend Sensitive Budgeting </vt:lpstr>
      <vt:lpstr>3. Gender and time use: Gretchen Donehower will discuss today, Counting Women’s Work and NTTA.</vt:lpstr>
      <vt:lpstr>4. Using NTA data to analyze economic impacts of migration on sending and receiving countries (Workshop here).</vt:lpstr>
      <vt:lpstr>5. National Inclusion Accounts: New UN Manual and Workshop here</vt:lpstr>
      <vt:lpstr>4. Combine NTAxEducation with Wittgenstein Centre data on educational attainment</vt:lpstr>
      <vt:lpstr>Total Fertility Rate and Human Capital investment in Asia  and Pacific countries</vt:lpstr>
      <vt:lpstr>Total Fertility Rate and Human Capital investment in Asia  and Pacific countries</vt:lpstr>
      <vt:lpstr>Total Fertility Rate and Human Capital investment in Asia  and Pacific countries</vt:lpstr>
      <vt:lpstr>Human capital investment drives educ in Asian&amp;Pacific countries</vt:lpstr>
      <vt:lpstr>Linking educ and NTA finds that…</vt:lpstr>
      <vt:lpstr>7. Some preliminary new ideas: Potential Support Ratios and using NTA to evaluate policy options . </vt:lpstr>
      <vt:lpstr>Potential support ratio</vt:lpstr>
      <vt:lpstr>PowerPoint Presentation</vt:lpstr>
      <vt:lpstr>Labor income ages 15-24/Labor income 30-49 in NTA countries    Factor of 8 from lowest to highest.      Some due to youth unemployment and underemployment.     Other due to differences in educational enrollment.   Can divide yl at each age by share of youth not enrolled, to get labor inc for those not in school. </vt:lpstr>
      <vt:lpstr>Labor income ages 60+/Labor income 30-49 in NTA countries *Factor of 10 from lowest to highest.  *China and Vietnam are lowest.   Elderly may work hard but have very low productivity relative to young, due to lower education, work in rural agriculture.  Divide by the Labor Force Participation rate of elderly.  Among lowest are France, Germany, Russia. Retirement is early. </vt:lpstr>
      <vt:lpstr>Ratio of female to male labor income at ages 30-49.   Vary by factor of five  Source: Gretchen Donehower, Counting Women’s Work, AGENTA, and Michael Abrigo for Philippines. </vt:lpstr>
      <vt:lpstr>Av yrs schooling at age 30-34  Varies by factor of 4.5</vt:lpstr>
      <vt:lpstr>How big a bang if these aspects of labor are increased?</vt:lpstr>
      <vt:lpstr>Case study: Philippines, 2015. Labor income by age, gender, educ</vt:lpstr>
      <vt:lpstr>Policy Elasticities for Philippines – (thanks to Michael Abrigo)</vt:lpstr>
      <vt:lpstr>Interpreting these results</vt:lpstr>
      <vt:lpstr>Effects depend on pop age distribution. Compare with pop age of 1960, 2015, and 2070 in Philippines</vt:lpstr>
      <vt:lpstr>Decomposing differences in labor income of youth and elderly for four countries due   employment ratios  income per employed per person</vt:lpstr>
      <vt:lpstr>NTA is still growing and developing new methods, measures and applications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Ronald Lee</dc:creator>
  <cp:lastModifiedBy>Ronald Lee</cp:lastModifiedBy>
  <cp:revision>49</cp:revision>
  <dcterms:created xsi:type="dcterms:W3CDTF">2025-02-27T19:40:59Z</dcterms:created>
  <dcterms:modified xsi:type="dcterms:W3CDTF">2025-03-09T05:47:37Z</dcterms:modified>
</cp:coreProperties>
</file>