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730" r:id="rId2"/>
    <p:sldId id="826" r:id="rId3"/>
    <p:sldId id="811" r:id="rId4"/>
    <p:sldId id="812" r:id="rId5"/>
    <p:sldId id="813" r:id="rId6"/>
    <p:sldId id="816" r:id="rId7"/>
    <p:sldId id="814" r:id="rId8"/>
    <p:sldId id="817" r:id="rId9"/>
    <p:sldId id="818" r:id="rId10"/>
    <p:sldId id="819" r:id="rId11"/>
    <p:sldId id="278" r:id="rId12"/>
    <p:sldId id="827" r:id="rId13"/>
    <p:sldId id="828" r:id="rId14"/>
    <p:sldId id="643" r:id="rId15"/>
    <p:sldId id="787" r:id="rId16"/>
    <p:sldId id="258" r:id="rId17"/>
    <p:sldId id="833" r:id="rId18"/>
    <p:sldId id="637" r:id="rId19"/>
    <p:sldId id="832" r:id="rId20"/>
    <p:sldId id="820" r:id="rId21"/>
    <p:sldId id="615" r:id="rId22"/>
    <p:sldId id="555" r:id="rId23"/>
    <p:sldId id="687" r:id="rId24"/>
    <p:sldId id="630" r:id="rId25"/>
    <p:sldId id="764" r:id="rId26"/>
    <p:sldId id="327" r:id="rId27"/>
    <p:sldId id="656" r:id="rId28"/>
    <p:sldId id="780" r:id="rId29"/>
    <p:sldId id="821" r:id="rId30"/>
    <p:sldId id="726" r:id="rId31"/>
    <p:sldId id="776" r:id="rId32"/>
    <p:sldId id="825" r:id="rId33"/>
    <p:sldId id="271" r:id="rId34"/>
    <p:sldId id="272" r:id="rId35"/>
    <p:sldId id="775" r:id="rId36"/>
    <p:sldId id="822" r:id="rId37"/>
    <p:sldId id="576" r:id="rId38"/>
    <p:sldId id="577" r:id="rId39"/>
    <p:sldId id="259" r:id="rId40"/>
    <p:sldId id="834" r:id="rId41"/>
    <p:sldId id="835" r:id="rId42"/>
    <p:sldId id="82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5" autoAdjust="0"/>
    <p:restoredTop sz="79623" autoAdjust="0"/>
  </p:normalViewPr>
  <p:slideViewPr>
    <p:cSldViewPr>
      <p:cViewPr varScale="1">
        <p:scale>
          <a:sx n="56" d="100"/>
          <a:sy n="56" d="100"/>
        </p:scale>
        <p:origin x="78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8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73064304461942"/>
          <c:y val="7.3375614251574586E-2"/>
          <c:w val="0.83507491251093613"/>
          <c:h val="0.74672496282582301"/>
        </c:manualLayout>
      </c:layout>
      <c:lineChart>
        <c:grouping val="standard"/>
        <c:varyColors val="0"/>
        <c:ser>
          <c:idx val="0"/>
          <c:order val="0"/>
          <c:tx>
            <c:v>Benefit (TGI)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'Data Preparation'!$K$13:$DF$13</c:f>
              <c:numCache>
                <c:formatCode>General</c:formatCode>
                <c:ptCount val="100"/>
                <c:pt idx="0">
                  <c:v>0.15614285017733853</c:v>
                </c:pt>
                <c:pt idx="1">
                  <c:v>0.15378403655163497</c:v>
                </c:pt>
                <c:pt idx="2">
                  <c:v>0.15952062293465594</c:v>
                </c:pt>
                <c:pt idx="3">
                  <c:v>0.20455147182528807</c:v>
                </c:pt>
                <c:pt idx="4">
                  <c:v>0.26341061688268697</c:v>
                </c:pt>
                <c:pt idx="5">
                  <c:v>0.27027896348514302</c:v>
                </c:pt>
                <c:pt idx="6">
                  <c:v>0.30954703064585948</c:v>
                </c:pt>
                <c:pt idx="7">
                  <c:v>0.39785570044529628</c:v>
                </c:pt>
                <c:pt idx="8">
                  <c:v>0.39117321487110729</c:v>
                </c:pt>
                <c:pt idx="9">
                  <c:v>0.39932968284136705</c:v>
                </c:pt>
                <c:pt idx="10">
                  <c:v>0.39680647397721908</c:v>
                </c:pt>
                <c:pt idx="11">
                  <c:v>0.39748070972139371</c:v>
                </c:pt>
                <c:pt idx="12">
                  <c:v>0.39584952345994645</c:v>
                </c:pt>
                <c:pt idx="13">
                  <c:v>0.40257102345207485</c:v>
                </c:pt>
                <c:pt idx="14">
                  <c:v>0.39129023616120157</c:v>
                </c:pt>
                <c:pt idx="15">
                  <c:v>0.36073328547874128</c:v>
                </c:pt>
                <c:pt idx="16">
                  <c:v>0.31000840252523659</c:v>
                </c:pt>
                <c:pt idx="17">
                  <c:v>0.29785177313867528</c:v>
                </c:pt>
                <c:pt idx="18">
                  <c:v>0.31641786708660802</c:v>
                </c:pt>
                <c:pt idx="19">
                  <c:v>0.3756845772506619</c:v>
                </c:pt>
                <c:pt idx="20">
                  <c:v>0.37693429767710857</c:v>
                </c:pt>
                <c:pt idx="21">
                  <c:v>0.40493687272227541</c:v>
                </c:pt>
                <c:pt idx="22">
                  <c:v>0.36327782767799016</c:v>
                </c:pt>
                <c:pt idx="23">
                  <c:v>0.23869718141354715</c:v>
                </c:pt>
                <c:pt idx="24">
                  <c:v>0.17379394140183083</c:v>
                </c:pt>
                <c:pt idx="25">
                  <c:v>0.16568782238118057</c:v>
                </c:pt>
                <c:pt idx="26">
                  <c:v>0.15086362794995317</c:v>
                </c:pt>
                <c:pt idx="27">
                  <c:v>0.1565960528141678</c:v>
                </c:pt>
                <c:pt idx="28">
                  <c:v>0.1557466777976827</c:v>
                </c:pt>
                <c:pt idx="29">
                  <c:v>0.15452858591607357</c:v>
                </c:pt>
                <c:pt idx="30">
                  <c:v>0.14941307049047278</c:v>
                </c:pt>
                <c:pt idx="31">
                  <c:v>0.15354785548862115</c:v>
                </c:pt>
                <c:pt idx="32">
                  <c:v>0.14774491108985294</c:v>
                </c:pt>
                <c:pt idx="33">
                  <c:v>0.14392179134596914</c:v>
                </c:pt>
                <c:pt idx="34">
                  <c:v>0.14615776844730585</c:v>
                </c:pt>
                <c:pt idx="35">
                  <c:v>0.14030455626980828</c:v>
                </c:pt>
                <c:pt idx="36">
                  <c:v>0.1399092308238151</c:v>
                </c:pt>
                <c:pt idx="37">
                  <c:v>0.14332357318522282</c:v>
                </c:pt>
                <c:pt idx="38">
                  <c:v>0.14018593541068614</c:v>
                </c:pt>
                <c:pt idx="39">
                  <c:v>0.13986459816994423</c:v>
                </c:pt>
                <c:pt idx="40">
                  <c:v>0.13888257834676512</c:v>
                </c:pt>
                <c:pt idx="41">
                  <c:v>0.13973945454105294</c:v>
                </c:pt>
                <c:pt idx="42">
                  <c:v>0.13967870293608725</c:v>
                </c:pt>
                <c:pt idx="43">
                  <c:v>0.13890533924563164</c:v>
                </c:pt>
                <c:pt idx="44">
                  <c:v>0.13963022283825949</c:v>
                </c:pt>
                <c:pt idx="45">
                  <c:v>0.13963203263802934</c:v>
                </c:pt>
                <c:pt idx="46">
                  <c:v>0.14062341163396816</c:v>
                </c:pt>
                <c:pt idx="47">
                  <c:v>0.14099676177708925</c:v>
                </c:pt>
                <c:pt idx="48">
                  <c:v>0.14223874760834301</c:v>
                </c:pt>
                <c:pt idx="49">
                  <c:v>0.1417540240696786</c:v>
                </c:pt>
                <c:pt idx="50">
                  <c:v>0.14355762421733048</c:v>
                </c:pt>
                <c:pt idx="51">
                  <c:v>0.14552533509084936</c:v>
                </c:pt>
                <c:pt idx="52">
                  <c:v>0.14551495282093424</c:v>
                </c:pt>
                <c:pt idx="53">
                  <c:v>0.14757143711022649</c:v>
                </c:pt>
                <c:pt idx="54">
                  <c:v>0.1483832023667945</c:v>
                </c:pt>
                <c:pt idx="55">
                  <c:v>0.14979370509515427</c:v>
                </c:pt>
                <c:pt idx="56">
                  <c:v>0.15232860545961668</c:v>
                </c:pt>
                <c:pt idx="57">
                  <c:v>0.15678667878906477</c:v>
                </c:pt>
                <c:pt idx="58">
                  <c:v>0.16105486829118046</c:v>
                </c:pt>
                <c:pt idx="59">
                  <c:v>0.16735189038306317</c:v>
                </c:pt>
                <c:pt idx="60">
                  <c:v>0.17407046623076836</c:v>
                </c:pt>
                <c:pt idx="61">
                  <c:v>0.18194684655654497</c:v>
                </c:pt>
                <c:pt idx="62">
                  <c:v>0.18901369636380802</c:v>
                </c:pt>
                <c:pt idx="63">
                  <c:v>0.19536821255818879</c:v>
                </c:pt>
                <c:pt idx="64">
                  <c:v>0.20106757354439414</c:v>
                </c:pt>
                <c:pt idx="65">
                  <c:v>0.20663342754428848</c:v>
                </c:pt>
                <c:pt idx="66">
                  <c:v>0.21218115236294111</c:v>
                </c:pt>
                <c:pt idx="67">
                  <c:v>0.21787283248501768</c:v>
                </c:pt>
                <c:pt idx="68">
                  <c:v>0.22400877901283014</c:v>
                </c:pt>
                <c:pt idx="69">
                  <c:v>0.23128530210058887</c:v>
                </c:pt>
                <c:pt idx="70">
                  <c:v>0.23744336529717922</c:v>
                </c:pt>
                <c:pt idx="71">
                  <c:v>0.24219073681222583</c:v>
                </c:pt>
                <c:pt idx="72">
                  <c:v>0.24599930277114504</c:v>
                </c:pt>
                <c:pt idx="73">
                  <c:v>0.25031974131342805</c:v>
                </c:pt>
                <c:pt idx="74">
                  <c:v>0.2553324816599527</c:v>
                </c:pt>
                <c:pt idx="75">
                  <c:v>0.26139376216635252</c:v>
                </c:pt>
                <c:pt idx="76">
                  <c:v>0.26768556663082005</c:v>
                </c:pt>
                <c:pt idx="77">
                  <c:v>0.2748021845337521</c:v>
                </c:pt>
                <c:pt idx="78">
                  <c:v>0.27851124734800997</c:v>
                </c:pt>
                <c:pt idx="79">
                  <c:v>0.28062065532971531</c:v>
                </c:pt>
                <c:pt idx="80">
                  <c:v>0.28041574231892447</c:v>
                </c:pt>
                <c:pt idx="81">
                  <c:v>0.28034329770578764</c:v>
                </c:pt>
                <c:pt idx="82">
                  <c:v>0.27799115739602775</c:v>
                </c:pt>
                <c:pt idx="83">
                  <c:v>0.27733521058316851</c:v>
                </c:pt>
                <c:pt idx="84">
                  <c:v>0.27643947853092571</c:v>
                </c:pt>
                <c:pt idx="85">
                  <c:v>0.27710270721049374</c:v>
                </c:pt>
                <c:pt idx="86">
                  <c:v>0.27838032577638783</c:v>
                </c:pt>
                <c:pt idx="87">
                  <c:v>0.28246450228240266</c:v>
                </c:pt>
                <c:pt idx="88">
                  <c:v>0.28570281112059065</c:v>
                </c:pt>
                <c:pt idx="89">
                  <c:v>0.28980935161940313</c:v>
                </c:pt>
                <c:pt idx="90">
                  <c:v>0.2913226277536643</c:v>
                </c:pt>
                <c:pt idx="91">
                  <c:v>0.29128000512443314</c:v>
                </c:pt>
                <c:pt idx="92">
                  <c:v>0.28965435718507471</c:v>
                </c:pt>
                <c:pt idx="93">
                  <c:v>0.2885571328039061</c:v>
                </c:pt>
                <c:pt idx="94">
                  <c:v>0.28849882529450094</c:v>
                </c:pt>
                <c:pt idx="95">
                  <c:v>0.28934162783613809</c:v>
                </c:pt>
                <c:pt idx="96">
                  <c:v>0.2906251186199339</c:v>
                </c:pt>
                <c:pt idx="97">
                  <c:v>0.29189576371206394</c:v>
                </c:pt>
                <c:pt idx="98">
                  <c:v>0.29316641322897791</c:v>
                </c:pt>
                <c:pt idx="99">
                  <c:v>0.29375750564994157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00-47AD-9781-FC165C635A4F}"/>
            </c:ext>
          </c:extLst>
        </c:ser>
        <c:ser>
          <c:idx val="1"/>
          <c:order val="1"/>
          <c:tx>
            <c:v>Burden (TGO)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'Data Preparation'!$K$15:$DF$15</c:f>
              <c:numCache>
                <c:formatCode>General</c:formatCode>
                <c:ptCount val="100"/>
                <c:pt idx="0">
                  <c:v>-4.3969234273206571E-2</c:v>
                </c:pt>
                <c:pt idx="1">
                  <c:v>-4.6003780193689572E-2</c:v>
                </c:pt>
                <c:pt idx="2">
                  <c:v>-4.803832611417258E-2</c:v>
                </c:pt>
                <c:pt idx="3">
                  <c:v>-5.0072868536281463E-2</c:v>
                </c:pt>
                <c:pt idx="4">
                  <c:v>-5.2298432678764308E-2</c:v>
                </c:pt>
                <c:pt idx="5">
                  <c:v>-5.4766332692756214E-2</c:v>
                </c:pt>
                <c:pt idx="6">
                  <c:v>-5.7544615452659743E-2</c:v>
                </c:pt>
                <c:pt idx="7">
                  <c:v>-6.0574371837192782E-2</c:v>
                </c:pt>
                <c:pt idx="8">
                  <c:v>-6.3831330126927169E-2</c:v>
                </c:pt>
                <c:pt idx="9">
                  <c:v>-6.7309791470471253E-2</c:v>
                </c:pt>
                <c:pt idx="10">
                  <c:v>-7.1108850812266561E-2</c:v>
                </c:pt>
                <c:pt idx="11">
                  <c:v>-7.5170393161948609E-2</c:v>
                </c:pt>
                <c:pt idx="12">
                  <c:v>-7.9551753372460426E-2</c:v>
                </c:pt>
                <c:pt idx="13">
                  <c:v>-8.4224101342934718E-2</c:v>
                </c:pt>
                <c:pt idx="14">
                  <c:v>-8.9581787794164647E-2</c:v>
                </c:pt>
                <c:pt idx="15">
                  <c:v>-0.10109606305910476</c:v>
                </c:pt>
                <c:pt idx="16">
                  <c:v>-0.11011693891922461</c:v>
                </c:pt>
                <c:pt idx="17">
                  <c:v>-0.12023454518257243</c:v>
                </c:pt>
                <c:pt idx="18">
                  <c:v>-0.13121390485234086</c:v>
                </c:pt>
                <c:pt idx="19">
                  <c:v>-0.14340325091005185</c:v>
                </c:pt>
                <c:pt idx="20">
                  <c:v>-0.15507030881511963</c:v>
                </c:pt>
                <c:pt idx="21">
                  <c:v>-0.1668810268431101</c:v>
                </c:pt>
                <c:pt idx="22">
                  <c:v>-0.17856474205617456</c:v>
                </c:pt>
                <c:pt idx="23">
                  <c:v>-0.19011021559064742</c:v>
                </c:pt>
                <c:pt idx="24">
                  <c:v>-0.20129484575208526</c:v>
                </c:pt>
                <c:pt idx="25">
                  <c:v>-0.21169619566951048</c:v>
                </c:pt>
                <c:pt idx="26">
                  <c:v>-0.2209542351470202</c:v>
                </c:pt>
                <c:pt idx="27">
                  <c:v>-0.23075396652498351</c:v>
                </c:pt>
                <c:pt idx="28">
                  <c:v>-0.24021838004818538</c:v>
                </c:pt>
                <c:pt idx="29">
                  <c:v>-0.24887327734546197</c:v>
                </c:pt>
                <c:pt idx="30">
                  <c:v>-0.25695849845713703</c:v>
                </c:pt>
                <c:pt idx="31">
                  <c:v>-0.26465354941039854</c:v>
                </c:pt>
                <c:pt idx="32">
                  <c:v>-0.27215809656476075</c:v>
                </c:pt>
                <c:pt idx="33">
                  <c:v>-0.27986943138021086</c:v>
                </c:pt>
                <c:pt idx="34">
                  <c:v>-0.28698600190616907</c:v>
                </c:pt>
                <c:pt idx="35">
                  <c:v>-0.29305730550889147</c:v>
                </c:pt>
                <c:pt idx="36">
                  <c:v>-0.29908825793044463</c:v>
                </c:pt>
                <c:pt idx="37">
                  <c:v>-0.30559655411818532</c:v>
                </c:pt>
                <c:pt idx="38">
                  <c:v>-0.31151901163497264</c:v>
                </c:pt>
                <c:pt idx="39">
                  <c:v>-0.31659348301955648</c:v>
                </c:pt>
                <c:pt idx="40">
                  <c:v>-0.3209583766947578</c:v>
                </c:pt>
                <c:pt idx="41">
                  <c:v>-0.32437996053000284</c:v>
                </c:pt>
                <c:pt idx="42">
                  <c:v>-0.32696176651306652</c:v>
                </c:pt>
                <c:pt idx="43">
                  <c:v>-0.32945714556592881</c:v>
                </c:pt>
                <c:pt idx="44">
                  <c:v>-0.33111671316613489</c:v>
                </c:pt>
                <c:pt idx="45">
                  <c:v>-0.3322306124832356</c:v>
                </c:pt>
                <c:pt idx="46">
                  <c:v>-0.33329973944765728</c:v>
                </c:pt>
                <c:pt idx="47">
                  <c:v>-0.33346254053859087</c:v>
                </c:pt>
                <c:pt idx="48">
                  <c:v>-0.33350063319870898</c:v>
                </c:pt>
                <c:pt idx="49">
                  <c:v>-0.33337089527381569</c:v>
                </c:pt>
                <c:pt idx="50">
                  <c:v>-0.33179876658058072</c:v>
                </c:pt>
                <c:pt idx="51">
                  <c:v>-0.32917617447179148</c:v>
                </c:pt>
                <c:pt idx="52">
                  <c:v>-0.32680215571014082</c:v>
                </c:pt>
                <c:pt idx="53">
                  <c:v>-0.32392334436505343</c:v>
                </c:pt>
                <c:pt idx="54">
                  <c:v>-0.32054976964852305</c:v>
                </c:pt>
                <c:pt idx="55">
                  <c:v>-0.31568426301957642</c:v>
                </c:pt>
                <c:pt idx="56">
                  <c:v>-0.30864995567739162</c:v>
                </c:pt>
                <c:pt idx="57">
                  <c:v>-0.30028233713992086</c:v>
                </c:pt>
                <c:pt idx="58">
                  <c:v>-0.28981464415980918</c:v>
                </c:pt>
                <c:pt idx="59">
                  <c:v>-0.2774649327561225</c:v>
                </c:pt>
                <c:pt idx="60">
                  <c:v>-0.26318697860425683</c:v>
                </c:pt>
                <c:pt idx="61">
                  <c:v>-0.2442650053146464</c:v>
                </c:pt>
                <c:pt idx="62">
                  <c:v>-0.23277482650795694</c:v>
                </c:pt>
                <c:pt idx="63">
                  <c:v>-0.22243398988992499</c:v>
                </c:pt>
                <c:pt idx="64">
                  <c:v>-0.21397039201843565</c:v>
                </c:pt>
                <c:pt idx="65">
                  <c:v>-0.20898804381082015</c:v>
                </c:pt>
                <c:pt idx="66">
                  <c:v>-0.20485547916409322</c:v>
                </c:pt>
                <c:pt idx="67">
                  <c:v>-0.20357695245751314</c:v>
                </c:pt>
                <c:pt idx="68">
                  <c:v>-0.20310590419911351</c:v>
                </c:pt>
                <c:pt idx="69">
                  <c:v>-0.20282119953961761</c:v>
                </c:pt>
                <c:pt idx="70">
                  <c:v>-0.20251980974696723</c:v>
                </c:pt>
                <c:pt idx="71">
                  <c:v>-0.20233967611279674</c:v>
                </c:pt>
                <c:pt idx="72">
                  <c:v>-0.2010275968294816</c:v>
                </c:pt>
                <c:pt idx="73">
                  <c:v>-0.19988649689103394</c:v>
                </c:pt>
                <c:pt idx="74">
                  <c:v>-0.19684990056795912</c:v>
                </c:pt>
                <c:pt idx="75">
                  <c:v>-0.19316341072903012</c:v>
                </c:pt>
                <c:pt idx="76">
                  <c:v>-0.189161643592719</c:v>
                </c:pt>
                <c:pt idx="77">
                  <c:v>-0.18516796593830384</c:v>
                </c:pt>
                <c:pt idx="78">
                  <c:v>-0.18100948256062252</c:v>
                </c:pt>
                <c:pt idx="79">
                  <c:v>-0.17701283287164019</c:v>
                </c:pt>
                <c:pt idx="80">
                  <c:v>-0.17320473117939575</c:v>
                </c:pt>
                <c:pt idx="81">
                  <c:v>-0.17038195085666849</c:v>
                </c:pt>
                <c:pt idx="82">
                  <c:v>-0.1677032128341216</c:v>
                </c:pt>
                <c:pt idx="83">
                  <c:v>-0.16534157394882906</c:v>
                </c:pt>
                <c:pt idx="84">
                  <c:v>-0.16300609530259452</c:v>
                </c:pt>
                <c:pt idx="85">
                  <c:v>-0.16047026785367069</c:v>
                </c:pt>
                <c:pt idx="86">
                  <c:v>-0.15861698843089397</c:v>
                </c:pt>
                <c:pt idx="87">
                  <c:v>-0.15675638824343266</c:v>
                </c:pt>
                <c:pt idx="88">
                  <c:v>-0.1549498111890075</c:v>
                </c:pt>
                <c:pt idx="89">
                  <c:v>-0.15341685855996728</c:v>
                </c:pt>
                <c:pt idx="90">
                  <c:v>-0.15304081653492149</c:v>
                </c:pt>
                <c:pt idx="91">
                  <c:v>-0.15371092219552862</c:v>
                </c:pt>
                <c:pt idx="92">
                  <c:v>-0.1546749678968547</c:v>
                </c:pt>
                <c:pt idx="93">
                  <c:v>-0.15487134287437229</c:v>
                </c:pt>
                <c:pt idx="94">
                  <c:v>-0.15572285827481813</c:v>
                </c:pt>
                <c:pt idx="95">
                  <c:v>-0.15568015042011213</c:v>
                </c:pt>
                <c:pt idx="96">
                  <c:v>-0.15477794971240516</c:v>
                </c:pt>
                <c:pt idx="97">
                  <c:v>-0.15320052270143472</c:v>
                </c:pt>
                <c:pt idx="98">
                  <c:v>-0.15162309483138009</c:v>
                </c:pt>
                <c:pt idx="99">
                  <c:v>-0.15004566753404791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00-47AD-9781-FC165C635A4F}"/>
            </c:ext>
          </c:extLst>
        </c:ser>
        <c:ser>
          <c:idx val="2"/>
          <c:order val="2"/>
          <c:tx>
            <c:v>Net Benefit (TG)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'Data Preparation'!$K$17:$DF$17</c:f>
              <c:numCache>
                <c:formatCode>General</c:formatCode>
                <c:ptCount val="100"/>
                <c:pt idx="0">
                  <c:v>0.11217361590413197</c:v>
                </c:pt>
                <c:pt idx="1">
                  <c:v>0.1077802563579454</c:v>
                </c:pt>
                <c:pt idx="2">
                  <c:v>0.11148229682048336</c:v>
                </c:pt>
                <c:pt idx="3">
                  <c:v>0.15447860328900662</c:v>
                </c:pt>
                <c:pt idx="4">
                  <c:v>0.21111218420392266</c:v>
                </c:pt>
                <c:pt idx="5">
                  <c:v>0.21551263079238681</c:v>
                </c:pt>
                <c:pt idx="6">
                  <c:v>0.25200241519319971</c:v>
                </c:pt>
                <c:pt idx="7">
                  <c:v>0.3372813286081035</c:v>
                </c:pt>
                <c:pt idx="8">
                  <c:v>0.32734188474418013</c:v>
                </c:pt>
                <c:pt idx="9">
                  <c:v>0.33201989137089583</c:v>
                </c:pt>
                <c:pt idx="10">
                  <c:v>0.32569762316495254</c:v>
                </c:pt>
                <c:pt idx="11">
                  <c:v>0.32231031655944509</c:v>
                </c:pt>
                <c:pt idx="12">
                  <c:v>0.31629777008748605</c:v>
                </c:pt>
                <c:pt idx="13">
                  <c:v>0.31834692210914012</c:v>
                </c:pt>
                <c:pt idx="14">
                  <c:v>0.30170844836703692</c:v>
                </c:pt>
                <c:pt idx="15">
                  <c:v>0.25963722241963649</c:v>
                </c:pt>
                <c:pt idx="16">
                  <c:v>0.19989146360601198</c:v>
                </c:pt>
                <c:pt idx="17">
                  <c:v>0.17761722795610285</c:v>
                </c:pt>
                <c:pt idx="18">
                  <c:v>0.18520396223426716</c:v>
                </c:pt>
                <c:pt idx="19">
                  <c:v>0.23228132634061005</c:v>
                </c:pt>
                <c:pt idx="20">
                  <c:v>0.22186398886198894</c:v>
                </c:pt>
                <c:pt idx="21">
                  <c:v>0.23805584587916531</c:v>
                </c:pt>
                <c:pt idx="22">
                  <c:v>0.1847130856218156</c:v>
                </c:pt>
                <c:pt idx="23">
                  <c:v>4.858696582289973E-2</c:v>
                </c:pt>
                <c:pt idx="24">
                  <c:v>-2.7500904350254429E-2</c:v>
                </c:pt>
                <c:pt idx="25">
                  <c:v>-4.6008373288329907E-2</c:v>
                </c:pt>
                <c:pt idx="26">
                  <c:v>-7.0090607197067029E-2</c:v>
                </c:pt>
                <c:pt idx="27">
                  <c:v>-7.4157913710815704E-2</c:v>
                </c:pt>
                <c:pt idx="28">
                  <c:v>-8.4471702250502684E-2</c:v>
                </c:pt>
                <c:pt idx="29">
                  <c:v>-9.4344691429388394E-2</c:v>
                </c:pt>
                <c:pt idx="30">
                  <c:v>-0.10754542796666425</c:v>
                </c:pt>
                <c:pt idx="31">
                  <c:v>-0.11110569392177738</c:v>
                </c:pt>
                <c:pt idx="32">
                  <c:v>-0.12441318547490782</c:v>
                </c:pt>
                <c:pt idx="33">
                  <c:v>-0.13594764003424173</c:v>
                </c:pt>
                <c:pt idx="34">
                  <c:v>-0.14082823345886322</c:v>
                </c:pt>
                <c:pt idx="35">
                  <c:v>-0.15275274923908319</c:v>
                </c:pt>
                <c:pt idx="36">
                  <c:v>-0.15917902710662954</c:v>
                </c:pt>
                <c:pt idx="37">
                  <c:v>-0.1622729809329625</c:v>
                </c:pt>
                <c:pt idx="38">
                  <c:v>-0.17133307622428651</c:v>
                </c:pt>
                <c:pt idx="39">
                  <c:v>-0.17672888484961224</c:v>
                </c:pt>
                <c:pt idx="40">
                  <c:v>-0.18207579834799267</c:v>
                </c:pt>
                <c:pt idx="41">
                  <c:v>-0.1846405059889499</c:v>
                </c:pt>
                <c:pt idx="42">
                  <c:v>-0.18728306357697927</c:v>
                </c:pt>
                <c:pt idx="43">
                  <c:v>-0.19055180632029717</c:v>
                </c:pt>
                <c:pt idx="44">
                  <c:v>-0.1914864903278754</c:v>
                </c:pt>
                <c:pt idx="45">
                  <c:v>-0.19259857984520626</c:v>
                </c:pt>
                <c:pt idx="46">
                  <c:v>-0.19267632781368912</c:v>
                </c:pt>
                <c:pt idx="47">
                  <c:v>-0.19246577876150162</c:v>
                </c:pt>
                <c:pt idx="48">
                  <c:v>-0.19126188559036597</c:v>
                </c:pt>
                <c:pt idx="49">
                  <c:v>-0.19161687120413709</c:v>
                </c:pt>
                <c:pt idx="50">
                  <c:v>-0.18824114236325024</c:v>
                </c:pt>
                <c:pt idx="51">
                  <c:v>-0.18365083938094212</c:v>
                </c:pt>
                <c:pt idx="52">
                  <c:v>-0.18128720288920658</c:v>
                </c:pt>
                <c:pt idx="53">
                  <c:v>-0.17635190725482694</c:v>
                </c:pt>
                <c:pt idx="54">
                  <c:v>-0.17216656728172855</c:v>
                </c:pt>
                <c:pt idx="55">
                  <c:v>-0.16589055792442214</c:v>
                </c:pt>
                <c:pt idx="56">
                  <c:v>-0.15632135021777493</c:v>
                </c:pt>
                <c:pt idx="57">
                  <c:v>-0.14349565835085609</c:v>
                </c:pt>
                <c:pt idx="58">
                  <c:v>-0.12875977586862872</c:v>
                </c:pt>
                <c:pt idx="59">
                  <c:v>-0.11011304237305933</c:v>
                </c:pt>
                <c:pt idx="60">
                  <c:v>-8.9116512373488471E-2</c:v>
                </c:pt>
                <c:pt idx="61">
                  <c:v>-6.2318158758101427E-2</c:v>
                </c:pt>
                <c:pt idx="62">
                  <c:v>-4.3761130144148924E-2</c:v>
                </c:pt>
                <c:pt idx="63">
                  <c:v>-2.7065777331736207E-2</c:v>
                </c:pt>
                <c:pt idx="64">
                  <c:v>-1.2902818474041511E-2</c:v>
                </c:pt>
                <c:pt idx="65">
                  <c:v>-2.3546162665316617E-3</c:v>
                </c:pt>
                <c:pt idx="66">
                  <c:v>7.3256731988478874E-3</c:v>
                </c:pt>
                <c:pt idx="67">
                  <c:v>1.4295880027504537E-2</c:v>
                </c:pt>
                <c:pt idx="68">
                  <c:v>2.0902874813716638E-2</c:v>
                </c:pt>
                <c:pt idx="69">
                  <c:v>2.8464102560971261E-2</c:v>
                </c:pt>
                <c:pt idx="70">
                  <c:v>3.4923555550211982E-2</c:v>
                </c:pt>
                <c:pt idx="71">
                  <c:v>3.9851060699429092E-2</c:v>
                </c:pt>
                <c:pt idx="72">
                  <c:v>4.4971705941663442E-2</c:v>
                </c:pt>
                <c:pt idx="73">
                  <c:v>5.0433244422394108E-2</c:v>
                </c:pt>
                <c:pt idx="74">
                  <c:v>5.8482581091993585E-2</c:v>
                </c:pt>
                <c:pt idx="75">
                  <c:v>6.8230351437322395E-2</c:v>
                </c:pt>
                <c:pt idx="76">
                  <c:v>7.8523923038101046E-2</c:v>
                </c:pt>
                <c:pt idx="77">
                  <c:v>8.9634218595448262E-2</c:v>
                </c:pt>
                <c:pt idx="78">
                  <c:v>9.7501764787387452E-2</c:v>
                </c:pt>
                <c:pt idx="79">
                  <c:v>0.10360782245807512</c:v>
                </c:pt>
                <c:pt idx="80">
                  <c:v>0.10721101113952872</c:v>
                </c:pt>
                <c:pt idx="81">
                  <c:v>0.10996134684911915</c:v>
                </c:pt>
                <c:pt idx="82">
                  <c:v>0.11028794456190616</c:v>
                </c:pt>
                <c:pt idx="83">
                  <c:v>0.11199363663433945</c:v>
                </c:pt>
                <c:pt idx="84">
                  <c:v>0.11343338322833119</c:v>
                </c:pt>
                <c:pt idx="85">
                  <c:v>0.11663243935682305</c:v>
                </c:pt>
                <c:pt idx="86">
                  <c:v>0.11976333734549385</c:v>
                </c:pt>
                <c:pt idx="87">
                  <c:v>0.12570811403897</c:v>
                </c:pt>
                <c:pt idx="88">
                  <c:v>0.13075299993158315</c:v>
                </c:pt>
                <c:pt idx="89">
                  <c:v>0.13639249305943585</c:v>
                </c:pt>
                <c:pt idx="90">
                  <c:v>0.13828181121874281</c:v>
                </c:pt>
                <c:pt idx="91">
                  <c:v>0.13756908292890452</c:v>
                </c:pt>
                <c:pt idx="92">
                  <c:v>0.13497938928822001</c:v>
                </c:pt>
                <c:pt idx="93">
                  <c:v>0.13368578992953381</c:v>
                </c:pt>
                <c:pt idx="94">
                  <c:v>0.13277596701968281</c:v>
                </c:pt>
                <c:pt idx="95">
                  <c:v>0.13366147741602596</c:v>
                </c:pt>
                <c:pt idx="96">
                  <c:v>0.13584716890752874</c:v>
                </c:pt>
                <c:pt idx="97">
                  <c:v>0.13869524101062922</c:v>
                </c:pt>
                <c:pt idx="98">
                  <c:v>0.14154331839759782</c:v>
                </c:pt>
                <c:pt idx="99">
                  <c:v>0.14371183811589366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00-47AD-9781-FC165C635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9041888"/>
        <c:axId val="659043856"/>
      </c:lineChart>
      <c:catAx>
        <c:axId val="6590418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043856"/>
        <c:crosses val="autoZero"/>
        <c:auto val="1"/>
        <c:lblAlgn val="ctr"/>
        <c:lblOffset val="100"/>
        <c:noMultiLvlLbl val="0"/>
      </c:catAx>
      <c:valAx>
        <c:axId val="65904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04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v>Benefit</c:v>
          </c:tx>
          <c:spPr>
            <a:solidFill>
              <a:schemeClr val="accent1"/>
            </a:solidFill>
            <a:ln>
              <a:noFill/>
            </a:ln>
            <a:effectLst/>
          </c:spPr>
          <c:val>
            <c:numRef>
              <c:f>'Data Preparation'!$K$38:$DG$38</c:f>
              <c:numCache>
                <c:formatCode>General</c:formatCode>
                <c:ptCount val="101"/>
                <c:pt idx="0">
                  <c:v>115.74354212240522</c:v>
                </c:pt>
                <c:pt idx="1">
                  <c:v>116.35838449624633</c:v>
                </c:pt>
                <c:pt idx="2">
                  <c:v>122.88830708394156</c:v>
                </c:pt>
                <c:pt idx="3">
                  <c:v>160.10468706384304</c:v>
                </c:pt>
                <c:pt idx="4">
                  <c:v>209.13643973771062</c:v>
                </c:pt>
                <c:pt idx="5">
                  <c:v>217.4021276268366</c:v>
                </c:pt>
                <c:pt idx="6">
                  <c:v>252.03164461670556</c:v>
                </c:pt>
                <c:pt idx="7">
                  <c:v>327.7240847050021</c:v>
                </c:pt>
                <c:pt idx="8">
                  <c:v>325.93412844133377</c:v>
                </c:pt>
                <c:pt idx="9">
                  <c:v>336.61455682144748</c:v>
                </c:pt>
                <c:pt idx="10">
                  <c:v>338.06800524731926</c:v>
                </c:pt>
                <c:pt idx="11">
                  <c:v>341.57783026404775</c:v>
                </c:pt>
                <c:pt idx="12">
                  <c:v>344.93812869919236</c:v>
                </c:pt>
                <c:pt idx="13">
                  <c:v>358.58450314560736</c:v>
                </c:pt>
                <c:pt idx="14">
                  <c:v>357.66353584598022</c:v>
                </c:pt>
                <c:pt idx="15">
                  <c:v>337.44795190108857</c:v>
                </c:pt>
                <c:pt idx="16">
                  <c:v>296.43158453664387</c:v>
                </c:pt>
                <c:pt idx="17">
                  <c:v>289.33678664818683</c:v>
                </c:pt>
                <c:pt idx="18">
                  <c:v>309.47660833632909</c:v>
                </c:pt>
                <c:pt idx="19">
                  <c:v>367.54424383079453</c:v>
                </c:pt>
                <c:pt idx="20">
                  <c:v>369.03413173209407</c:v>
                </c:pt>
                <c:pt idx="21">
                  <c:v>397.16086995538956</c:v>
                </c:pt>
                <c:pt idx="22">
                  <c:v>354.18207742858863</c:v>
                </c:pt>
                <c:pt idx="23">
                  <c:v>228.80366063831846</c:v>
                </c:pt>
                <c:pt idx="24">
                  <c:v>162.7222245708858</c:v>
                </c:pt>
                <c:pt idx="25">
                  <c:v>151.64362549268455</c:v>
                </c:pt>
                <c:pt idx="26">
                  <c:v>134.74988384861868</c:v>
                </c:pt>
                <c:pt idx="27">
                  <c:v>138.07402828336086</c:v>
                </c:pt>
                <c:pt idx="28">
                  <c:v>138.15649226053461</c:v>
                </c:pt>
                <c:pt idx="29">
                  <c:v>139.68827863903755</c:v>
                </c:pt>
                <c:pt idx="30">
                  <c:v>137.48348270330197</c:v>
                </c:pt>
                <c:pt idx="31">
                  <c:v>143.89245923978569</c:v>
                </c:pt>
                <c:pt idx="32">
                  <c:v>141.43531691684967</c:v>
                </c:pt>
                <c:pt idx="33">
                  <c:v>141.09473559856025</c:v>
                </c:pt>
                <c:pt idx="34">
                  <c:v>146.91369642571533</c:v>
                </c:pt>
                <c:pt idx="35">
                  <c:v>144.63239061250678</c:v>
                </c:pt>
                <c:pt idx="36">
                  <c:v>147.94813540848986</c:v>
                </c:pt>
                <c:pt idx="37">
                  <c:v>154.89150542414853</c:v>
                </c:pt>
                <c:pt idx="38">
                  <c:v>153.97153992710219</c:v>
                </c:pt>
                <c:pt idx="39">
                  <c:v>155.48873256691053</c:v>
                </c:pt>
                <c:pt idx="40">
                  <c:v>156.12137838405735</c:v>
                </c:pt>
                <c:pt idx="41">
                  <c:v>158.5369264870063</c:v>
                </c:pt>
                <c:pt idx="42">
                  <c:v>159.70262275289591</c:v>
                </c:pt>
                <c:pt idx="43">
                  <c:v>159.89074118284393</c:v>
                </c:pt>
                <c:pt idx="44">
                  <c:v>161.5268947535325</c:v>
                </c:pt>
                <c:pt idx="45">
                  <c:v>161.94718630204338</c:v>
                </c:pt>
                <c:pt idx="46">
                  <c:v>163.24071866752905</c:v>
                </c:pt>
                <c:pt idx="47">
                  <c:v>162.92288620752086</c:v>
                </c:pt>
                <c:pt idx="48">
                  <c:v>162.4037926180302</c:v>
                </c:pt>
                <c:pt idx="49">
                  <c:v>159.02731891866523</c:v>
                </c:pt>
                <c:pt idx="50">
                  <c:v>157.86960156367724</c:v>
                </c:pt>
                <c:pt idx="51">
                  <c:v>156.30425113569348</c:v>
                </c:pt>
                <c:pt idx="52">
                  <c:v>152.65071507736721</c:v>
                </c:pt>
                <c:pt idx="53">
                  <c:v>151.53845248262363</c:v>
                </c:pt>
                <c:pt idx="54">
                  <c:v>149.19545201655035</c:v>
                </c:pt>
                <c:pt idx="55">
                  <c:v>146.99241301616979</c:v>
                </c:pt>
                <c:pt idx="56">
                  <c:v>145.64488323786509</c:v>
                </c:pt>
                <c:pt idx="57">
                  <c:v>144.90381640364157</c:v>
                </c:pt>
                <c:pt idx="58">
                  <c:v>142.16264907602013</c:v>
                </c:pt>
                <c:pt idx="59">
                  <c:v>139.73414261692702</c:v>
                </c:pt>
                <c:pt idx="60">
                  <c:v>137.08936975050787</c:v>
                </c:pt>
                <c:pt idx="61">
                  <c:v>134.54114152677684</c:v>
                </c:pt>
                <c:pt idx="62">
                  <c:v>131.06474325041358</c:v>
                </c:pt>
                <c:pt idx="63">
                  <c:v>127.29469867905115</c:v>
                </c:pt>
                <c:pt idx="64">
                  <c:v>123.23974464984487</c:v>
                </c:pt>
                <c:pt idx="65">
                  <c:v>118.65304676448135</c:v>
                </c:pt>
                <c:pt idx="66">
                  <c:v>113.70448465286233</c:v>
                </c:pt>
                <c:pt idx="67">
                  <c:v>109.16278611546078</c:v>
                </c:pt>
                <c:pt idx="68">
                  <c:v>105.473189545517</c:v>
                </c:pt>
                <c:pt idx="69">
                  <c:v>102.74294461093619</c:v>
                </c:pt>
                <c:pt idx="70">
                  <c:v>99.379546111481389</c:v>
                </c:pt>
                <c:pt idx="71">
                  <c:v>95.380040352864398</c:v>
                </c:pt>
                <c:pt idx="72">
                  <c:v>91.386526985755438</c:v>
                </c:pt>
                <c:pt idx="73">
                  <c:v>88.069744266562083</c:v>
                </c:pt>
                <c:pt idx="74">
                  <c:v>85.271856905084448</c:v>
                </c:pt>
                <c:pt idx="75">
                  <c:v>82.867311875739247</c:v>
                </c:pt>
                <c:pt idx="76">
                  <c:v>80.709607509291928</c:v>
                </c:pt>
                <c:pt idx="77">
                  <c:v>77.987211157571636</c:v>
                </c:pt>
                <c:pt idx="78">
                  <c:v>72.993341749955846</c:v>
                </c:pt>
                <c:pt idx="79">
                  <c:v>66.798379553374772</c:v>
                </c:pt>
                <c:pt idx="80">
                  <c:v>60.330886128431963</c:v>
                </c:pt>
                <c:pt idx="81">
                  <c:v>54.038133035874509</c:v>
                </c:pt>
                <c:pt idx="82">
                  <c:v>47.724409937120456</c:v>
                </c:pt>
                <c:pt idx="83">
                  <c:v>42.342153275785257</c:v>
                </c:pt>
                <c:pt idx="84">
                  <c:v>37.401708566277186</c:v>
                </c:pt>
                <c:pt idx="85">
                  <c:v>32.815610998695512</c:v>
                </c:pt>
                <c:pt idx="86">
                  <c:v>28.504753457873232</c:v>
                </c:pt>
                <c:pt idx="87">
                  <c:v>24.622713128459324</c:v>
                </c:pt>
                <c:pt idx="88">
                  <c:v>20.759737661644358</c:v>
                </c:pt>
                <c:pt idx="89">
                  <c:v>17.12570401524539</c:v>
                </c:pt>
                <c:pt idx="90">
                  <c:v>13.046301238692349</c:v>
                </c:pt>
                <c:pt idx="91">
                  <c:v>9.7243829710791996</c:v>
                </c:pt>
                <c:pt idx="92">
                  <c:v>7.9999636910945782</c:v>
                </c:pt>
                <c:pt idx="93">
                  <c:v>6.1101972871227117</c:v>
                </c:pt>
                <c:pt idx="94">
                  <c:v>4.0539854930383274</c:v>
                </c:pt>
                <c:pt idx="95">
                  <c:v>2.9041219185913181</c:v>
                </c:pt>
                <c:pt idx="96">
                  <c:v>2.4732197594556373</c:v>
                </c:pt>
                <c:pt idx="97">
                  <c:v>1.9883939424065795</c:v>
                </c:pt>
                <c:pt idx="98">
                  <c:v>1.4494147470040668</c:v>
                </c:pt>
                <c:pt idx="99">
                  <c:v>0.8536593114187303</c:v>
                </c:pt>
                <c:pt idx="100">
                  <c:v>1.5601461125068397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F-4D46-8834-BBC39DD51DA2}"/>
            </c:ext>
          </c:extLst>
        </c:ser>
        <c:ser>
          <c:idx val="1"/>
          <c:order val="1"/>
          <c:tx>
            <c:v>Burden</c:v>
          </c:tx>
          <c:spPr>
            <a:solidFill>
              <a:schemeClr val="accent2"/>
            </a:solidFill>
            <a:ln>
              <a:noFill/>
            </a:ln>
            <a:effectLst/>
          </c:spPr>
          <c:val>
            <c:numRef>
              <c:f>'Data Preparation'!$K$39:$DG$39</c:f>
              <c:numCache>
                <c:formatCode>General</c:formatCode>
                <c:ptCount val="101"/>
                <c:pt idx="0">
                  <c:v>-32.59294238199702</c:v>
                </c:pt>
                <c:pt idx="1">
                  <c:v>-34.808070226852308</c:v>
                </c:pt>
                <c:pt idx="2">
                  <c:v>-37.006804905313992</c:v>
                </c:pt>
                <c:pt idx="3">
                  <c:v>-39.192585004901403</c:v>
                </c:pt>
                <c:pt idx="4">
                  <c:v>-41.522654415900995</c:v>
                </c:pt>
                <c:pt idx="5">
                  <c:v>-44.051956897410776</c:v>
                </c:pt>
                <c:pt idx="6">
                  <c:v>-46.852538178478305</c:v>
                </c:pt>
                <c:pt idx="7">
                  <c:v>-49.896685015963463</c:v>
                </c:pt>
                <c:pt idx="8">
                  <c:v>-53.185668551018509</c:v>
                </c:pt>
                <c:pt idx="9">
                  <c:v>-56.73872141024227</c:v>
                </c:pt>
                <c:pt idx="10">
                  <c:v>-60.582749844228367</c:v>
                </c:pt>
                <c:pt idx="11">
                  <c:v>-64.598203556472669</c:v>
                </c:pt>
                <c:pt idx="12">
                  <c:v>-69.32036371596817</c:v>
                </c:pt>
                <c:pt idx="13">
                  <c:v>-75.0214391338003</c:v>
                </c:pt>
                <c:pt idx="14">
                  <c:v>-81.88330811470972</c:v>
                </c:pt>
                <c:pt idx="15">
                  <c:v>-94.570312188639548</c:v>
                </c:pt>
                <c:pt idx="16">
                  <c:v>-105.29436757925717</c:v>
                </c:pt>
                <c:pt idx="17">
                  <c:v>-116.79728000489305</c:v>
                </c:pt>
                <c:pt idx="18">
                  <c:v>-128.33546542159505</c:v>
                </c:pt>
                <c:pt idx="19">
                  <c:v>-140.29598926933284</c:v>
                </c:pt>
                <c:pt idx="20">
                  <c:v>-151.82019021266353</c:v>
                </c:pt>
                <c:pt idx="21">
                  <c:v>-163.67641048464185</c:v>
                </c:pt>
                <c:pt idx="22">
                  <c:v>-174.09383804457207</c:v>
                </c:pt>
                <c:pt idx="23">
                  <c:v>-182.23052737484628</c:v>
                </c:pt>
                <c:pt idx="24">
                  <c:v>-188.4711563086029</c:v>
                </c:pt>
                <c:pt idx="25">
                  <c:v>-193.75219103597576</c:v>
                </c:pt>
                <c:pt idx="26">
                  <c:v>-197.35411329096698</c:v>
                </c:pt>
                <c:pt idx="27">
                  <c:v>-203.46061811837498</c:v>
                </c:pt>
                <c:pt idx="28">
                  <c:v>-213.08787598716327</c:v>
                </c:pt>
                <c:pt idx="29">
                  <c:v>-224.97248328231319</c:v>
                </c:pt>
                <c:pt idx="30">
                  <c:v>-236.44216106482384</c:v>
                </c:pt>
                <c:pt idx="31">
                  <c:v>-248.01160491637387</c:v>
                </c:pt>
                <c:pt idx="32">
                  <c:v>-260.5353128928661</c:v>
                </c:pt>
                <c:pt idx="33">
                  <c:v>-274.37195613960938</c:v>
                </c:pt>
                <c:pt idx="34">
                  <c:v>-288.47029350802779</c:v>
                </c:pt>
                <c:pt idx="35">
                  <c:v>-302.09695115461875</c:v>
                </c:pt>
                <c:pt idx="36">
                  <c:v>-316.27327105461217</c:v>
                </c:pt>
                <c:pt idx="37">
                  <c:v>-330.26186319417229</c:v>
                </c:pt>
                <c:pt idx="38">
                  <c:v>-342.15316820113259</c:v>
                </c:pt>
                <c:pt idx="39">
                  <c:v>-351.95982441418812</c:v>
                </c:pt>
                <c:pt idx="40">
                  <c:v>-360.7973352019946</c:v>
                </c:pt>
                <c:pt idx="41">
                  <c:v>-368.01490406057775</c:v>
                </c:pt>
                <c:pt idx="42">
                  <c:v>-373.83402447508018</c:v>
                </c:pt>
                <c:pt idx="43">
                  <c:v>-379.23054274659262</c:v>
                </c:pt>
                <c:pt idx="44">
                  <c:v>-383.04210500813497</c:v>
                </c:pt>
                <c:pt idx="45">
                  <c:v>-385.32571558663142</c:v>
                </c:pt>
                <c:pt idx="46">
                  <c:v>-386.9063363414607</c:v>
                </c:pt>
                <c:pt idx="47">
                  <c:v>-385.31863329266605</c:v>
                </c:pt>
                <c:pt idx="48">
                  <c:v>-380.78068446665674</c:v>
                </c:pt>
                <c:pt idx="49">
                  <c:v>-373.99347234651123</c:v>
                </c:pt>
                <c:pt idx="50">
                  <c:v>-364.87744461483169</c:v>
                </c:pt>
                <c:pt idx="51">
                  <c:v>-353.55792453874261</c:v>
                </c:pt>
                <c:pt idx="52">
                  <c:v>-342.82787982185471</c:v>
                </c:pt>
                <c:pt idx="53">
                  <c:v>-332.63105170827481</c:v>
                </c:pt>
                <c:pt idx="54">
                  <c:v>-322.30445908757906</c:v>
                </c:pt>
                <c:pt idx="55">
                  <c:v>-309.78065161684731</c:v>
                </c:pt>
                <c:pt idx="56">
                  <c:v>-295.10732157213471</c:v>
                </c:pt>
                <c:pt idx="57">
                  <c:v>-277.52393880808626</c:v>
                </c:pt>
                <c:pt idx="58">
                  <c:v>-255.81851695593107</c:v>
                </c:pt>
                <c:pt idx="59">
                  <c:v>-231.6754498332451</c:v>
                </c:pt>
                <c:pt idx="60">
                  <c:v>-207.27316818676107</c:v>
                </c:pt>
                <c:pt idx="61">
                  <c:v>-180.62249097493122</c:v>
                </c:pt>
                <c:pt idx="62">
                  <c:v>-161.40932354818847</c:v>
                </c:pt>
                <c:pt idx="63">
                  <c:v>-144.92975775464919</c:v>
                </c:pt>
                <c:pt idx="64">
                  <c:v>-131.14823046868372</c:v>
                </c:pt>
                <c:pt idx="65">
                  <c:v>-120.00511451704915</c:v>
                </c:pt>
                <c:pt idx="66">
                  <c:v>-109.77877359637094</c:v>
                </c:pt>
                <c:pt idx="67">
                  <c:v>-101.99999268235993</c:v>
                </c:pt>
                <c:pt idx="68">
                  <c:v>-95.631196356727401</c:v>
                </c:pt>
                <c:pt idx="69">
                  <c:v>-90.098450186686165</c:v>
                </c:pt>
                <c:pt idx="70">
                  <c:v>-84.762641171495673</c:v>
                </c:pt>
                <c:pt idx="71">
                  <c:v>-79.685815926093838</c:v>
                </c:pt>
                <c:pt idx="72">
                  <c:v>-74.679942973780939</c:v>
                </c:pt>
                <c:pt idx="73">
                  <c:v>-70.325866314675579</c:v>
                </c:pt>
                <c:pt idx="74">
                  <c:v>-65.740780193277899</c:v>
                </c:pt>
                <c:pt idx="75">
                  <c:v>-61.236857632727862</c:v>
                </c:pt>
                <c:pt idx="76">
                  <c:v>-57.033937997997114</c:v>
                </c:pt>
                <c:pt idx="77">
                  <c:v>-52.549557725494999</c:v>
                </c:pt>
                <c:pt idx="78">
                  <c:v>-47.439689227418192</c:v>
                </c:pt>
                <c:pt idx="79">
                  <c:v>-42.135780711099486</c:v>
                </c:pt>
                <c:pt idx="80">
                  <c:v>-37.264651503784634</c:v>
                </c:pt>
                <c:pt idx="81">
                  <c:v>-32.842313701278847</c:v>
                </c:pt>
                <c:pt idx="82">
                  <c:v>-28.790616766510656</c:v>
                </c:pt>
                <c:pt idx="83">
                  <c:v>-25.243524802637481</c:v>
                </c:pt>
                <c:pt idx="84">
                  <c:v>-22.054398682250433</c:v>
                </c:pt>
                <c:pt idx="85">
                  <c:v>-19.003531000303099</c:v>
                </c:pt>
                <c:pt idx="86">
                  <c:v>-16.241586530381387</c:v>
                </c:pt>
                <c:pt idx="87">
                  <c:v>-13.664611119568269</c:v>
                </c:pt>
                <c:pt idx="88">
                  <c:v>-11.258963180615664</c:v>
                </c:pt>
                <c:pt idx="89">
                  <c:v>-9.0658624228841465</c:v>
                </c:pt>
                <c:pt idx="90">
                  <c:v>-6.8536268868833892</c:v>
                </c:pt>
                <c:pt idx="91">
                  <c:v>-5.1316391374977224</c:v>
                </c:pt>
                <c:pt idx="92">
                  <c:v>-4.2719679383432299</c:v>
                </c:pt>
                <c:pt idx="93">
                  <c:v>-3.2794006853648332</c:v>
                </c:pt>
                <c:pt idx="94">
                  <c:v>-2.1882176044777442</c:v>
                </c:pt>
                <c:pt idx="95">
                  <c:v>-1.5625616697666656</c:v>
                </c:pt>
                <c:pt idx="96">
                  <c:v>-1.3171603520525679</c:v>
                </c:pt>
                <c:pt idx="97">
                  <c:v>-1.0436019606421734</c:v>
                </c:pt>
                <c:pt idx="98">
                  <c:v>-0.7496245808463432</c:v>
                </c:pt>
                <c:pt idx="99">
                  <c:v>-0.43603270985394327</c:v>
                </c:pt>
                <c:pt idx="100">
                  <c:v>-0.79689254027332845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F-4D46-8834-BBC39DD51D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682768"/>
        <c:axId val="568676208"/>
      </c:areaChart>
      <c:catAx>
        <c:axId val="5686827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676208"/>
        <c:crosses val="autoZero"/>
        <c:auto val="1"/>
        <c:lblAlgn val="ctr"/>
        <c:lblOffset val="100"/>
        <c:noMultiLvlLbl val="0"/>
      </c:catAx>
      <c:valAx>
        <c:axId val="56867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6827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 capita</a:t>
            </a:r>
            <a:r>
              <a:rPr lang="en-US" baseline="0" dirty="0"/>
              <a:t> </a:t>
            </a:r>
            <a:r>
              <a:rPr lang="en-US" dirty="0"/>
              <a:t>Government</a:t>
            </a:r>
            <a:r>
              <a:rPr lang="en-US" baseline="0" dirty="0"/>
              <a:t> Health Consumption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2019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 nta2019 per capita'!$A$4:$A$84</c:f>
              <c:strCache>
                <c:ptCount val="8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80+</c:v>
                </c:pt>
              </c:strCache>
            </c:strRef>
          </c:cat>
          <c:val>
            <c:numRef>
              <c:f>' nta2019 per capita'!$K$4:$K$84</c:f>
              <c:numCache>
                <c:formatCode>General</c:formatCode>
                <c:ptCount val="81"/>
                <c:pt idx="0">
                  <c:v>3331.5850653006582</c:v>
                </c:pt>
                <c:pt idx="1">
                  <c:v>5731.7420723848827</c:v>
                </c:pt>
                <c:pt idx="2">
                  <c:v>5715.7235913364057</c:v>
                </c:pt>
                <c:pt idx="3">
                  <c:v>5209.7928697857224</c:v>
                </c:pt>
                <c:pt idx="4">
                  <c:v>5341.2229355943728</c:v>
                </c:pt>
                <c:pt idx="5">
                  <c:v>6009.2899055647886</c:v>
                </c:pt>
                <c:pt idx="6">
                  <c:v>6151.9962737691649</c:v>
                </c:pt>
                <c:pt idx="7">
                  <c:v>5727.8256538968799</c:v>
                </c:pt>
                <c:pt idx="8">
                  <c:v>5260.3677912731018</c:v>
                </c:pt>
                <c:pt idx="9">
                  <c:v>4835.6675978295452</c:v>
                </c:pt>
                <c:pt idx="10">
                  <c:v>4485.6640678025024</c:v>
                </c:pt>
                <c:pt idx="11">
                  <c:v>4257.6137814651911</c:v>
                </c:pt>
                <c:pt idx="12">
                  <c:v>4083.9762701436493</c:v>
                </c:pt>
                <c:pt idx="13">
                  <c:v>3983.7012394512735</c:v>
                </c:pt>
                <c:pt idx="14">
                  <c:v>3951.6924455609328</c:v>
                </c:pt>
                <c:pt idx="15">
                  <c:v>3944.2529615673784</c:v>
                </c:pt>
                <c:pt idx="16">
                  <c:v>3975.6195958655421</c:v>
                </c:pt>
                <c:pt idx="17">
                  <c:v>3994.4438345799658</c:v>
                </c:pt>
                <c:pt idx="18">
                  <c:v>3581.1306483276453</c:v>
                </c:pt>
                <c:pt idx="19">
                  <c:v>3639.5754451246912</c:v>
                </c:pt>
                <c:pt idx="20">
                  <c:v>2834.359965994945</c:v>
                </c:pt>
                <c:pt idx="21">
                  <c:v>3292.4566137477368</c:v>
                </c:pt>
                <c:pt idx="22">
                  <c:v>2689.1214725484056</c:v>
                </c:pt>
                <c:pt idx="23">
                  <c:v>3128.2583604173001</c:v>
                </c:pt>
                <c:pt idx="24">
                  <c:v>2774.3061669917106</c:v>
                </c:pt>
                <c:pt idx="25">
                  <c:v>2645.5192489696956</c:v>
                </c:pt>
                <c:pt idx="26">
                  <c:v>2643.0351063796752</c:v>
                </c:pt>
                <c:pt idx="27">
                  <c:v>2951.5367429580929</c:v>
                </c:pt>
                <c:pt idx="28">
                  <c:v>2870.9624641641062</c:v>
                </c:pt>
                <c:pt idx="29">
                  <c:v>3557.4296878922883</c:v>
                </c:pt>
                <c:pt idx="30">
                  <c:v>3083.5129091186768</c:v>
                </c:pt>
                <c:pt idx="31">
                  <c:v>3965.6191882501544</c:v>
                </c:pt>
                <c:pt idx="32">
                  <c:v>3446.7641434823913</c:v>
                </c:pt>
                <c:pt idx="33">
                  <c:v>4241.015330263971</c:v>
                </c:pt>
                <c:pt idx="34">
                  <c:v>4173.3167650050746</c:v>
                </c:pt>
                <c:pt idx="35">
                  <c:v>3469.3734556858849</c:v>
                </c:pt>
                <c:pt idx="36">
                  <c:v>4144.4390222326901</c:v>
                </c:pt>
                <c:pt idx="37">
                  <c:v>4581.7943737897358</c:v>
                </c:pt>
                <c:pt idx="38">
                  <c:v>4262.8738548879419</c:v>
                </c:pt>
                <c:pt idx="39">
                  <c:v>4794.3774190529066</c:v>
                </c:pt>
                <c:pt idx="40">
                  <c:v>3887.5682862287122</c:v>
                </c:pt>
                <c:pt idx="41">
                  <c:v>4973.8582456706463</c:v>
                </c:pt>
                <c:pt idx="42">
                  <c:v>4491.4406007437901</c:v>
                </c:pt>
                <c:pt idx="43">
                  <c:v>5298.7042553496249</c:v>
                </c:pt>
                <c:pt idx="44">
                  <c:v>5399.2458065513974</c:v>
                </c:pt>
                <c:pt idx="45">
                  <c:v>4910.5620389200849</c:v>
                </c:pt>
                <c:pt idx="46">
                  <c:v>6132.7930868226449</c:v>
                </c:pt>
                <c:pt idx="47">
                  <c:v>6852.9724625571544</c:v>
                </c:pt>
                <c:pt idx="48">
                  <c:v>6953.5403177278977</c:v>
                </c:pt>
                <c:pt idx="49">
                  <c:v>7678.9622156493333</c:v>
                </c:pt>
                <c:pt idx="50">
                  <c:v>7571.0914335956777</c:v>
                </c:pt>
                <c:pt idx="51">
                  <c:v>9245.7648201280881</c:v>
                </c:pt>
                <c:pt idx="52">
                  <c:v>9308.7768413462982</c:v>
                </c:pt>
                <c:pt idx="53">
                  <c:v>10255.124211639457</c:v>
                </c:pt>
                <c:pt idx="54">
                  <c:v>10868.938913836559</c:v>
                </c:pt>
                <c:pt idx="55">
                  <c:v>11215.59896655695</c:v>
                </c:pt>
                <c:pt idx="56">
                  <c:v>12131.366857761899</c:v>
                </c:pt>
                <c:pt idx="57">
                  <c:v>12795.499966016188</c:v>
                </c:pt>
                <c:pt idx="58">
                  <c:v>13556.597471198633</c:v>
                </c:pt>
                <c:pt idx="59">
                  <c:v>14600.906742541702</c:v>
                </c:pt>
                <c:pt idx="60">
                  <c:v>15208.518460066834</c:v>
                </c:pt>
                <c:pt idx="61">
                  <c:v>16604.284629472029</c:v>
                </c:pt>
                <c:pt idx="62">
                  <c:v>17277.250245277555</c:v>
                </c:pt>
                <c:pt idx="63">
                  <c:v>18566.391448878469</c:v>
                </c:pt>
                <c:pt idx="64">
                  <c:v>19417.710947555577</c:v>
                </c:pt>
                <c:pt idx="65">
                  <c:v>20000.1022839711</c:v>
                </c:pt>
                <c:pt idx="66">
                  <c:v>20588.934106695113</c:v>
                </c:pt>
                <c:pt idx="67">
                  <c:v>21237.117867685967</c:v>
                </c:pt>
                <c:pt idx="68">
                  <c:v>21747.502418735719</c:v>
                </c:pt>
                <c:pt idx="69">
                  <c:v>22187.607425968563</c:v>
                </c:pt>
                <c:pt idx="70">
                  <c:v>22727.64884249313</c:v>
                </c:pt>
                <c:pt idx="71">
                  <c:v>23559.171171566013</c:v>
                </c:pt>
                <c:pt idx="72">
                  <c:v>23408.640087289445</c:v>
                </c:pt>
                <c:pt idx="73">
                  <c:v>24589.017433089837</c:v>
                </c:pt>
                <c:pt idx="74">
                  <c:v>24772.69244983176</c:v>
                </c:pt>
                <c:pt idx="75">
                  <c:v>25454.54265253411</c:v>
                </c:pt>
                <c:pt idx="76">
                  <c:v>25924.965523408395</c:v>
                </c:pt>
                <c:pt idx="77">
                  <c:v>26851.525295226125</c:v>
                </c:pt>
                <c:pt idx="78">
                  <c:v>27502.060645360347</c:v>
                </c:pt>
                <c:pt idx="79">
                  <c:v>28747.717456031198</c:v>
                </c:pt>
                <c:pt idx="80">
                  <c:v>29267.459087947082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C6-43AE-AA13-9002BD0A08E5}"/>
            </c:ext>
          </c:extLst>
        </c:ser>
        <c:ser>
          <c:idx val="1"/>
          <c:order val="1"/>
          <c:tx>
            <c:v>2016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 nta2019 per capita'!$A$4:$A$84</c:f>
              <c:strCache>
                <c:ptCount val="8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80+</c:v>
                </c:pt>
              </c:strCache>
            </c:strRef>
          </c:cat>
          <c:val>
            <c:numRef>
              <c:f>'nta2016 per capita'!$K$4:$K$84</c:f>
              <c:numCache>
                <c:formatCode>General</c:formatCode>
                <c:ptCount val="81"/>
                <c:pt idx="0">
                  <c:v>4561.517523245634</c:v>
                </c:pt>
                <c:pt idx="1">
                  <c:v>5762.0679031830705</c:v>
                </c:pt>
                <c:pt idx="2">
                  <c:v>6158.6712139202855</c:v>
                </c:pt>
                <c:pt idx="3">
                  <c:v>5896.7933370503761</c:v>
                </c:pt>
                <c:pt idx="4">
                  <c:v>5735.7209685232156</c:v>
                </c:pt>
                <c:pt idx="5">
                  <c:v>5595.3623567656668</c:v>
                </c:pt>
                <c:pt idx="6">
                  <c:v>5420.0362171926381</c:v>
                </c:pt>
                <c:pt idx="7">
                  <c:v>5038.6118264495854</c:v>
                </c:pt>
                <c:pt idx="8">
                  <c:v>4639.9829049875034</c:v>
                </c:pt>
                <c:pt idx="9">
                  <c:v>4280.881050653793</c:v>
                </c:pt>
                <c:pt idx="10">
                  <c:v>4005.1622761914305</c:v>
                </c:pt>
                <c:pt idx="11">
                  <c:v>3844.7863487451027</c:v>
                </c:pt>
                <c:pt idx="12">
                  <c:v>3748.9639756001225</c:v>
                </c:pt>
                <c:pt idx="13">
                  <c:v>3712.2410470390541</c:v>
                </c:pt>
                <c:pt idx="14">
                  <c:v>3747.7903508100553</c:v>
                </c:pt>
                <c:pt idx="15">
                  <c:v>3791.9583381733369</c:v>
                </c:pt>
                <c:pt idx="16">
                  <c:v>3879.9883831997754</c:v>
                </c:pt>
                <c:pt idx="17">
                  <c:v>3965.5206921530389</c:v>
                </c:pt>
                <c:pt idx="18">
                  <c:v>3739.8720762440876</c:v>
                </c:pt>
                <c:pt idx="19">
                  <c:v>3880.8591004309328</c:v>
                </c:pt>
                <c:pt idx="20">
                  <c:v>3324.9583001961551</c:v>
                </c:pt>
                <c:pt idx="21">
                  <c:v>3670.0470109456455</c:v>
                </c:pt>
                <c:pt idx="22">
                  <c:v>3043.027980552512</c:v>
                </c:pt>
                <c:pt idx="23">
                  <c:v>3432.7717368170288</c:v>
                </c:pt>
                <c:pt idx="24">
                  <c:v>3084.9541660284676</c:v>
                </c:pt>
                <c:pt idx="25">
                  <c:v>2933.4696665843203</c:v>
                </c:pt>
                <c:pt idx="26">
                  <c:v>2862.5611147668328</c:v>
                </c:pt>
                <c:pt idx="27">
                  <c:v>3038.4487388499001</c:v>
                </c:pt>
                <c:pt idx="28">
                  <c:v>2796.0536366811912</c:v>
                </c:pt>
                <c:pt idx="29">
                  <c:v>3333.8282259413609</c:v>
                </c:pt>
                <c:pt idx="30">
                  <c:v>2977.3485807195038</c:v>
                </c:pt>
                <c:pt idx="31">
                  <c:v>3697.6738896629026</c:v>
                </c:pt>
                <c:pt idx="32">
                  <c:v>3060.32392831674</c:v>
                </c:pt>
                <c:pt idx="33">
                  <c:v>3448.5801001041123</c:v>
                </c:pt>
                <c:pt idx="34">
                  <c:v>3462.2437976300434</c:v>
                </c:pt>
                <c:pt idx="35">
                  <c:v>2888.116752511743</c:v>
                </c:pt>
                <c:pt idx="36">
                  <c:v>3544.0913318502858</c:v>
                </c:pt>
                <c:pt idx="37">
                  <c:v>3608.577933887912</c:v>
                </c:pt>
                <c:pt idx="38">
                  <c:v>3328.3872273204638</c:v>
                </c:pt>
                <c:pt idx="39">
                  <c:v>3901.6680429482867</c:v>
                </c:pt>
                <c:pt idx="40">
                  <c:v>3387.3474126008946</c:v>
                </c:pt>
                <c:pt idx="41">
                  <c:v>4277.5388293159995</c:v>
                </c:pt>
                <c:pt idx="42">
                  <c:v>3803.3033567407965</c:v>
                </c:pt>
                <c:pt idx="43">
                  <c:v>4229.3424959167114</c:v>
                </c:pt>
                <c:pt idx="44">
                  <c:v>4570.0317527287852</c:v>
                </c:pt>
                <c:pt idx="45">
                  <c:v>4168.6126482132231</c:v>
                </c:pt>
                <c:pt idx="46">
                  <c:v>5106.0668879693822</c:v>
                </c:pt>
                <c:pt idx="47">
                  <c:v>5445.1666672727943</c:v>
                </c:pt>
                <c:pt idx="48">
                  <c:v>5506.6997121675749</c:v>
                </c:pt>
                <c:pt idx="49">
                  <c:v>5944.4757758818323</c:v>
                </c:pt>
                <c:pt idx="50">
                  <c:v>5790.7050615740818</c:v>
                </c:pt>
                <c:pt idx="51">
                  <c:v>6994.3670917907366</c:v>
                </c:pt>
                <c:pt idx="52">
                  <c:v>6889.1428066884118</c:v>
                </c:pt>
                <c:pt idx="53">
                  <c:v>7447.2550272695607</c:v>
                </c:pt>
                <c:pt idx="54">
                  <c:v>7810.3763569531338</c:v>
                </c:pt>
                <c:pt idx="55">
                  <c:v>8170.2135213472529</c:v>
                </c:pt>
                <c:pt idx="56">
                  <c:v>8675.1056069105925</c:v>
                </c:pt>
                <c:pt idx="57">
                  <c:v>9023.0383454920429</c:v>
                </c:pt>
                <c:pt idx="58">
                  <c:v>9307.1576483249828</c:v>
                </c:pt>
                <c:pt idx="59">
                  <c:v>9821.957719058546</c:v>
                </c:pt>
                <c:pt idx="60">
                  <c:v>9932.3051387631222</c:v>
                </c:pt>
                <c:pt idx="61">
                  <c:v>10599.46320381947</c:v>
                </c:pt>
                <c:pt idx="62">
                  <c:v>10704.606010678099</c:v>
                </c:pt>
                <c:pt idx="63">
                  <c:v>11327.237668205427</c:v>
                </c:pt>
                <c:pt idx="64">
                  <c:v>11834.872703493109</c:v>
                </c:pt>
                <c:pt idx="65">
                  <c:v>12251.109687854347</c:v>
                </c:pt>
                <c:pt idx="66">
                  <c:v>12740.471189276963</c:v>
                </c:pt>
                <c:pt idx="67">
                  <c:v>13203.614796676919</c:v>
                </c:pt>
                <c:pt idx="68">
                  <c:v>13727.707753644849</c:v>
                </c:pt>
                <c:pt idx="69">
                  <c:v>14196.204221981938</c:v>
                </c:pt>
                <c:pt idx="70">
                  <c:v>14807.678152809136</c:v>
                </c:pt>
                <c:pt idx="71">
                  <c:v>15580.980393219725</c:v>
                </c:pt>
                <c:pt idx="72">
                  <c:v>15915.724196188603</c:v>
                </c:pt>
                <c:pt idx="73">
                  <c:v>16784.953874541439</c:v>
                </c:pt>
                <c:pt idx="74">
                  <c:v>17227.504284403491</c:v>
                </c:pt>
                <c:pt idx="75">
                  <c:v>17777.931149742548</c:v>
                </c:pt>
                <c:pt idx="76">
                  <c:v>18182.447757393926</c:v>
                </c:pt>
                <c:pt idx="77">
                  <c:v>18700.665296812713</c:v>
                </c:pt>
                <c:pt idx="78">
                  <c:v>18994.873392691832</c:v>
                </c:pt>
                <c:pt idx="79">
                  <c:v>19523.911734954614</c:v>
                </c:pt>
                <c:pt idx="80">
                  <c:v>19649.845464683756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C6-43AE-AA13-9002BD0A0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5865576"/>
        <c:axId val="545864264"/>
      </c:lineChart>
      <c:catAx>
        <c:axId val="545865576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864264"/>
        <c:crosses val="autoZero"/>
        <c:auto val="1"/>
        <c:lblAlgn val="ctr"/>
        <c:lblOffset val="100"/>
        <c:tickLblSkip val="5"/>
        <c:noMultiLvlLbl val="0"/>
      </c:catAx>
      <c:valAx>
        <c:axId val="545864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865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E2DAA-2634-4287-9A12-BFF48EC1B32B}" type="doc">
      <dgm:prSet loTypeId="urn:microsoft.com/office/officeart/2005/8/layout/radial1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C6D033-4C37-4038-8E50-95BDD6308D42}">
      <dgm:prSet phldrT="[Text]"/>
      <dgm:spPr/>
      <dgm:t>
        <a:bodyPr/>
        <a:lstStyle/>
        <a:p>
          <a:pPr algn="l"/>
          <a:r>
            <a:rPr lang="en-US" dirty="0">
              <a:solidFill>
                <a:srgbClr val="FFC000"/>
              </a:solidFill>
            </a:rPr>
            <a:t>N</a:t>
          </a:r>
          <a:r>
            <a:rPr lang="en-US" dirty="0"/>
            <a:t>ational </a:t>
          </a:r>
          <a:r>
            <a:rPr lang="en-US" dirty="0">
              <a:solidFill>
                <a:srgbClr val="FFC000"/>
              </a:solidFill>
            </a:rPr>
            <a:t>T</a:t>
          </a:r>
          <a:r>
            <a:rPr lang="en-US" dirty="0"/>
            <a:t>ransfer </a:t>
          </a:r>
          <a:r>
            <a:rPr lang="en-US" dirty="0">
              <a:solidFill>
                <a:srgbClr val="FFC000"/>
              </a:solidFill>
            </a:rPr>
            <a:t>A</a:t>
          </a:r>
          <a:r>
            <a:rPr lang="en-US" dirty="0"/>
            <a:t>ccounts</a:t>
          </a:r>
        </a:p>
      </dgm:t>
    </dgm:pt>
    <dgm:pt modelId="{D2E8E8F8-5A82-4D99-99AE-711BD571D956}" type="parTrans" cxnId="{34E18A76-8133-4D80-A628-27CA1F0DC716}">
      <dgm:prSet/>
      <dgm:spPr/>
      <dgm:t>
        <a:bodyPr/>
        <a:lstStyle/>
        <a:p>
          <a:endParaRPr lang="en-US"/>
        </a:p>
      </dgm:t>
    </dgm:pt>
    <dgm:pt modelId="{0F11687D-54AA-4118-852E-D7F5D423E449}" type="sibTrans" cxnId="{34E18A76-8133-4D80-A628-27CA1F0DC716}">
      <dgm:prSet/>
      <dgm:spPr/>
      <dgm:t>
        <a:bodyPr/>
        <a:lstStyle/>
        <a:p>
          <a:endParaRPr lang="en-US"/>
        </a:p>
      </dgm:t>
    </dgm:pt>
    <dgm:pt modelId="{7C815A26-4ED5-4C68-AA8C-E04856D7373C}">
      <dgm:prSet phldrT="[Text]"/>
      <dgm:spPr/>
      <dgm:t>
        <a:bodyPr/>
        <a:lstStyle/>
        <a:p>
          <a:r>
            <a:rPr lang="en-US" dirty="0"/>
            <a:t>National Accounts</a:t>
          </a:r>
        </a:p>
        <a:p>
          <a:r>
            <a:rPr lang="en-US" dirty="0"/>
            <a:t>(NA)</a:t>
          </a:r>
        </a:p>
      </dgm:t>
    </dgm:pt>
    <dgm:pt modelId="{3184F5F3-4258-430E-8929-B8CBB080E032}" type="parTrans" cxnId="{291C662F-DBFE-4A8E-BEAA-7AAE51FCC790}">
      <dgm:prSet/>
      <dgm:spPr/>
      <dgm:t>
        <a:bodyPr/>
        <a:lstStyle/>
        <a:p>
          <a:endParaRPr lang="en-US"/>
        </a:p>
      </dgm:t>
    </dgm:pt>
    <dgm:pt modelId="{625B4B29-CCD8-4B39-9257-40939A8CB11B}" type="sibTrans" cxnId="{291C662F-DBFE-4A8E-BEAA-7AAE51FCC790}">
      <dgm:prSet/>
      <dgm:spPr/>
      <dgm:t>
        <a:bodyPr/>
        <a:lstStyle/>
        <a:p>
          <a:endParaRPr lang="en-US"/>
        </a:p>
      </dgm:t>
    </dgm:pt>
    <dgm:pt modelId="{FFA53537-188A-49A0-B5DC-376C6D28EB17}">
      <dgm:prSet phldrT="[Text]"/>
      <dgm:spPr/>
      <dgm:t>
        <a:bodyPr/>
        <a:lstStyle/>
        <a:p>
          <a:r>
            <a:rPr lang="en-US" dirty="0"/>
            <a:t>Household Surveys</a:t>
          </a:r>
        </a:p>
      </dgm:t>
    </dgm:pt>
    <dgm:pt modelId="{71931D1F-7C5D-43D0-AA83-BFE1C1067C68}" type="parTrans" cxnId="{3FD771CC-9CE0-498F-8865-57CA3B6E73D8}">
      <dgm:prSet/>
      <dgm:spPr/>
      <dgm:t>
        <a:bodyPr/>
        <a:lstStyle/>
        <a:p>
          <a:endParaRPr lang="en-US"/>
        </a:p>
      </dgm:t>
    </dgm:pt>
    <dgm:pt modelId="{B2005691-F70B-4E3C-AE2A-1D51BBB82EDF}" type="sibTrans" cxnId="{3FD771CC-9CE0-498F-8865-57CA3B6E73D8}">
      <dgm:prSet/>
      <dgm:spPr/>
      <dgm:t>
        <a:bodyPr/>
        <a:lstStyle/>
        <a:p>
          <a:endParaRPr lang="en-US"/>
        </a:p>
      </dgm:t>
    </dgm:pt>
    <dgm:pt modelId="{16143722-FB1F-4C36-A404-8D0CC6090056}">
      <dgm:prSet phldrT="[Text]"/>
      <dgm:spPr/>
      <dgm:t>
        <a:bodyPr/>
        <a:lstStyle/>
        <a:p>
          <a:r>
            <a:rPr lang="en-US" dirty="0"/>
            <a:t>Census, Population Projections</a:t>
          </a:r>
        </a:p>
      </dgm:t>
    </dgm:pt>
    <dgm:pt modelId="{058294F8-3727-4993-A610-A360FD956F3A}" type="parTrans" cxnId="{C6097B1F-17BA-4386-9287-677967B760A0}">
      <dgm:prSet/>
      <dgm:spPr/>
      <dgm:t>
        <a:bodyPr/>
        <a:lstStyle/>
        <a:p>
          <a:endParaRPr lang="en-US"/>
        </a:p>
      </dgm:t>
    </dgm:pt>
    <dgm:pt modelId="{D8E1C216-4B3E-43BA-B6DA-480DA7E04912}" type="sibTrans" cxnId="{C6097B1F-17BA-4386-9287-677967B760A0}">
      <dgm:prSet/>
      <dgm:spPr/>
      <dgm:t>
        <a:bodyPr/>
        <a:lstStyle/>
        <a:p>
          <a:endParaRPr lang="en-US"/>
        </a:p>
      </dgm:t>
    </dgm:pt>
    <dgm:pt modelId="{C4DC14B8-7B74-4E43-9501-78AEFEA204A1}">
      <dgm:prSet phldrT="[Text]"/>
      <dgm:spPr/>
      <dgm:t>
        <a:bodyPr/>
        <a:lstStyle/>
        <a:p>
          <a:r>
            <a:rPr lang="en-US" dirty="0"/>
            <a:t>Administrative Data</a:t>
          </a:r>
        </a:p>
      </dgm:t>
    </dgm:pt>
    <dgm:pt modelId="{A908A717-2A40-4A8A-A683-D92C77ECFBEF}" type="parTrans" cxnId="{215EA3D4-52F0-477F-B5AD-833F51512937}">
      <dgm:prSet/>
      <dgm:spPr/>
      <dgm:t>
        <a:bodyPr/>
        <a:lstStyle/>
        <a:p>
          <a:endParaRPr lang="en-US" dirty="0"/>
        </a:p>
      </dgm:t>
    </dgm:pt>
    <dgm:pt modelId="{8C2BA713-7628-4925-989A-04B213528AE5}" type="sibTrans" cxnId="{215EA3D4-52F0-477F-B5AD-833F51512937}">
      <dgm:prSet/>
      <dgm:spPr/>
      <dgm:t>
        <a:bodyPr/>
        <a:lstStyle/>
        <a:p>
          <a:endParaRPr lang="en-US"/>
        </a:p>
      </dgm:t>
    </dgm:pt>
    <dgm:pt modelId="{14206579-738C-4E6D-88A0-BED56DDCA282}">
      <dgm:prSet phldrT="[Text]"/>
      <dgm:spPr/>
      <dgm:t>
        <a:bodyPr/>
        <a:lstStyle/>
        <a:p>
          <a:r>
            <a:rPr lang="en-US" dirty="0"/>
            <a:t>Other Surveys and Indicators</a:t>
          </a:r>
        </a:p>
      </dgm:t>
    </dgm:pt>
    <dgm:pt modelId="{F5AF9A49-A93C-4731-A4D1-E2EC018237FC}" type="parTrans" cxnId="{61ECC166-8925-4C35-BAD0-7BF548C2AD05}">
      <dgm:prSet/>
      <dgm:spPr/>
      <dgm:t>
        <a:bodyPr/>
        <a:lstStyle/>
        <a:p>
          <a:endParaRPr lang="en-US"/>
        </a:p>
      </dgm:t>
    </dgm:pt>
    <dgm:pt modelId="{56A6EFE2-BF5D-4699-BFA9-85773336C663}" type="sibTrans" cxnId="{61ECC166-8925-4C35-BAD0-7BF548C2AD05}">
      <dgm:prSet/>
      <dgm:spPr/>
      <dgm:t>
        <a:bodyPr/>
        <a:lstStyle/>
        <a:p>
          <a:endParaRPr lang="en-US"/>
        </a:p>
      </dgm:t>
    </dgm:pt>
    <dgm:pt modelId="{95C0F252-4E1B-4C9C-AAB0-EB40871B145D}" type="pres">
      <dgm:prSet presAssocID="{78DE2DAA-2634-4287-9A12-BFF48EC1B32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AC5EE37-BA6B-482D-890B-2631937ED237}" type="pres">
      <dgm:prSet presAssocID="{02C6D033-4C37-4038-8E50-95BDD6308D42}" presName="centerShape" presStyleLbl="node0" presStyleIdx="0" presStyleCnt="1" custLinFactNeighborX="2289" custLinFactNeighborY="-1263"/>
      <dgm:spPr/>
    </dgm:pt>
    <dgm:pt modelId="{4FEF197C-1A33-48DE-B427-A9EDF4787AB4}" type="pres">
      <dgm:prSet presAssocID="{3184F5F3-4258-430E-8929-B8CBB080E032}" presName="Name9" presStyleLbl="parChTrans1D2" presStyleIdx="0" presStyleCnt="5"/>
      <dgm:spPr/>
    </dgm:pt>
    <dgm:pt modelId="{1B3DB180-E080-4830-AFDE-9470344B9B6E}" type="pres">
      <dgm:prSet presAssocID="{3184F5F3-4258-430E-8929-B8CBB080E032}" presName="connTx" presStyleLbl="parChTrans1D2" presStyleIdx="0" presStyleCnt="5"/>
      <dgm:spPr/>
    </dgm:pt>
    <dgm:pt modelId="{B0A5185E-D6C1-49CB-9DAB-7F9DCD5B3002}" type="pres">
      <dgm:prSet presAssocID="{7C815A26-4ED5-4C68-AA8C-E04856D7373C}" presName="node" presStyleLbl="node1" presStyleIdx="0" presStyleCnt="5" custRadScaleRad="101097" custRadScaleInc="6750">
        <dgm:presLayoutVars>
          <dgm:bulletEnabled val="1"/>
        </dgm:presLayoutVars>
      </dgm:prSet>
      <dgm:spPr/>
    </dgm:pt>
    <dgm:pt modelId="{A308FCA4-0814-48D7-9887-B6F90B150DA1}" type="pres">
      <dgm:prSet presAssocID="{71931D1F-7C5D-43D0-AA83-BFE1C1067C68}" presName="Name9" presStyleLbl="parChTrans1D2" presStyleIdx="1" presStyleCnt="5"/>
      <dgm:spPr/>
    </dgm:pt>
    <dgm:pt modelId="{A79A49AA-A3BD-4060-9FB6-9D7B727A87C3}" type="pres">
      <dgm:prSet presAssocID="{71931D1F-7C5D-43D0-AA83-BFE1C1067C68}" presName="connTx" presStyleLbl="parChTrans1D2" presStyleIdx="1" presStyleCnt="5"/>
      <dgm:spPr/>
    </dgm:pt>
    <dgm:pt modelId="{0D06C839-3E85-4950-896A-C3B795519B72}" type="pres">
      <dgm:prSet presAssocID="{FFA53537-188A-49A0-B5DC-376C6D28EB17}" presName="node" presStyleLbl="node1" presStyleIdx="1" presStyleCnt="5" custRadScaleRad="96384" custRadScaleInc="-376584">
        <dgm:presLayoutVars>
          <dgm:bulletEnabled val="1"/>
        </dgm:presLayoutVars>
      </dgm:prSet>
      <dgm:spPr/>
    </dgm:pt>
    <dgm:pt modelId="{065589E2-3CFF-43D2-81EF-B135EFB0462D}" type="pres">
      <dgm:prSet presAssocID="{058294F8-3727-4993-A610-A360FD956F3A}" presName="Name9" presStyleLbl="parChTrans1D2" presStyleIdx="2" presStyleCnt="5"/>
      <dgm:spPr/>
    </dgm:pt>
    <dgm:pt modelId="{E3817B91-FF6A-4938-9645-A7082B75BAE7}" type="pres">
      <dgm:prSet presAssocID="{058294F8-3727-4993-A610-A360FD956F3A}" presName="connTx" presStyleLbl="parChTrans1D2" presStyleIdx="2" presStyleCnt="5"/>
      <dgm:spPr/>
    </dgm:pt>
    <dgm:pt modelId="{AF511CC6-88BA-42BC-9322-4F4CAC9232DD}" type="pres">
      <dgm:prSet presAssocID="{16143722-FB1F-4C36-A404-8D0CC6090056}" presName="node" presStyleLbl="node1" presStyleIdx="2" presStyleCnt="5" custRadScaleRad="115759" custRadScaleInc="-216300">
        <dgm:presLayoutVars>
          <dgm:bulletEnabled val="1"/>
        </dgm:presLayoutVars>
      </dgm:prSet>
      <dgm:spPr/>
    </dgm:pt>
    <dgm:pt modelId="{FBA55A3E-880E-4AD8-957F-4D2CA7691721}" type="pres">
      <dgm:prSet presAssocID="{A908A717-2A40-4A8A-A683-D92C77ECFBEF}" presName="Name9" presStyleLbl="parChTrans1D2" presStyleIdx="3" presStyleCnt="5"/>
      <dgm:spPr/>
    </dgm:pt>
    <dgm:pt modelId="{4F480759-CDB9-437A-8D53-8C8B485CF0E8}" type="pres">
      <dgm:prSet presAssocID="{A908A717-2A40-4A8A-A683-D92C77ECFBEF}" presName="connTx" presStyleLbl="parChTrans1D2" presStyleIdx="3" presStyleCnt="5"/>
      <dgm:spPr/>
    </dgm:pt>
    <dgm:pt modelId="{EADE305E-CBC7-4541-8BFF-1E85F25BD200}" type="pres">
      <dgm:prSet presAssocID="{C4DC14B8-7B74-4E43-9501-78AEFEA204A1}" presName="node" presStyleLbl="node1" presStyleIdx="3" presStyleCnt="5" custRadScaleRad="98610" custRadScaleInc="1553">
        <dgm:presLayoutVars>
          <dgm:bulletEnabled val="1"/>
        </dgm:presLayoutVars>
      </dgm:prSet>
      <dgm:spPr/>
    </dgm:pt>
    <dgm:pt modelId="{346ECDB1-4DC2-44CC-9F52-D49D63490969}" type="pres">
      <dgm:prSet presAssocID="{F5AF9A49-A93C-4731-A4D1-E2EC018237FC}" presName="Name9" presStyleLbl="parChTrans1D2" presStyleIdx="4" presStyleCnt="5"/>
      <dgm:spPr/>
    </dgm:pt>
    <dgm:pt modelId="{ACBEC0F2-DCC2-47D3-88AA-AB9F4DA24BCB}" type="pres">
      <dgm:prSet presAssocID="{F5AF9A49-A93C-4731-A4D1-E2EC018237FC}" presName="connTx" presStyleLbl="parChTrans1D2" presStyleIdx="4" presStyleCnt="5"/>
      <dgm:spPr/>
    </dgm:pt>
    <dgm:pt modelId="{E826673F-98B3-4DC1-80B0-1D741F51655E}" type="pres">
      <dgm:prSet presAssocID="{14206579-738C-4E6D-88A0-BED56DDCA282}" presName="node" presStyleLbl="node1" presStyleIdx="4" presStyleCnt="5" custRadScaleRad="117539" custRadScaleInc="-440806">
        <dgm:presLayoutVars>
          <dgm:bulletEnabled val="1"/>
        </dgm:presLayoutVars>
      </dgm:prSet>
      <dgm:spPr/>
    </dgm:pt>
  </dgm:ptLst>
  <dgm:cxnLst>
    <dgm:cxn modelId="{50BFBD18-CBA9-4D7A-99CB-0BD5BCF2D24F}" type="presOf" srcId="{14206579-738C-4E6D-88A0-BED56DDCA282}" destId="{E826673F-98B3-4DC1-80B0-1D741F51655E}" srcOrd="0" destOrd="0" presId="urn:microsoft.com/office/officeart/2005/8/layout/radial1"/>
    <dgm:cxn modelId="{C6097B1F-17BA-4386-9287-677967B760A0}" srcId="{02C6D033-4C37-4038-8E50-95BDD6308D42}" destId="{16143722-FB1F-4C36-A404-8D0CC6090056}" srcOrd="2" destOrd="0" parTransId="{058294F8-3727-4993-A610-A360FD956F3A}" sibTransId="{D8E1C216-4B3E-43BA-B6DA-480DA7E04912}"/>
    <dgm:cxn modelId="{EE7AD724-5287-44DB-8478-3983C172C0EC}" type="presOf" srcId="{02C6D033-4C37-4038-8E50-95BDD6308D42}" destId="{CAC5EE37-BA6B-482D-890B-2631937ED237}" srcOrd="0" destOrd="0" presId="urn:microsoft.com/office/officeart/2005/8/layout/radial1"/>
    <dgm:cxn modelId="{6813D628-EC26-4898-8576-6BAF405FD6EE}" type="presOf" srcId="{7C815A26-4ED5-4C68-AA8C-E04856D7373C}" destId="{B0A5185E-D6C1-49CB-9DAB-7F9DCD5B3002}" srcOrd="0" destOrd="0" presId="urn:microsoft.com/office/officeart/2005/8/layout/radial1"/>
    <dgm:cxn modelId="{291C662F-DBFE-4A8E-BEAA-7AAE51FCC790}" srcId="{02C6D033-4C37-4038-8E50-95BDD6308D42}" destId="{7C815A26-4ED5-4C68-AA8C-E04856D7373C}" srcOrd="0" destOrd="0" parTransId="{3184F5F3-4258-430E-8929-B8CBB080E032}" sibTransId="{625B4B29-CCD8-4B39-9257-40939A8CB11B}"/>
    <dgm:cxn modelId="{022D7861-659F-4354-9C18-CB810DF54EA1}" type="presOf" srcId="{F5AF9A49-A93C-4731-A4D1-E2EC018237FC}" destId="{346ECDB1-4DC2-44CC-9F52-D49D63490969}" srcOrd="0" destOrd="0" presId="urn:microsoft.com/office/officeart/2005/8/layout/radial1"/>
    <dgm:cxn modelId="{CE83D261-6E6A-4D9F-899F-A2D703982489}" type="presOf" srcId="{C4DC14B8-7B74-4E43-9501-78AEFEA204A1}" destId="{EADE305E-CBC7-4541-8BFF-1E85F25BD200}" srcOrd="0" destOrd="0" presId="urn:microsoft.com/office/officeart/2005/8/layout/radial1"/>
    <dgm:cxn modelId="{102DD642-B276-4481-946F-796747A6B164}" type="presOf" srcId="{FFA53537-188A-49A0-B5DC-376C6D28EB17}" destId="{0D06C839-3E85-4950-896A-C3B795519B72}" srcOrd="0" destOrd="0" presId="urn:microsoft.com/office/officeart/2005/8/layout/radial1"/>
    <dgm:cxn modelId="{61ECC166-8925-4C35-BAD0-7BF548C2AD05}" srcId="{02C6D033-4C37-4038-8E50-95BDD6308D42}" destId="{14206579-738C-4E6D-88A0-BED56DDCA282}" srcOrd="4" destOrd="0" parTransId="{F5AF9A49-A93C-4731-A4D1-E2EC018237FC}" sibTransId="{56A6EFE2-BF5D-4699-BFA9-85773336C663}"/>
    <dgm:cxn modelId="{34E18A76-8133-4D80-A628-27CA1F0DC716}" srcId="{78DE2DAA-2634-4287-9A12-BFF48EC1B32B}" destId="{02C6D033-4C37-4038-8E50-95BDD6308D42}" srcOrd="0" destOrd="0" parTransId="{D2E8E8F8-5A82-4D99-99AE-711BD571D956}" sibTransId="{0F11687D-54AA-4118-852E-D7F5D423E449}"/>
    <dgm:cxn modelId="{C4CE0477-4E55-4390-833B-8AF35973BBD6}" type="presOf" srcId="{058294F8-3727-4993-A610-A360FD956F3A}" destId="{E3817B91-FF6A-4938-9645-A7082B75BAE7}" srcOrd="1" destOrd="0" presId="urn:microsoft.com/office/officeart/2005/8/layout/radial1"/>
    <dgm:cxn modelId="{4449DF57-A796-4E5E-AF4D-5458DCA8456B}" type="presOf" srcId="{3184F5F3-4258-430E-8929-B8CBB080E032}" destId="{4FEF197C-1A33-48DE-B427-A9EDF4787AB4}" srcOrd="0" destOrd="0" presId="urn:microsoft.com/office/officeart/2005/8/layout/radial1"/>
    <dgm:cxn modelId="{A9C40685-A2BE-4121-9B3F-100FCF274FBF}" type="presOf" srcId="{16143722-FB1F-4C36-A404-8D0CC6090056}" destId="{AF511CC6-88BA-42BC-9322-4F4CAC9232DD}" srcOrd="0" destOrd="0" presId="urn:microsoft.com/office/officeart/2005/8/layout/radial1"/>
    <dgm:cxn modelId="{509FAD99-7CD0-43F8-A3F2-4C9CB15F30E4}" type="presOf" srcId="{058294F8-3727-4993-A610-A360FD956F3A}" destId="{065589E2-3CFF-43D2-81EF-B135EFB0462D}" srcOrd="0" destOrd="0" presId="urn:microsoft.com/office/officeart/2005/8/layout/radial1"/>
    <dgm:cxn modelId="{EDD38DAA-3C33-4643-B6CC-3514330F746C}" type="presOf" srcId="{A908A717-2A40-4A8A-A683-D92C77ECFBEF}" destId="{FBA55A3E-880E-4AD8-957F-4D2CA7691721}" srcOrd="0" destOrd="0" presId="urn:microsoft.com/office/officeart/2005/8/layout/radial1"/>
    <dgm:cxn modelId="{83B5AEAE-F69E-4171-B951-CD7716830CB3}" type="presOf" srcId="{71931D1F-7C5D-43D0-AA83-BFE1C1067C68}" destId="{A308FCA4-0814-48D7-9887-B6F90B150DA1}" srcOrd="0" destOrd="0" presId="urn:microsoft.com/office/officeart/2005/8/layout/radial1"/>
    <dgm:cxn modelId="{4D18AFB9-138E-414F-A69E-8B592619CE4F}" type="presOf" srcId="{A908A717-2A40-4A8A-A683-D92C77ECFBEF}" destId="{4F480759-CDB9-437A-8D53-8C8B485CF0E8}" srcOrd="1" destOrd="0" presId="urn:microsoft.com/office/officeart/2005/8/layout/radial1"/>
    <dgm:cxn modelId="{A211ACBA-5F02-4EB3-82F3-8914E7F88B9A}" type="presOf" srcId="{F5AF9A49-A93C-4731-A4D1-E2EC018237FC}" destId="{ACBEC0F2-DCC2-47D3-88AA-AB9F4DA24BCB}" srcOrd="1" destOrd="0" presId="urn:microsoft.com/office/officeart/2005/8/layout/radial1"/>
    <dgm:cxn modelId="{3FD771CC-9CE0-498F-8865-57CA3B6E73D8}" srcId="{02C6D033-4C37-4038-8E50-95BDD6308D42}" destId="{FFA53537-188A-49A0-B5DC-376C6D28EB17}" srcOrd="1" destOrd="0" parTransId="{71931D1F-7C5D-43D0-AA83-BFE1C1067C68}" sibTransId="{B2005691-F70B-4E3C-AE2A-1D51BBB82EDF}"/>
    <dgm:cxn modelId="{215EA3D4-52F0-477F-B5AD-833F51512937}" srcId="{02C6D033-4C37-4038-8E50-95BDD6308D42}" destId="{C4DC14B8-7B74-4E43-9501-78AEFEA204A1}" srcOrd="3" destOrd="0" parTransId="{A908A717-2A40-4A8A-A683-D92C77ECFBEF}" sibTransId="{8C2BA713-7628-4925-989A-04B213528AE5}"/>
    <dgm:cxn modelId="{A113DFE3-C494-426A-9BD0-F05D2BC351CD}" type="presOf" srcId="{3184F5F3-4258-430E-8929-B8CBB080E032}" destId="{1B3DB180-E080-4830-AFDE-9470344B9B6E}" srcOrd="1" destOrd="0" presId="urn:microsoft.com/office/officeart/2005/8/layout/radial1"/>
    <dgm:cxn modelId="{3C77B2EC-E38C-4CC6-BDBD-E4FC3373FE94}" type="presOf" srcId="{78DE2DAA-2634-4287-9A12-BFF48EC1B32B}" destId="{95C0F252-4E1B-4C9C-AAB0-EB40871B145D}" srcOrd="0" destOrd="0" presId="urn:microsoft.com/office/officeart/2005/8/layout/radial1"/>
    <dgm:cxn modelId="{E32C49F1-24EC-4D3F-BD1D-85AEB9A7E2F9}" type="presOf" srcId="{71931D1F-7C5D-43D0-AA83-BFE1C1067C68}" destId="{A79A49AA-A3BD-4060-9FB6-9D7B727A87C3}" srcOrd="1" destOrd="0" presId="urn:microsoft.com/office/officeart/2005/8/layout/radial1"/>
    <dgm:cxn modelId="{E1EC9312-E300-4FFA-ABF4-D38B39101D7B}" type="presParOf" srcId="{95C0F252-4E1B-4C9C-AAB0-EB40871B145D}" destId="{CAC5EE37-BA6B-482D-890B-2631937ED237}" srcOrd="0" destOrd="0" presId="urn:microsoft.com/office/officeart/2005/8/layout/radial1"/>
    <dgm:cxn modelId="{4C2BC5F7-A655-4AA8-8F56-22B9E6E2141B}" type="presParOf" srcId="{95C0F252-4E1B-4C9C-AAB0-EB40871B145D}" destId="{4FEF197C-1A33-48DE-B427-A9EDF4787AB4}" srcOrd="1" destOrd="0" presId="urn:microsoft.com/office/officeart/2005/8/layout/radial1"/>
    <dgm:cxn modelId="{6166F7B3-2779-454C-AA4E-10FBE98D88ED}" type="presParOf" srcId="{4FEF197C-1A33-48DE-B427-A9EDF4787AB4}" destId="{1B3DB180-E080-4830-AFDE-9470344B9B6E}" srcOrd="0" destOrd="0" presId="urn:microsoft.com/office/officeart/2005/8/layout/radial1"/>
    <dgm:cxn modelId="{10DD5D6F-F15E-43F9-892F-FAD033F9E86D}" type="presParOf" srcId="{95C0F252-4E1B-4C9C-AAB0-EB40871B145D}" destId="{B0A5185E-D6C1-49CB-9DAB-7F9DCD5B3002}" srcOrd="2" destOrd="0" presId="urn:microsoft.com/office/officeart/2005/8/layout/radial1"/>
    <dgm:cxn modelId="{B38675D8-6BE4-463E-AD0B-B36CFA3F35D3}" type="presParOf" srcId="{95C0F252-4E1B-4C9C-AAB0-EB40871B145D}" destId="{A308FCA4-0814-48D7-9887-B6F90B150DA1}" srcOrd="3" destOrd="0" presId="urn:microsoft.com/office/officeart/2005/8/layout/radial1"/>
    <dgm:cxn modelId="{149D5A1E-A21E-4484-B542-6914DFA0AC72}" type="presParOf" srcId="{A308FCA4-0814-48D7-9887-B6F90B150DA1}" destId="{A79A49AA-A3BD-4060-9FB6-9D7B727A87C3}" srcOrd="0" destOrd="0" presId="urn:microsoft.com/office/officeart/2005/8/layout/radial1"/>
    <dgm:cxn modelId="{E2BA208E-438B-4E4B-9339-D1552767C226}" type="presParOf" srcId="{95C0F252-4E1B-4C9C-AAB0-EB40871B145D}" destId="{0D06C839-3E85-4950-896A-C3B795519B72}" srcOrd="4" destOrd="0" presId="urn:microsoft.com/office/officeart/2005/8/layout/radial1"/>
    <dgm:cxn modelId="{F18F2239-09F4-4015-8185-7BCF884524E8}" type="presParOf" srcId="{95C0F252-4E1B-4C9C-AAB0-EB40871B145D}" destId="{065589E2-3CFF-43D2-81EF-B135EFB0462D}" srcOrd="5" destOrd="0" presId="urn:microsoft.com/office/officeart/2005/8/layout/radial1"/>
    <dgm:cxn modelId="{D543D229-A01C-49C3-BCFD-069B2A5A4B33}" type="presParOf" srcId="{065589E2-3CFF-43D2-81EF-B135EFB0462D}" destId="{E3817B91-FF6A-4938-9645-A7082B75BAE7}" srcOrd="0" destOrd="0" presId="urn:microsoft.com/office/officeart/2005/8/layout/radial1"/>
    <dgm:cxn modelId="{C8BF2B71-2FA2-451F-B90C-ECA612B8077D}" type="presParOf" srcId="{95C0F252-4E1B-4C9C-AAB0-EB40871B145D}" destId="{AF511CC6-88BA-42BC-9322-4F4CAC9232DD}" srcOrd="6" destOrd="0" presId="urn:microsoft.com/office/officeart/2005/8/layout/radial1"/>
    <dgm:cxn modelId="{2DFCC62A-D9AC-4F9D-AE90-80E99D8C1E29}" type="presParOf" srcId="{95C0F252-4E1B-4C9C-AAB0-EB40871B145D}" destId="{FBA55A3E-880E-4AD8-957F-4D2CA7691721}" srcOrd="7" destOrd="0" presId="urn:microsoft.com/office/officeart/2005/8/layout/radial1"/>
    <dgm:cxn modelId="{95AAFF64-E01A-4952-B479-7E4B99C9B873}" type="presParOf" srcId="{FBA55A3E-880E-4AD8-957F-4D2CA7691721}" destId="{4F480759-CDB9-437A-8D53-8C8B485CF0E8}" srcOrd="0" destOrd="0" presId="urn:microsoft.com/office/officeart/2005/8/layout/radial1"/>
    <dgm:cxn modelId="{AA6D174D-ACF4-4E52-B145-2461A6578551}" type="presParOf" srcId="{95C0F252-4E1B-4C9C-AAB0-EB40871B145D}" destId="{EADE305E-CBC7-4541-8BFF-1E85F25BD200}" srcOrd="8" destOrd="0" presId="urn:microsoft.com/office/officeart/2005/8/layout/radial1"/>
    <dgm:cxn modelId="{028B4518-5966-48F6-965F-CCEDD78B531A}" type="presParOf" srcId="{95C0F252-4E1B-4C9C-AAB0-EB40871B145D}" destId="{346ECDB1-4DC2-44CC-9F52-D49D63490969}" srcOrd="9" destOrd="0" presId="urn:microsoft.com/office/officeart/2005/8/layout/radial1"/>
    <dgm:cxn modelId="{3D37085F-3064-4A62-8018-F6B9EF4DBDCC}" type="presParOf" srcId="{346ECDB1-4DC2-44CC-9F52-D49D63490969}" destId="{ACBEC0F2-DCC2-47D3-88AA-AB9F4DA24BCB}" srcOrd="0" destOrd="0" presId="urn:microsoft.com/office/officeart/2005/8/layout/radial1"/>
    <dgm:cxn modelId="{1C6587A4-10C9-4187-B344-05F8AC8C2B88}" type="presParOf" srcId="{95C0F252-4E1B-4C9C-AAB0-EB40871B145D}" destId="{E826673F-98B3-4DC1-80B0-1D741F51655E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5EE37-BA6B-482D-890B-2631937ED237}">
      <dsp:nvSpPr>
        <dsp:cNvPr id="0" name=""/>
        <dsp:cNvSpPr/>
      </dsp:nvSpPr>
      <dsp:spPr>
        <a:xfrm>
          <a:off x="2139239" y="1905002"/>
          <a:ext cx="1486110" cy="14861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FC000"/>
              </a:solidFill>
            </a:rPr>
            <a:t>N</a:t>
          </a:r>
          <a:r>
            <a:rPr lang="en-US" sz="2100" kern="1200" dirty="0"/>
            <a:t>ational </a:t>
          </a:r>
          <a:r>
            <a:rPr lang="en-US" sz="2100" kern="1200" dirty="0">
              <a:solidFill>
                <a:srgbClr val="FFC000"/>
              </a:solidFill>
            </a:rPr>
            <a:t>T</a:t>
          </a:r>
          <a:r>
            <a:rPr lang="en-US" sz="2100" kern="1200" dirty="0"/>
            <a:t>ransfer </a:t>
          </a:r>
          <a:r>
            <a:rPr lang="en-US" sz="2100" kern="1200" dirty="0">
              <a:solidFill>
                <a:srgbClr val="FFC000"/>
              </a:solidFill>
            </a:rPr>
            <a:t>A</a:t>
          </a:r>
          <a:r>
            <a:rPr lang="en-US" sz="2100" kern="1200" dirty="0"/>
            <a:t>ccounts</a:t>
          </a:r>
        </a:p>
      </dsp:txBody>
      <dsp:txXfrm>
        <a:off x="2356875" y="2122638"/>
        <a:ext cx="1050838" cy="1050838"/>
      </dsp:txXfrm>
    </dsp:sp>
    <dsp:sp modelId="{4FEF197C-1A33-48DE-B427-A9EDF4787AB4}">
      <dsp:nvSpPr>
        <dsp:cNvPr id="0" name=""/>
        <dsp:cNvSpPr/>
      </dsp:nvSpPr>
      <dsp:spPr>
        <a:xfrm rot="16189820">
          <a:off x="2670024" y="1671618"/>
          <a:ext cx="418900" cy="47874"/>
        </a:xfrm>
        <a:custGeom>
          <a:avLst/>
          <a:gdLst/>
          <a:ahLst/>
          <a:cxnLst/>
          <a:rect l="0" t="0" r="0" b="0"/>
          <a:pathLst>
            <a:path>
              <a:moveTo>
                <a:pt x="0" y="23937"/>
              </a:moveTo>
              <a:lnTo>
                <a:pt x="418900" y="239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869001" y="1685083"/>
        <a:ext cx="20945" cy="20945"/>
      </dsp:txXfrm>
    </dsp:sp>
    <dsp:sp modelId="{B0A5185E-D6C1-49CB-9DAB-7F9DCD5B3002}">
      <dsp:nvSpPr>
        <dsp:cNvPr id="0" name=""/>
        <dsp:cNvSpPr/>
      </dsp:nvSpPr>
      <dsp:spPr>
        <a:xfrm>
          <a:off x="2133598" y="0"/>
          <a:ext cx="1486110" cy="14861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National Accounts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(NA)</a:t>
          </a:r>
        </a:p>
      </dsp:txBody>
      <dsp:txXfrm>
        <a:off x="2351234" y="217636"/>
        <a:ext cx="1050838" cy="1050838"/>
      </dsp:txXfrm>
    </dsp:sp>
    <dsp:sp modelId="{A308FCA4-0814-48D7-9887-B6F90B150DA1}">
      <dsp:nvSpPr>
        <dsp:cNvPr id="0" name=""/>
        <dsp:cNvSpPr/>
      </dsp:nvSpPr>
      <dsp:spPr>
        <a:xfrm rot="12237114">
          <a:off x="1784271" y="2233594"/>
          <a:ext cx="437806" cy="47874"/>
        </a:xfrm>
        <a:custGeom>
          <a:avLst/>
          <a:gdLst/>
          <a:ahLst/>
          <a:cxnLst/>
          <a:rect l="0" t="0" r="0" b="0"/>
          <a:pathLst>
            <a:path>
              <a:moveTo>
                <a:pt x="0" y="23937"/>
              </a:moveTo>
              <a:lnTo>
                <a:pt x="437806" y="239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992229" y="2246586"/>
        <a:ext cx="21890" cy="21890"/>
      </dsp:txXfrm>
    </dsp:sp>
    <dsp:sp modelId="{0D06C839-3E85-4950-896A-C3B795519B72}">
      <dsp:nvSpPr>
        <dsp:cNvPr id="0" name=""/>
        <dsp:cNvSpPr/>
      </dsp:nvSpPr>
      <dsp:spPr>
        <a:xfrm>
          <a:off x="380998" y="1123950"/>
          <a:ext cx="1486110" cy="14861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Household Surveys</a:t>
          </a:r>
        </a:p>
      </dsp:txBody>
      <dsp:txXfrm>
        <a:off x="598634" y="1341586"/>
        <a:ext cx="1050838" cy="1050838"/>
      </dsp:txXfrm>
    </dsp:sp>
    <dsp:sp modelId="{065589E2-3CFF-43D2-81EF-B135EFB0462D}">
      <dsp:nvSpPr>
        <dsp:cNvPr id="0" name=""/>
        <dsp:cNvSpPr/>
      </dsp:nvSpPr>
      <dsp:spPr>
        <a:xfrm rot="20182149">
          <a:off x="3535684" y="2195492"/>
          <a:ext cx="652521" cy="47874"/>
        </a:xfrm>
        <a:custGeom>
          <a:avLst/>
          <a:gdLst/>
          <a:ahLst/>
          <a:cxnLst/>
          <a:rect l="0" t="0" r="0" b="0"/>
          <a:pathLst>
            <a:path>
              <a:moveTo>
                <a:pt x="0" y="23937"/>
              </a:moveTo>
              <a:lnTo>
                <a:pt x="652521" y="239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45632" y="2203117"/>
        <a:ext cx="32626" cy="32626"/>
      </dsp:txXfrm>
    </dsp:sp>
    <dsp:sp modelId="{AF511CC6-88BA-42BC-9322-4F4CAC9232DD}">
      <dsp:nvSpPr>
        <dsp:cNvPr id="0" name=""/>
        <dsp:cNvSpPr/>
      </dsp:nvSpPr>
      <dsp:spPr>
        <a:xfrm>
          <a:off x="4098541" y="1047747"/>
          <a:ext cx="1486110" cy="14861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Census, Population Projections</a:t>
          </a:r>
        </a:p>
      </dsp:txBody>
      <dsp:txXfrm>
        <a:off x="4316177" y="1265383"/>
        <a:ext cx="1050838" cy="1050838"/>
      </dsp:txXfrm>
    </dsp:sp>
    <dsp:sp modelId="{FBA55A3E-880E-4AD8-957F-4D2CA7691721}">
      <dsp:nvSpPr>
        <dsp:cNvPr id="0" name=""/>
        <dsp:cNvSpPr/>
      </dsp:nvSpPr>
      <dsp:spPr>
        <a:xfrm rot="7665792">
          <a:off x="2012894" y="3414695"/>
          <a:ext cx="513959" cy="47874"/>
        </a:xfrm>
        <a:custGeom>
          <a:avLst/>
          <a:gdLst/>
          <a:ahLst/>
          <a:cxnLst/>
          <a:rect l="0" t="0" r="0" b="0"/>
          <a:pathLst>
            <a:path>
              <a:moveTo>
                <a:pt x="0" y="23937"/>
              </a:moveTo>
              <a:lnTo>
                <a:pt x="513959" y="239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 rot="10800000">
        <a:off x="2257025" y="3425784"/>
        <a:ext cx="25697" cy="25697"/>
      </dsp:txXfrm>
    </dsp:sp>
    <dsp:sp modelId="{EADE305E-CBC7-4541-8BFF-1E85F25BD200}">
      <dsp:nvSpPr>
        <dsp:cNvPr id="0" name=""/>
        <dsp:cNvSpPr/>
      </dsp:nvSpPr>
      <dsp:spPr>
        <a:xfrm>
          <a:off x="914398" y="3486154"/>
          <a:ext cx="1486110" cy="148611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Administrative Data</a:t>
          </a:r>
        </a:p>
      </dsp:txBody>
      <dsp:txXfrm>
        <a:off x="1132034" y="3703790"/>
        <a:ext cx="1050838" cy="1050838"/>
      </dsp:txXfrm>
    </dsp:sp>
    <dsp:sp modelId="{346ECDB1-4DC2-44CC-9F52-D49D63490969}">
      <dsp:nvSpPr>
        <dsp:cNvPr id="0" name=""/>
        <dsp:cNvSpPr/>
      </dsp:nvSpPr>
      <dsp:spPr>
        <a:xfrm rot="2502879">
          <a:off x="3341620" y="3368797"/>
          <a:ext cx="752103" cy="47874"/>
        </a:xfrm>
        <a:custGeom>
          <a:avLst/>
          <a:gdLst/>
          <a:ahLst/>
          <a:cxnLst/>
          <a:rect l="0" t="0" r="0" b="0"/>
          <a:pathLst>
            <a:path>
              <a:moveTo>
                <a:pt x="0" y="23937"/>
              </a:moveTo>
              <a:lnTo>
                <a:pt x="752103" y="239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98870" y="3373932"/>
        <a:ext cx="37605" cy="37605"/>
      </dsp:txXfrm>
    </dsp:sp>
    <dsp:sp modelId="{E826673F-98B3-4DC1-80B0-1D741F51655E}">
      <dsp:nvSpPr>
        <dsp:cNvPr id="0" name=""/>
        <dsp:cNvSpPr/>
      </dsp:nvSpPr>
      <dsp:spPr>
        <a:xfrm>
          <a:off x="3809995" y="3394357"/>
          <a:ext cx="1486110" cy="148611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Other Surveys and Indicators</a:t>
          </a:r>
        </a:p>
      </dsp:txBody>
      <dsp:txXfrm>
        <a:off x="4027631" y="3611993"/>
        <a:ext cx="1050838" cy="1050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0.33894</cdr:x>
      <cdr:y>0.37143</cdr:y>
    </cdr:from>
    <cdr:to>
      <cdr:x>0.72356</cdr:x>
      <cdr:y>0.51011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3E800EF2-6E22-41BD-89F8-6EC7CF0869C3}"/>
            </a:ext>
          </a:extLst>
        </cdr:cNvPr>
        <cdr:cNvSpPr/>
      </cdr:nvSpPr>
      <cdr:spPr>
        <a:xfrm xmlns:a="http://schemas.openxmlformats.org/drawingml/2006/main">
          <a:off x="1652943" y="990600"/>
          <a:ext cx="1875715" cy="36986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18% (real) per annum between 2013-2018 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CF338-C656-4126-82F5-97609813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37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78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93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45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6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1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7806" indent="-298424" defTabSz="9651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95282" indent="-238103" defTabSz="9651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74664" indent="-238103" defTabSz="9651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54046" indent="-238103" defTabSz="9651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11205" indent="-238103" defTabSz="9651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8365" indent="-238103" defTabSz="9651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5524" indent="-238103" defTabSz="9651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82683" indent="-238103" defTabSz="9651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6156F0-BCF0-4A5D-BF1A-8CEB468109E5}" type="slidenum">
              <a:rPr lang="en-US" altLang="en-US" sz="1300"/>
              <a:pPr eaLnBrk="1" hangingPunct="1">
                <a:spcBef>
                  <a:spcPct val="0"/>
                </a:spcBef>
              </a:pPr>
              <a:t>37</a:t>
            </a:fld>
            <a:endParaRPr lang="en-US" altLang="en-US" sz="13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924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1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7806" indent="-298424" defTabSz="9651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95282" indent="-238103" defTabSz="9651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74664" indent="-238103" defTabSz="9651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54046" indent="-238103" defTabSz="96511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11205" indent="-238103" defTabSz="9651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8365" indent="-238103" defTabSz="9651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5524" indent="-238103" defTabSz="9651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82683" indent="-238103" defTabSz="96511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6156F0-BCF0-4A5D-BF1A-8CEB468109E5}" type="slidenum">
              <a:rPr lang="en-US" altLang="en-US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70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68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5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90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73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04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7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CF338-C656-4126-82F5-976098134A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6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6B5CAB-62E3-40F4-B042-C0FA8EDD3304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D5DF63-2146-48B6-9672-9CF33BCF6963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994C5C-3C44-4803-9919-D50D636F3D22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81000" y="6324600"/>
            <a:ext cx="50292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8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EA228E-F340-40A3-8F84-EE4648EC8D97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A657F4-4EED-41E1-94A4-A871C937902B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3C4C2B-0C28-45CE-954C-2233F035FD97}" type="datetime1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C675F7-0230-4717-AF3D-6841A1D547EB}" type="datetime1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7102F8-7DF1-408F-9ACA-DEC38D2E824D}" type="datetime1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FBF139-599D-4F7E-8571-247A4FB7DBE9}" type="datetime1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AE5917-DACF-44B5-9142-67BB093DF101}" type="datetime1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6DDF70-ACCD-4D2F-A03D-7D3C3C676DEA}" type="datetime1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5_PPT-template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8845106-B481-4DDC-9DFF-C6490957B2FC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en-US"/>
              <a:t>Lee and Mason    April 11,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FB34B3FD-C736-4F14-8D4F-DAF420C257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://www.ntaccount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taccounts.org/web/nta/show/Interactive%20Data%20Explorer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ostat.go.kr/menu.es?mid=a2021004000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2590800"/>
          </a:xfrm>
        </p:spPr>
        <p:txBody>
          <a:bodyPr/>
          <a:lstStyle/>
          <a:p>
            <a:r>
              <a:rPr lang="en-US" sz="3200" dirty="0"/>
              <a:t>Reflections on NTA: Achievements, Challenges, and Opportunities</a:t>
            </a:r>
            <a:br>
              <a:rPr lang="en-US" sz="3200" dirty="0"/>
            </a:br>
            <a:r>
              <a:rPr lang="en-US" sz="4000" dirty="0"/>
              <a:t>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590799"/>
            <a:ext cx="8001000" cy="3428999"/>
          </a:xfrm>
        </p:spPr>
        <p:txBody>
          <a:bodyPr/>
          <a:lstStyle/>
          <a:p>
            <a:r>
              <a:rPr lang="en-US" sz="2000" b="1" dirty="0"/>
              <a:t>Sang-</a:t>
            </a:r>
            <a:r>
              <a:rPr lang="en-US" sz="2000" b="1" dirty="0" err="1"/>
              <a:t>Hyop</a:t>
            </a:r>
            <a:r>
              <a:rPr lang="en-US" sz="2000" b="1" dirty="0"/>
              <a:t> Lee</a:t>
            </a:r>
          </a:p>
          <a:p>
            <a:r>
              <a:rPr lang="en-US" sz="2000" b="1" dirty="0"/>
              <a:t>University of Hawaii at Manoa </a:t>
            </a:r>
          </a:p>
          <a:p>
            <a:endParaRPr lang="en-US" sz="2000" b="1" dirty="0"/>
          </a:p>
          <a:p>
            <a:r>
              <a:rPr lang="en-US" sz="2000" b="1" dirty="0"/>
              <a:t>March 10, 2025</a:t>
            </a:r>
          </a:p>
          <a:p>
            <a:endParaRPr lang="en-US" sz="2000" b="1" dirty="0"/>
          </a:p>
          <a:p>
            <a:r>
              <a:rPr lang="en-US" sz="2000" b="1" dirty="0"/>
              <a:t>Policy and the Generational Economy:</a:t>
            </a:r>
          </a:p>
          <a:p>
            <a:r>
              <a:rPr lang="en-US" sz="2000" b="1" dirty="0"/>
              <a:t>The 15th Global Meeting of the NTA Network</a:t>
            </a:r>
          </a:p>
          <a:p>
            <a:r>
              <a:rPr lang="en-US" sz="2000" b="1" dirty="0"/>
              <a:t>Bangkok, Thailand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1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050F-B870-4B74-B840-81C5F2BD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did you like about NTA?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45A9E-C190-4D14-A8E1-80F77F4B5C5D}"/>
              </a:ext>
            </a:extLst>
          </p:cNvPr>
          <p:cNvSpPr txBox="1"/>
          <p:nvPr/>
        </p:nvSpPr>
        <p:spPr>
          <a:xfrm>
            <a:off x="2286000" y="4800600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Liked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D02CC5-F455-49AE-87F4-6427B5E4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079" y="1861358"/>
            <a:ext cx="3065842" cy="25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CDB0-BAE6-4B07-5C12-D5F77D63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liked building our NTA network, which made for dreamwork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327D1-3458-B4E3-6140-BA68D9ED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/>
              <a:t>Teams were recruited from countries</a:t>
            </a:r>
          </a:p>
          <a:p>
            <a:r>
              <a:rPr lang="en-US" dirty="0"/>
              <a:t>Methodology was formalized</a:t>
            </a:r>
          </a:p>
          <a:p>
            <a:r>
              <a:rPr lang="en-US" dirty="0"/>
              <a:t>Website was established</a:t>
            </a:r>
          </a:p>
          <a:p>
            <a:r>
              <a:rPr lang="en-US" dirty="0"/>
              <a:t>Research program was initiated</a:t>
            </a:r>
          </a:p>
        </p:txBody>
      </p:sp>
    </p:spTree>
    <p:extLst>
      <p:ext uri="{BB962C8B-B14F-4D97-AF65-F5344CB8AC3E}">
        <p14:creationId xmlns:p14="http://schemas.microsoft.com/office/powerpoint/2010/main" val="41694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99" y="1600200"/>
            <a:ext cx="7443701" cy="4991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D9EDD0-9B29-425A-96BB-43A82E70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Global NTA Meeting, Berkeley, 2005</a:t>
            </a:r>
          </a:p>
        </p:txBody>
      </p:sp>
    </p:spTree>
    <p:extLst>
      <p:ext uri="{BB962C8B-B14F-4D97-AF65-F5344CB8AC3E}">
        <p14:creationId xmlns:p14="http://schemas.microsoft.com/office/powerpoint/2010/main" val="8239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2BD49-6E33-1522-5B08-310DC52A3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14</a:t>
            </a:r>
            <a:r>
              <a:rPr lang="en-US" baseline="30000" dirty="0"/>
              <a:t>th</a:t>
            </a:r>
            <a:r>
              <a:rPr lang="en-US" dirty="0"/>
              <a:t> Global NTA Meeting, </a:t>
            </a:r>
            <a:br>
              <a:rPr lang="en-US" dirty="0"/>
            </a:br>
            <a:r>
              <a:rPr lang="en-US" dirty="0"/>
              <a:t>Paris, 2023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D28EEE3-57B1-E4E4-6255-CF00791BB7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8" y="2057400"/>
            <a:ext cx="898504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7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1F80-DB30-47DC-94B4-0F927F758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algn="l"/>
            <a:r>
              <a:rPr lang="en-US" sz="4000" dirty="0"/>
              <a:t>   NTA network has rapidly expanded</a:t>
            </a:r>
            <a:br>
              <a:rPr lang="en-US" sz="4000" dirty="0"/>
            </a:br>
            <a:r>
              <a:rPr lang="en-US" sz="4000" dirty="0"/>
              <a:t> (7 countries in 2003 </a:t>
            </a:r>
            <a:r>
              <a:rPr lang="en-US" sz="4000" dirty="0">
                <a:sym typeface="Wingdings" panose="05000000000000000000" pitchFamily="2" charset="2"/>
              </a:rPr>
              <a:t> 100 in 2024)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51962-2648-4F95-AB93-CB5FDE20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BB69-0E31-425C-AA9C-B1C5AA5712C8}" type="slidenum">
              <a:rPr lang="en-PH" smtClean="0"/>
              <a:pPr/>
              <a:t>14</a:t>
            </a:fld>
            <a:endParaRPr lang="en-P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B77A56-1026-4078-9D56-ED9EC5BBE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4000"/>
            <a:ext cx="8001000" cy="520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8C2C-3756-44BB-AB12-D5F81EEC8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NTA so successful?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15BA-A179-40E3-A5A2-12A9A655F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373563"/>
          </a:xfrm>
        </p:spPr>
        <p:txBody>
          <a:bodyPr/>
          <a:lstStyle/>
          <a:p>
            <a:r>
              <a:rPr lang="en-US" dirty="0"/>
              <a:t>Timing: Rapid demographic change</a:t>
            </a:r>
          </a:p>
          <a:p>
            <a:r>
              <a:rPr lang="en-US" dirty="0"/>
              <a:t>Dedicated leaders (Ron Lee, Andrew Mason) </a:t>
            </a:r>
          </a:p>
          <a:p>
            <a:r>
              <a:rPr lang="en-US" dirty="0"/>
              <a:t>Power of networking</a:t>
            </a:r>
          </a:p>
          <a:p>
            <a:pPr lvl="1"/>
            <a:r>
              <a:rPr lang="en-US" dirty="0"/>
              <a:t>Decentralized (regional) organization</a:t>
            </a:r>
          </a:p>
          <a:p>
            <a:pPr lvl="1"/>
            <a:r>
              <a:rPr lang="en-US" dirty="0"/>
              <a:t>Global meetings, regional, and national meetings</a:t>
            </a:r>
          </a:p>
          <a:p>
            <a:r>
              <a:rPr lang="en-US" dirty="0"/>
              <a:t>Collaboration with UN and other organizations</a:t>
            </a:r>
          </a:p>
          <a:p>
            <a:pPr lvl="1"/>
            <a:r>
              <a:rPr lang="en-US" dirty="0"/>
              <a:t>Manuals, organized meetings, funding support (regional, international, or national)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We loved the methodological strength of NTA (What is NTA?)</a:t>
            </a:r>
            <a:endParaRPr sz="3600" dirty="0"/>
          </a:p>
        </p:txBody>
      </p:sp>
      <p:sp>
        <p:nvSpPr>
          <p:cNvPr id="180" name="Google Shape;180;p3"/>
          <p:cNvSpPr txBox="1">
            <a:spLocks noGrp="1"/>
          </p:cNvSpPr>
          <p:nvPr>
            <p:ph type="body" idx="1"/>
          </p:nvPr>
        </p:nvSpPr>
        <p:spPr>
          <a:xfrm>
            <a:off x="429208" y="1417638"/>
            <a:ext cx="8229600" cy="505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u="sng" dirty="0">
                <a:solidFill>
                  <a:srgbClr val="FF0000"/>
                </a:solidFill>
              </a:rPr>
              <a:t>Integrating population into economy </a:t>
            </a:r>
            <a:r>
              <a:rPr lang="en-US" sz="2400" dirty="0"/>
              <a:t>(Constructed using population estimates, surveys, administrative records, macroeconomic data).</a:t>
            </a: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Quantifies how each age groups acquires and uses economic resources (</a:t>
            </a:r>
            <a:r>
              <a:rPr lang="en-US" sz="2400" u="sng" dirty="0">
                <a:solidFill>
                  <a:srgbClr val="FF0000"/>
                </a:solidFill>
              </a:rPr>
              <a:t>comprehensive output including private sector</a:t>
            </a:r>
            <a:r>
              <a:rPr lang="en-US" sz="2400" dirty="0"/>
              <a:t>)</a:t>
            </a: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Consistent with UN System of National Accounts (</a:t>
            </a:r>
            <a:r>
              <a:rPr lang="en-US" sz="2400" u="sng" dirty="0">
                <a:solidFill>
                  <a:srgbClr val="FF0000"/>
                </a:solidFill>
              </a:rPr>
              <a:t>implication on macro-economy; comparable across countries; comparable over time</a:t>
            </a:r>
            <a:r>
              <a:rPr lang="en-US" sz="2400" dirty="0"/>
              <a:t>)</a:t>
            </a: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4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/>
              <a:t>   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Not only a great research tool, but also p</a:t>
            </a:r>
            <a:r>
              <a:rPr lang="en-US" sz="2400" dirty="0">
                <a:sym typeface="Wingdings" panose="05000000000000000000" pitchFamily="2" charset="2"/>
              </a:rPr>
              <a:t>rovides evidences/advocate for policy questions (</a:t>
            </a:r>
            <a:r>
              <a:rPr lang="en-US" sz="2400" u="sng" dirty="0">
                <a:solidFill>
                  <a:srgbClr val="FF0000"/>
                </a:solidFill>
              </a:rPr>
              <a:t>evidence-based policy and evidence-based policy advocates)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3EC7-7EE9-4234-B9CF-29CDAE14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3200" dirty="0"/>
              <a:t>We liked our research, capacity building, media exposure, policy dialogue, south-south collaboration, etc.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A9A56C0-3030-457F-846E-948315C6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872" y="3957557"/>
            <a:ext cx="5486400" cy="30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9786C-9401-4524-834C-BDBBD7A82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481691"/>
            <a:ext cx="4000706" cy="1854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0152C-3341-4DC7-BD29-8C1C767CD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37" y="2673667"/>
            <a:ext cx="2984661" cy="2005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C514C9-6D03-433C-84BE-435AC4FE7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647" y="1553684"/>
            <a:ext cx="4000707" cy="1029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B3E39-0817-4790-942D-AE5C96619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8353" y="3429000"/>
            <a:ext cx="2472394" cy="1854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BCBC7A-1666-4B4F-B2B2-339A77A04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1876" y="1553684"/>
            <a:ext cx="6350972" cy="2250666"/>
          </a:xfrm>
          <a:prstGeom prst="rect">
            <a:avLst/>
          </a:prstGeom>
        </p:spPr>
      </p:pic>
      <p:pic>
        <p:nvPicPr>
          <p:cNvPr id="1030" name="Picture 6" descr="SST-THA2015_01">
            <a:extLst>
              <a:ext uri="{FF2B5EF4-FFF2-40B4-BE49-F238E27FC236}">
                <a16:creationId xmlns:a16="http://schemas.microsoft.com/office/drawing/2014/main" id="{16C580D5-185D-461A-BC52-96E48A338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331" y="1306153"/>
            <a:ext cx="1915358" cy="25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I loved our visualization projects too.</a:t>
            </a:r>
            <a:br>
              <a:rPr lang="en-US" altLang="en-US" sz="3200" dirty="0"/>
            </a:br>
            <a:r>
              <a:rPr lang="en-US" altLang="en-US" sz="3200" dirty="0"/>
              <a:t> (This shows family transfers play an important role as the elderly get older from 65 to 85)</a:t>
            </a:r>
            <a:endParaRPr lang="en-US" sz="3200" dirty="0"/>
          </a:p>
        </p:txBody>
      </p:sp>
      <p:pic>
        <p:nvPicPr>
          <p:cNvPr id="2050" name="Picture 2" descr="C:\Users\mmabrigo\Downloads\ezgif.com-gif-maker (4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590267" cy="46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57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tional Transfer Accounts Project_Interactive Data Explorer - Google Chrome 2025-03-09 10-57-26">
            <a:hlinkClick r:id="" action="ppaction://media"/>
            <a:extLst>
              <a:ext uri="{FF2B5EF4-FFF2-40B4-BE49-F238E27FC236}">
                <a16:creationId xmlns:a16="http://schemas.microsoft.com/office/drawing/2014/main" id="{9E72FD31-D883-49E4-B837-FA828500C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0" y="-914400"/>
            <a:ext cx="9144000" cy="67897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B2ACBF3-04F8-4F61-AFF3-54837A83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3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17AF82-7146-459D-9A1F-75461E898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902535"/>
              </p:ext>
            </p:extLst>
          </p:nvPr>
        </p:nvGraphicFramePr>
        <p:xfrm>
          <a:off x="304800" y="457200"/>
          <a:ext cx="8534400" cy="556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96751639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4106041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588062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85597078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50139517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3157177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53191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62781577"/>
                    </a:ext>
                  </a:extLst>
                </a:gridCol>
              </a:tblGrid>
              <a:tr h="1390650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232012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73119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168536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902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6026086"/>
      </p:ext>
    </p:extLst>
  </p:cSld>
  <p:clrMapOvr>
    <a:masterClrMapping/>
  </p:clrMapOvr>
  <p:transition spd="slow" advClick="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050F-B870-4B74-B840-81C5F2BD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did we learn?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07EE1-F468-46F9-B2A0-FDE76D6B6AF1}"/>
              </a:ext>
            </a:extLst>
          </p:cNvPr>
          <p:cNvSpPr txBox="1"/>
          <p:nvPr/>
        </p:nvSpPr>
        <p:spPr>
          <a:xfrm>
            <a:off x="2068829" y="4932530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Learned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4880A4-0371-4ACB-8CCE-FA855FC03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518" y="2057400"/>
            <a:ext cx="3130621" cy="24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7CC5-1655-4068-A40D-ABF04AF5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458200" cy="1143000"/>
          </a:xfrm>
        </p:spPr>
        <p:txBody>
          <a:bodyPr/>
          <a:lstStyle/>
          <a:p>
            <a:pPr algn="l"/>
            <a:r>
              <a:rPr lang="en-US" dirty="0"/>
              <a:t>NTA research is addressing many important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A420-56F0-4F91-BF9F-28BABD84A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8229600" cy="5486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How large are the demographic dividends? When does the window of opportunity open and close? (1</a:t>
            </a:r>
            <a:r>
              <a:rPr lang="en-US" sz="2400" baseline="30000" dirty="0"/>
              <a:t>st</a:t>
            </a:r>
            <a:r>
              <a:rPr lang="en-US" sz="2400" dirty="0"/>
              <a:t> and 2</a:t>
            </a:r>
            <a:r>
              <a:rPr lang="en-US" sz="2400" baseline="30000" dirty="0"/>
              <a:t>nd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How are older people supported? (private vs. public)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Are current government programs fiscally sustainable?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How much are countries investing on human capital? What is the impact of the investment?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How has the intergenerational economy changed over time?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What are the full contributions of men and women in the economy? (NTTA)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What are the potential source of inequality? (NIA)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What are the impacts of the economic crisis/pandemic on generational economy?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NTA has provided evidences for these questions	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49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145" y="415159"/>
            <a:ext cx="8229600" cy="2209800"/>
          </a:xfrm>
        </p:spPr>
        <p:txBody>
          <a:bodyPr/>
          <a:lstStyle/>
          <a:p>
            <a:pPr algn="l"/>
            <a:r>
              <a:rPr lang="en-US" sz="3200" dirty="0"/>
              <a:t>Shifts in population change affect a nation’s economic growth (Demographic </a:t>
            </a:r>
            <a:r>
              <a:rPr lang="en-US" sz="3200" dirty="0" err="1"/>
              <a:t>Dividend:DD</a:t>
            </a:r>
            <a:r>
              <a:rPr lang="en-US" sz="3200" dirty="0"/>
              <a:t>)</a:t>
            </a:r>
            <a:br>
              <a:rPr lang="en-US" sz="3200" dirty="0"/>
            </a:br>
            <a:br>
              <a:rPr lang="en-US" sz="3200" dirty="0"/>
            </a:br>
            <a:r>
              <a:rPr lang="en-US" sz="2400" dirty="0"/>
              <a:t>; </a:t>
            </a:r>
            <a:r>
              <a:rPr lang="en-US" sz="2400" dirty="0">
                <a:solidFill>
                  <a:srgbClr val="FF0000"/>
                </a:solidFill>
              </a:rPr>
              <a:t>NTA is an amazing tool addressing the population change and development</a:t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817" y="2514600"/>
            <a:ext cx="8099778" cy="39624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Increase in the share of working age population (1</a:t>
            </a:r>
            <a:r>
              <a:rPr lang="en-US" sz="2400" baseline="30000" dirty="0"/>
              <a:t>st </a:t>
            </a:r>
            <a:r>
              <a:rPr lang="en-US" sz="2400" dirty="0"/>
              <a:t>DD)</a:t>
            </a:r>
          </a:p>
          <a:p>
            <a:r>
              <a:rPr lang="en-US" sz="2400" dirty="0"/>
              <a:t>Increase in capital (2</a:t>
            </a:r>
            <a:r>
              <a:rPr lang="en-US" sz="2400" baseline="30000" dirty="0"/>
              <a:t>nd</a:t>
            </a:r>
            <a:r>
              <a:rPr lang="en-US" sz="2400" dirty="0"/>
              <a:t> DD)</a:t>
            </a:r>
          </a:p>
          <a:p>
            <a:pPr lvl="1"/>
            <a:r>
              <a:rPr lang="en-US" sz="2400" dirty="0"/>
              <a:t>Physical capital: savings</a:t>
            </a:r>
          </a:p>
          <a:p>
            <a:pPr lvl="1"/>
            <a:r>
              <a:rPr lang="en-US" sz="2400" dirty="0"/>
              <a:t>Human capital (education and health)</a:t>
            </a:r>
          </a:p>
          <a:p>
            <a:r>
              <a:rPr lang="en-US" sz="2400" dirty="0"/>
              <a:t>Women’s entry into labor (Gender Dividend)</a:t>
            </a:r>
          </a:p>
          <a:p>
            <a:r>
              <a:rPr lang="en-US" sz="2400" dirty="0"/>
              <a:t>Healthy elderly labor force (Silver Dividend)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Demographic Dividend = % change of SR  </a:t>
            </a:r>
            <a:br>
              <a:rPr lang="en-US" sz="3600" dirty="0"/>
            </a:br>
            <a:r>
              <a:rPr lang="en-US" sz="3600" dirty="0"/>
              <a:t>2015-2050 average</a:t>
            </a:r>
          </a:p>
        </p:txBody>
      </p:sp>
      <p:sp>
        <p:nvSpPr>
          <p:cNvPr id="2" name="Rectangle 1"/>
          <p:cNvSpPr/>
          <p:nvPr/>
        </p:nvSpPr>
        <p:spPr>
          <a:xfrm>
            <a:off x="484340" y="6127234"/>
            <a:ext cx="4313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NTA database </a:t>
            </a:r>
            <a:r>
              <a:rPr lang="en-US" dirty="0">
                <a:hlinkClick r:id="rId2"/>
              </a:rPr>
              <a:t>www.ntaccounts.org</a:t>
            </a:r>
            <a:r>
              <a:rPr lang="en-US" dirty="0"/>
              <a:t>  </a:t>
            </a: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4923"/>
            <a:ext cx="8534400" cy="470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60751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http://www.ntaccounts.org/web/nta/show/Interactive%20Data%20Explorer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6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62000"/>
          </a:xfrm>
        </p:spPr>
        <p:txBody>
          <a:bodyPr/>
          <a:lstStyle/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vs. 2</a:t>
            </a:r>
            <a:r>
              <a:rPr lang="en-US" sz="2800" baseline="30000" dirty="0"/>
              <a:t>nd</a:t>
            </a:r>
            <a:r>
              <a:rPr lang="en-US" sz="2800" dirty="0"/>
              <a:t> Demographic Dividend by 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7" y="1066800"/>
            <a:ext cx="8058150" cy="4495800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58431F4-33AC-46A2-AA2A-A96F8D83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5808335"/>
            <a:ext cx="7696200" cy="340217"/>
          </a:xfrm>
        </p:spPr>
        <p:txBody>
          <a:bodyPr/>
          <a:lstStyle/>
          <a:p>
            <a:pPr algn="l"/>
            <a:r>
              <a:rPr lang="en-US" dirty="0"/>
              <a:t>Source: Mason, A., R. Lee, M. Abrigo, and S-H Lee, 2017. “Support Ratios and Demographic Dividends: Estimates for the World”, UN DESA Population Division, Technical Paper No. 2017/1 (United Nations: New York)</a:t>
            </a:r>
          </a:p>
        </p:txBody>
      </p:sp>
    </p:spTree>
    <p:extLst>
      <p:ext uri="{BB962C8B-B14F-4D97-AF65-F5344CB8AC3E}">
        <p14:creationId xmlns:p14="http://schemas.microsoft.com/office/powerpoint/2010/main" val="576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r>
              <a:rPr lang="en-US" sz="2800" dirty="0"/>
              <a:t>We learned a lot on fiscal sustainability issue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Benefit (Inflows: TGI) and tax revenue (Outflows: TGO)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04067" y="1981200"/>
          <a:ext cx="3657600" cy="3517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648200" y="2151062"/>
          <a:ext cx="3916471" cy="3348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0CFBAFB-BE5D-4CA6-8146-5A931BADC4CC}"/>
              </a:ext>
            </a:extLst>
          </p:cNvPr>
          <p:cNvSpPr txBox="1"/>
          <p:nvPr/>
        </p:nvSpPr>
        <p:spPr>
          <a:xfrm>
            <a:off x="2209801" y="158952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 Capita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7CC399-29C3-43C4-A9C0-F698E8BA7D31}"/>
              </a:ext>
            </a:extLst>
          </p:cNvPr>
          <p:cNvSpPr txBox="1"/>
          <p:nvPr/>
        </p:nvSpPr>
        <p:spPr>
          <a:xfrm>
            <a:off x="6198682" y="156215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Aggregate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629B9-F4A8-4A34-9A5D-D241C708F1BF}"/>
              </a:ext>
            </a:extLst>
          </p:cNvPr>
          <p:cNvSpPr txBox="1"/>
          <p:nvPr/>
        </p:nvSpPr>
        <p:spPr>
          <a:xfrm>
            <a:off x="838200" y="5638800"/>
            <a:ext cx="3169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Ratio of average labor income of 30-49.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87C19-82B0-41D9-B694-1C085ABB9AFA}"/>
              </a:ext>
            </a:extLst>
          </p:cNvPr>
          <p:cNvSpPr txBox="1"/>
          <p:nvPr/>
        </p:nvSpPr>
        <p:spPr>
          <a:xfrm>
            <a:off x="704067" y="6008584"/>
            <a:ext cx="3169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NESDC, Thailand. 2017 profiles.</a:t>
            </a:r>
          </a:p>
        </p:txBody>
      </p:sp>
    </p:spTree>
    <p:extLst>
      <p:ext uri="{BB962C8B-B14F-4D97-AF65-F5344CB8AC3E}">
        <p14:creationId xmlns:p14="http://schemas.microsoft.com/office/powerpoint/2010/main" val="42771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750" y="598369"/>
            <a:ext cx="85725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21640">
              <a:lnSpc>
                <a:spcPct val="100000"/>
              </a:lnSpc>
            </a:pPr>
            <a:r>
              <a:rPr lang="en-US" sz="3600" spc="-30" dirty="0"/>
              <a:t>In addition, per capita transfers are increasing rapidly </a:t>
            </a:r>
            <a:br>
              <a:rPr lang="en-US" sz="3600" spc="-30" dirty="0"/>
            </a:br>
            <a:r>
              <a:rPr sz="3600" dirty="0"/>
              <a:t>(</a:t>
            </a:r>
            <a:r>
              <a:rPr sz="3600" spc="-25" dirty="0"/>
              <a:t>ratio </a:t>
            </a:r>
            <a:r>
              <a:rPr sz="3600" spc="-5" dirty="0"/>
              <a:t>of </a:t>
            </a:r>
            <a:r>
              <a:rPr sz="3600" dirty="0"/>
              <a:t>labor </a:t>
            </a:r>
            <a:r>
              <a:rPr sz="3600" spc="-5" dirty="0"/>
              <a:t>income</a:t>
            </a:r>
            <a:r>
              <a:rPr sz="3600" spc="-30" dirty="0"/>
              <a:t> </a:t>
            </a:r>
            <a:r>
              <a:rPr sz="3600" spc="-5" dirty="0"/>
              <a:t>30-49)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0" y="5804930"/>
            <a:ext cx="4041647" cy="812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96018E2-DEC5-43DE-8B79-FFCC80A0FF70}"/>
              </a:ext>
            </a:extLst>
          </p:cNvPr>
          <p:cNvSpPr/>
          <p:nvPr/>
        </p:nvSpPr>
        <p:spPr>
          <a:xfrm>
            <a:off x="213141" y="2389853"/>
            <a:ext cx="4567427" cy="3275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C934E35-1937-47A2-B77E-2DFD0D9E6F0C}"/>
              </a:ext>
            </a:extLst>
          </p:cNvPr>
          <p:cNvSpPr/>
          <p:nvPr/>
        </p:nvSpPr>
        <p:spPr>
          <a:xfrm>
            <a:off x="4780568" y="2389853"/>
            <a:ext cx="4206459" cy="3200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be more serious in developing economies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2E941-C0F1-4DE8-B7A1-BE0CB0FDD12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1" y="2484120"/>
            <a:ext cx="4343400" cy="302679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64D58-B6F8-413A-B10C-9969E19324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17" y="2484120"/>
            <a:ext cx="4096407" cy="3026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9426" y="5320455"/>
            <a:ext cx="6270307" cy="0"/>
          </a:xfrm>
          <a:custGeom>
            <a:avLst/>
            <a:gdLst/>
            <a:ahLst/>
            <a:cxnLst/>
            <a:rect l="l" t="t" r="r" b="b"/>
            <a:pathLst>
              <a:path w="8360409">
                <a:moveTo>
                  <a:pt x="0" y="0"/>
                </a:moveTo>
                <a:lnTo>
                  <a:pt x="836028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6908292" y="4153663"/>
            <a:ext cx="401479" cy="0"/>
          </a:xfrm>
          <a:custGeom>
            <a:avLst/>
            <a:gdLst/>
            <a:ahLst/>
            <a:cxnLst/>
            <a:rect l="l" t="t" r="r" b="b"/>
            <a:pathLst>
              <a:path w="535304">
                <a:moveTo>
                  <a:pt x="0" y="0"/>
                </a:moveTo>
                <a:lnTo>
                  <a:pt x="53512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5447538" y="4153663"/>
            <a:ext cx="1076801" cy="0"/>
          </a:xfrm>
          <a:custGeom>
            <a:avLst/>
            <a:gdLst/>
            <a:ahLst/>
            <a:cxnLst/>
            <a:rect l="l" t="t" r="r" b="b"/>
            <a:pathLst>
              <a:path w="1435734">
                <a:moveTo>
                  <a:pt x="0" y="0"/>
                </a:moveTo>
                <a:lnTo>
                  <a:pt x="143560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960619" y="4153663"/>
            <a:ext cx="10287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7159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3771900" y="4153663"/>
            <a:ext cx="804863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89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311146" y="4153663"/>
            <a:ext cx="1076801" cy="0"/>
          </a:xfrm>
          <a:custGeom>
            <a:avLst/>
            <a:gdLst/>
            <a:ahLst/>
            <a:cxnLst/>
            <a:rect l="l" t="t" r="r" b="b"/>
            <a:pathLst>
              <a:path w="1435735">
                <a:moveTo>
                  <a:pt x="0" y="0"/>
                </a:moveTo>
                <a:lnTo>
                  <a:pt x="14356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1824229" y="4153663"/>
            <a:ext cx="105251" cy="0"/>
          </a:xfrm>
          <a:custGeom>
            <a:avLst/>
            <a:gdLst/>
            <a:ahLst/>
            <a:cxnLst/>
            <a:rect l="l" t="t" r="r" b="b"/>
            <a:pathLst>
              <a:path w="140335">
                <a:moveTo>
                  <a:pt x="0" y="0"/>
                </a:moveTo>
                <a:lnTo>
                  <a:pt x="1402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1039426" y="4153662"/>
            <a:ext cx="403384" cy="0"/>
          </a:xfrm>
          <a:custGeom>
            <a:avLst/>
            <a:gdLst/>
            <a:ahLst/>
            <a:cxnLst/>
            <a:rect l="l" t="t" r="r" b="b"/>
            <a:pathLst>
              <a:path w="537844">
                <a:moveTo>
                  <a:pt x="0" y="0"/>
                </a:moveTo>
                <a:lnTo>
                  <a:pt x="53738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6908292" y="3570733"/>
            <a:ext cx="401479" cy="0"/>
          </a:xfrm>
          <a:custGeom>
            <a:avLst/>
            <a:gdLst/>
            <a:ahLst/>
            <a:cxnLst/>
            <a:rect l="l" t="t" r="r" b="b"/>
            <a:pathLst>
              <a:path w="535304">
                <a:moveTo>
                  <a:pt x="0" y="0"/>
                </a:moveTo>
                <a:lnTo>
                  <a:pt x="53512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5447538" y="3570733"/>
            <a:ext cx="1076801" cy="0"/>
          </a:xfrm>
          <a:custGeom>
            <a:avLst/>
            <a:gdLst/>
            <a:ahLst/>
            <a:cxnLst/>
            <a:rect l="l" t="t" r="r" b="b"/>
            <a:pathLst>
              <a:path w="1435734">
                <a:moveTo>
                  <a:pt x="0" y="0"/>
                </a:moveTo>
                <a:lnTo>
                  <a:pt x="143560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4960619" y="3570733"/>
            <a:ext cx="10287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7159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771900" y="3570733"/>
            <a:ext cx="804863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89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2311146" y="3570733"/>
            <a:ext cx="1076801" cy="0"/>
          </a:xfrm>
          <a:custGeom>
            <a:avLst/>
            <a:gdLst/>
            <a:ahLst/>
            <a:cxnLst/>
            <a:rect l="l" t="t" r="r" b="b"/>
            <a:pathLst>
              <a:path w="1435735">
                <a:moveTo>
                  <a:pt x="0" y="0"/>
                </a:moveTo>
                <a:lnTo>
                  <a:pt x="14356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1824229" y="3570733"/>
            <a:ext cx="105251" cy="0"/>
          </a:xfrm>
          <a:custGeom>
            <a:avLst/>
            <a:gdLst/>
            <a:ahLst/>
            <a:cxnLst/>
            <a:rect l="l" t="t" r="r" b="b"/>
            <a:pathLst>
              <a:path w="140335">
                <a:moveTo>
                  <a:pt x="0" y="0"/>
                </a:moveTo>
                <a:lnTo>
                  <a:pt x="1402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1039426" y="3570732"/>
            <a:ext cx="403384" cy="0"/>
          </a:xfrm>
          <a:custGeom>
            <a:avLst/>
            <a:gdLst/>
            <a:ahLst/>
            <a:cxnLst/>
            <a:rect l="l" t="t" r="r" b="b"/>
            <a:pathLst>
              <a:path w="537844">
                <a:moveTo>
                  <a:pt x="0" y="0"/>
                </a:moveTo>
                <a:lnTo>
                  <a:pt x="53738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6908292" y="2985517"/>
            <a:ext cx="304800" cy="0"/>
          </a:xfrm>
          <a:custGeom>
            <a:avLst/>
            <a:gdLst/>
            <a:ahLst/>
            <a:cxnLst/>
            <a:rect l="l" t="t" r="r" b="b"/>
            <a:pathLst>
              <a:path w="406400">
                <a:moveTo>
                  <a:pt x="0" y="0"/>
                </a:moveTo>
                <a:lnTo>
                  <a:pt x="40599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5447538" y="2985516"/>
            <a:ext cx="1076801" cy="0"/>
          </a:xfrm>
          <a:custGeom>
            <a:avLst/>
            <a:gdLst/>
            <a:ahLst/>
            <a:cxnLst/>
            <a:rect l="l" t="t" r="r" b="b"/>
            <a:pathLst>
              <a:path w="1435734">
                <a:moveTo>
                  <a:pt x="0" y="0"/>
                </a:moveTo>
                <a:lnTo>
                  <a:pt x="143560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3771900" y="2985516"/>
            <a:ext cx="1291590" cy="0"/>
          </a:xfrm>
          <a:custGeom>
            <a:avLst/>
            <a:gdLst/>
            <a:ahLst/>
            <a:cxnLst/>
            <a:rect l="l" t="t" r="r" b="b"/>
            <a:pathLst>
              <a:path w="1722120">
                <a:moveTo>
                  <a:pt x="0" y="0"/>
                </a:moveTo>
                <a:lnTo>
                  <a:pt x="172212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1039426" y="2985516"/>
            <a:ext cx="2348865" cy="0"/>
          </a:xfrm>
          <a:custGeom>
            <a:avLst/>
            <a:gdLst/>
            <a:ahLst/>
            <a:cxnLst/>
            <a:rect l="l" t="t" r="r" b="b"/>
            <a:pathLst>
              <a:path w="3131820">
                <a:moveTo>
                  <a:pt x="0" y="0"/>
                </a:moveTo>
                <a:lnTo>
                  <a:pt x="313123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5447537" y="2402586"/>
            <a:ext cx="1862138" cy="0"/>
          </a:xfrm>
          <a:custGeom>
            <a:avLst/>
            <a:gdLst/>
            <a:ahLst/>
            <a:cxnLst/>
            <a:rect l="l" t="t" r="r" b="b"/>
            <a:pathLst>
              <a:path w="2482850">
                <a:moveTo>
                  <a:pt x="0" y="0"/>
                </a:moveTo>
                <a:lnTo>
                  <a:pt x="2482799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3771900" y="2402586"/>
            <a:ext cx="1291590" cy="0"/>
          </a:xfrm>
          <a:custGeom>
            <a:avLst/>
            <a:gdLst/>
            <a:ahLst/>
            <a:cxnLst/>
            <a:rect l="l" t="t" r="r" b="b"/>
            <a:pathLst>
              <a:path w="1722120">
                <a:moveTo>
                  <a:pt x="0" y="0"/>
                </a:moveTo>
                <a:lnTo>
                  <a:pt x="172212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1039426" y="2402586"/>
            <a:ext cx="2348865" cy="0"/>
          </a:xfrm>
          <a:custGeom>
            <a:avLst/>
            <a:gdLst/>
            <a:ahLst/>
            <a:cxnLst/>
            <a:rect l="l" t="t" r="r" b="b"/>
            <a:pathLst>
              <a:path w="3131820">
                <a:moveTo>
                  <a:pt x="0" y="0"/>
                </a:moveTo>
                <a:lnTo>
                  <a:pt x="313123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3771901" y="1819469"/>
            <a:ext cx="3538061" cy="0"/>
          </a:xfrm>
          <a:custGeom>
            <a:avLst/>
            <a:gdLst/>
            <a:ahLst/>
            <a:cxnLst/>
            <a:rect l="l" t="t" r="r" b="b"/>
            <a:pathLst>
              <a:path w="4717415">
                <a:moveTo>
                  <a:pt x="0" y="0"/>
                </a:moveTo>
                <a:lnTo>
                  <a:pt x="4716983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1039426" y="1819469"/>
            <a:ext cx="2348865" cy="0"/>
          </a:xfrm>
          <a:custGeom>
            <a:avLst/>
            <a:gdLst/>
            <a:ahLst/>
            <a:cxnLst/>
            <a:rect l="l" t="t" r="r" b="b"/>
            <a:pathLst>
              <a:path w="3131820">
                <a:moveTo>
                  <a:pt x="0" y="0"/>
                </a:moveTo>
                <a:lnTo>
                  <a:pt x="313123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2416301" y="4736591"/>
            <a:ext cx="381953" cy="260985"/>
          </a:xfrm>
          <a:custGeom>
            <a:avLst/>
            <a:gdLst/>
            <a:ahLst/>
            <a:cxnLst/>
            <a:rect l="l" t="t" r="r" b="b"/>
            <a:pathLst>
              <a:path w="509270" h="347979">
                <a:moveTo>
                  <a:pt x="509015" y="0"/>
                </a:moveTo>
                <a:lnTo>
                  <a:pt x="0" y="0"/>
                </a:lnTo>
                <a:lnTo>
                  <a:pt x="0" y="347472"/>
                </a:lnTo>
                <a:lnTo>
                  <a:pt x="509015" y="347472"/>
                </a:lnTo>
                <a:lnTo>
                  <a:pt x="509015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5550408" y="4736592"/>
            <a:ext cx="384334" cy="230981"/>
          </a:xfrm>
          <a:custGeom>
            <a:avLst/>
            <a:gdLst/>
            <a:ahLst/>
            <a:cxnLst/>
            <a:rect l="l" t="t" r="r" b="b"/>
            <a:pathLst>
              <a:path w="512445" h="307975">
                <a:moveTo>
                  <a:pt x="512063" y="0"/>
                </a:moveTo>
                <a:lnTo>
                  <a:pt x="0" y="0"/>
                </a:lnTo>
                <a:lnTo>
                  <a:pt x="0" y="307848"/>
                </a:lnTo>
                <a:lnTo>
                  <a:pt x="512063" y="307848"/>
                </a:lnTo>
                <a:lnTo>
                  <a:pt x="512063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3387852" y="1796795"/>
            <a:ext cx="384334" cy="2939891"/>
          </a:xfrm>
          <a:custGeom>
            <a:avLst/>
            <a:gdLst/>
            <a:ahLst/>
            <a:cxnLst/>
            <a:rect l="l" t="t" r="r" b="b"/>
            <a:pathLst>
              <a:path w="512445" h="3919854">
                <a:moveTo>
                  <a:pt x="512063" y="0"/>
                </a:moveTo>
                <a:lnTo>
                  <a:pt x="0" y="0"/>
                </a:lnTo>
                <a:lnTo>
                  <a:pt x="0" y="3919728"/>
                </a:lnTo>
                <a:lnTo>
                  <a:pt x="512063" y="3919728"/>
                </a:lnTo>
                <a:lnTo>
                  <a:pt x="512063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6524244" y="2974087"/>
            <a:ext cx="384334" cy="1762601"/>
          </a:xfrm>
          <a:custGeom>
            <a:avLst/>
            <a:gdLst/>
            <a:ahLst/>
            <a:cxnLst/>
            <a:rect l="l" t="t" r="r" b="b"/>
            <a:pathLst>
              <a:path w="512445" h="2350135">
                <a:moveTo>
                  <a:pt x="512063" y="0"/>
                </a:moveTo>
                <a:lnTo>
                  <a:pt x="0" y="0"/>
                </a:lnTo>
                <a:lnTo>
                  <a:pt x="0" y="2350008"/>
                </a:lnTo>
                <a:lnTo>
                  <a:pt x="512063" y="2350008"/>
                </a:lnTo>
                <a:lnTo>
                  <a:pt x="512063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1039426" y="4736957"/>
            <a:ext cx="6270307" cy="0"/>
          </a:xfrm>
          <a:custGeom>
            <a:avLst/>
            <a:gdLst/>
            <a:ahLst/>
            <a:cxnLst/>
            <a:rect l="l" t="t" r="r" b="b"/>
            <a:pathLst>
              <a:path w="8360409">
                <a:moveTo>
                  <a:pt x="0" y="0"/>
                </a:moveTo>
                <a:lnTo>
                  <a:pt x="8360282" y="1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 txBox="1"/>
          <p:nvPr/>
        </p:nvSpPr>
        <p:spPr>
          <a:xfrm>
            <a:off x="1442466" y="3543300"/>
            <a:ext cx="381953" cy="219771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34766" rIns="0" bIns="0" rtlCol="0">
            <a:spAutoFit/>
          </a:bodyPr>
          <a:lstStyle/>
          <a:p>
            <a:pPr marL="59055">
              <a:spcBef>
                <a:spcPts val="274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576572" y="3529583"/>
            <a:ext cx="384334" cy="219771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34766" rIns="0" bIns="0" rtlCol="0">
            <a:spAutoFit/>
          </a:bodyPr>
          <a:lstStyle/>
          <a:p>
            <a:pPr marL="60008">
              <a:spcBef>
                <a:spcPts val="274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21%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29383" y="3156966"/>
            <a:ext cx="381953" cy="217848"/>
          </a:xfrm>
          <a:prstGeom prst="rect">
            <a:avLst/>
          </a:prstGeom>
          <a:solidFill>
            <a:srgbClr val="ED7D31"/>
          </a:solidFill>
        </p:spPr>
        <p:txBody>
          <a:bodyPr vert="horz" wrap="square" lIns="0" tIns="32861" rIns="0" bIns="0" rtlCol="0">
            <a:spAutoFit/>
          </a:bodyPr>
          <a:lstStyle/>
          <a:p>
            <a:pPr marL="59055">
              <a:spcBef>
                <a:spcPts val="259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63490" y="1968245"/>
            <a:ext cx="384334" cy="219771"/>
          </a:xfrm>
          <a:prstGeom prst="rect">
            <a:avLst/>
          </a:prstGeom>
          <a:solidFill>
            <a:srgbClr val="ED7D31"/>
          </a:solidFill>
        </p:spPr>
        <p:txBody>
          <a:bodyPr vert="horz" wrap="square" lIns="0" tIns="34766" rIns="0" bIns="0" rtlCol="0">
            <a:spAutoFit/>
          </a:bodyPr>
          <a:lstStyle/>
          <a:p>
            <a:pPr marL="60008">
              <a:spcBef>
                <a:spcPts val="274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47%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481010" y="5029962"/>
            <a:ext cx="25193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-4%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16117" y="5000243"/>
            <a:ext cx="25193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dirty="0">
                <a:solidFill>
                  <a:srgbClr val="404040"/>
                </a:solidFill>
                <a:latin typeface="Calibri"/>
                <a:cs typeface="Calibri"/>
              </a:rPr>
              <a:t>-4%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03219" y="4354830"/>
            <a:ext cx="381953" cy="21977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4766" rIns="0" bIns="0" rtlCol="0">
            <a:spAutoFit/>
          </a:bodyPr>
          <a:lstStyle/>
          <a:p>
            <a:pPr marL="97154">
              <a:spcBef>
                <a:spcPts val="274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37326" y="4409693"/>
            <a:ext cx="384334" cy="217367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2385" rIns="0" bIns="0" rtlCol="0">
            <a:spAutoFit/>
          </a:bodyPr>
          <a:lstStyle/>
          <a:p>
            <a:pPr marL="98108">
              <a:spcBef>
                <a:spcPts val="25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6%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439214" y="1829561"/>
            <a:ext cx="28289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74321" y="3006851"/>
            <a:ext cx="28289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30%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8561" y="4569715"/>
            <a:ext cx="2952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pc="-15" dirty="0">
                <a:solidFill>
                  <a:srgbClr val="595959"/>
                </a:solidFill>
                <a:latin typeface="Calibri"/>
                <a:cs typeface="Calibri"/>
              </a:rPr>
              <a:t>0%</a:t>
            </a:r>
            <a:endParaRPr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22689" y="3986784"/>
            <a:ext cx="4095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pc="-15" dirty="0">
                <a:solidFill>
                  <a:srgbClr val="595959"/>
                </a:solidFill>
                <a:latin typeface="Calibri"/>
                <a:cs typeface="Calibri"/>
              </a:rPr>
              <a:t>10%</a:t>
            </a:r>
            <a:endParaRPr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2689" y="3401568"/>
            <a:ext cx="4095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pc="-15" dirty="0">
                <a:solidFill>
                  <a:srgbClr val="595959"/>
                </a:solidFill>
                <a:latin typeface="Calibri"/>
                <a:cs typeface="Calibri"/>
              </a:rPr>
              <a:t>20%</a:t>
            </a:r>
            <a:endParaRPr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22689" y="2818639"/>
            <a:ext cx="4095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pc="-15" dirty="0">
                <a:solidFill>
                  <a:srgbClr val="595959"/>
                </a:solidFill>
                <a:latin typeface="Calibri"/>
                <a:cs typeface="Calibri"/>
              </a:rPr>
              <a:t>30%</a:t>
            </a:r>
            <a:endParaRPr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22689" y="2235709"/>
            <a:ext cx="4095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pc="-15" dirty="0">
                <a:solidFill>
                  <a:srgbClr val="595959"/>
                </a:solidFill>
                <a:latin typeface="Calibri"/>
                <a:cs typeface="Calibri"/>
              </a:rPr>
              <a:t>40%</a:t>
            </a:r>
            <a:endParaRPr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22689" y="1652778"/>
            <a:ext cx="4095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pc="-15" dirty="0">
                <a:solidFill>
                  <a:srgbClr val="595959"/>
                </a:solidFill>
                <a:latin typeface="Calibri"/>
                <a:cs typeface="Calibri"/>
              </a:rPr>
              <a:t>50%</a:t>
            </a:r>
            <a:endParaRPr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212786" y="2272418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167420" y="0"/>
                </a:lnTo>
                <a:lnTo>
                  <a:pt x="167420" y="167420"/>
                </a:lnTo>
                <a:lnTo>
                  <a:pt x="0" y="167420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 txBox="1"/>
          <p:nvPr/>
        </p:nvSpPr>
        <p:spPr>
          <a:xfrm>
            <a:off x="7388037" y="2167128"/>
            <a:ext cx="138493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dirty="0">
                <a:solidFill>
                  <a:srgbClr val="595959"/>
                </a:solidFill>
                <a:latin typeface="Calibri"/>
                <a:cs typeface="Calibri"/>
              </a:rPr>
              <a:t>Labor</a:t>
            </a:r>
            <a:r>
              <a:rPr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pc="-11" dirty="0">
                <a:solidFill>
                  <a:srgbClr val="595959"/>
                </a:solidFill>
                <a:latin typeface="Calibri"/>
                <a:cs typeface="Calibri"/>
              </a:rPr>
              <a:t>earnings</a:t>
            </a:r>
            <a:endParaRPr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212786" y="2925197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167420" y="0"/>
                </a:lnTo>
                <a:lnTo>
                  <a:pt x="167420" y="167421"/>
                </a:lnTo>
                <a:lnTo>
                  <a:pt x="0" y="167421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 txBox="1"/>
          <p:nvPr/>
        </p:nvSpPr>
        <p:spPr>
          <a:xfrm>
            <a:off x="7388037" y="2820925"/>
            <a:ext cx="14897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dirty="0">
                <a:solidFill>
                  <a:srgbClr val="595959"/>
                </a:solidFill>
                <a:latin typeface="Calibri"/>
                <a:cs typeface="Calibri"/>
              </a:rPr>
              <a:t>Public</a:t>
            </a:r>
            <a:r>
              <a:rPr spc="-9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595959"/>
                </a:solidFill>
                <a:latin typeface="Calibri"/>
                <a:cs typeface="Calibri"/>
              </a:rPr>
              <a:t>Transfers</a:t>
            </a:r>
            <a:endParaRPr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212786" y="3577976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167420" y="0"/>
                </a:lnTo>
                <a:lnTo>
                  <a:pt x="167420" y="167421"/>
                </a:lnTo>
                <a:lnTo>
                  <a:pt x="0" y="167421"/>
                </a:lnTo>
                <a:lnTo>
                  <a:pt x="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52"/>
          <p:cNvSpPr txBox="1"/>
          <p:nvPr/>
        </p:nvSpPr>
        <p:spPr>
          <a:xfrm>
            <a:off x="7388037" y="3472434"/>
            <a:ext cx="158496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dirty="0">
                <a:solidFill>
                  <a:srgbClr val="595959"/>
                </a:solidFill>
                <a:latin typeface="Calibri"/>
                <a:cs typeface="Calibri"/>
              </a:rPr>
              <a:t>Private</a:t>
            </a:r>
            <a:r>
              <a:rPr spc="-7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pc="-4" dirty="0">
                <a:solidFill>
                  <a:srgbClr val="595959"/>
                </a:solidFill>
                <a:latin typeface="Calibri"/>
                <a:cs typeface="Calibri"/>
              </a:rPr>
              <a:t>Transfers</a:t>
            </a:r>
            <a:endParaRPr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212786" y="4230755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167420" y="0"/>
                </a:lnTo>
                <a:lnTo>
                  <a:pt x="167420" y="167420"/>
                </a:lnTo>
                <a:lnTo>
                  <a:pt x="0" y="16742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4" name="object 54"/>
          <p:cNvSpPr txBox="1"/>
          <p:nvPr/>
        </p:nvSpPr>
        <p:spPr>
          <a:xfrm>
            <a:off x="7388037" y="4126231"/>
            <a:ext cx="12230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dirty="0">
                <a:solidFill>
                  <a:srgbClr val="595959"/>
                </a:solidFill>
                <a:latin typeface="Calibri"/>
                <a:cs typeface="Calibri"/>
              </a:rPr>
              <a:t>Public</a:t>
            </a:r>
            <a:r>
              <a:rPr spc="-10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pc="4" dirty="0">
                <a:solidFill>
                  <a:srgbClr val="595959"/>
                </a:solidFill>
                <a:latin typeface="Calibri"/>
                <a:cs typeface="Calibri"/>
              </a:rPr>
              <a:t>Assets</a:t>
            </a:r>
            <a:endParaRPr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212786" y="4883534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0" y="0"/>
                </a:moveTo>
                <a:lnTo>
                  <a:pt x="167420" y="0"/>
                </a:lnTo>
                <a:lnTo>
                  <a:pt x="167420" y="167420"/>
                </a:lnTo>
                <a:lnTo>
                  <a:pt x="0" y="16742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6" name="object 56"/>
          <p:cNvSpPr txBox="1"/>
          <p:nvPr/>
        </p:nvSpPr>
        <p:spPr>
          <a:xfrm>
            <a:off x="7388037" y="4780026"/>
            <a:ext cx="131778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dirty="0">
                <a:solidFill>
                  <a:srgbClr val="595959"/>
                </a:solidFill>
                <a:latin typeface="Calibri"/>
                <a:cs typeface="Calibri"/>
              </a:rPr>
              <a:t>Private</a:t>
            </a:r>
            <a:r>
              <a:rPr spc="-8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pc="4" dirty="0">
                <a:solidFill>
                  <a:srgbClr val="595959"/>
                </a:solidFill>
                <a:latin typeface="Calibri"/>
                <a:cs typeface="Calibri"/>
              </a:rPr>
              <a:t>Assets</a:t>
            </a:r>
            <a:endParaRPr>
              <a:latin typeface="Calibri"/>
              <a:cs typeface="Calibri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304800" y="-53283"/>
            <a:ext cx="8839200" cy="1246495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/>
            <a:r>
              <a:rPr lang="en-US" sz="2700" spc="-4" dirty="0">
                <a:solidFill>
                  <a:srgbClr val="000000"/>
                </a:solidFill>
                <a:latin typeface="Calibri"/>
                <a:cs typeface="Calibri"/>
              </a:rPr>
              <a:t>National Inclusion Accounts: O</a:t>
            </a:r>
            <a:r>
              <a:rPr sz="2700" spc="-4" dirty="0">
                <a:solidFill>
                  <a:srgbClr val="000000"/>
                </a:solidFill>
                <a:latin typeface="Calibri"/>
                <a:cs typeface="Calibri"/>
              </a:rPr>
              <a:t>lder </a:t>
            </a:r>
            <a:r>
              <a:rPr sz="2700" spc="-11" dirty="0">
                <a:solidFill>
                  <a:srgbClr val="000000"/>
                </a:solidFill>
                <a:latin typeface="Calibri"/>
                <a:cs typeface="Calibri"/>
              </a:rPr>
              <a:t>persons </a:t>
            </a:r>
            <a:r>
              <a:rPr sz="2700" spc="-4" dirty="0">
                <a:solidFill>
                  <a:srgbClr val="000000"/>
                </a:solidFill>
                <a:latin typeface="Calibri"/>
                <a:cs typeface="Calibri"/>
              </a:rPr>
              <a:t>fund </a:t>
            </a:r>
            <a:r>
              <a:rPr sz="2700" spc="-8" dirty="0">
                <a:solidFill>
                  <a:srgbClr val="000000"/>
                </a:solidFill>
                <a:latin typeface="Calibri"/>
                <a:cs typeface="Calibri"/>
              </a:rPr>
              <a:t>consumption</a:t>
            </a:r>
            <a:r>
              <a:rPr lang="en-US" sz="2700" spc="-8" dirty="0">
                <a:solidFill>
                  <a:srgbClr val="000000"/>
                </a:solidFill>
                <a:latin typeface="Calibri"/>
                <a:cs typeface="Calibri"/>
              </a:rPr>
              <a:t> differently by their income level </a:t>
            </a:r>
            <a:br>
              <a:rPr lang="en-US" sz="2700" spc="-8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700" spc="-8" dirty="0">
                <a:solidFill>
                  <a:srgbClr val="000000"/>
                </a:solidFill>
                <a:latin typeface="Calibri"/>
                <a:cs typeface="Calibri"/>
              </a:rPr>
              <a:t>(Age + Socio-economy)  e.g.)</a:t>
            </a:r>
            <a:r>
              <a:rPr sz="2700" spc="-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700" spc="-4" dirty="0">
                <a:solidFill>
                  <a:srgbClr val="000000"/>
                </a:solidFill>
                <a:latin typeface="Calibri"/>
                <a:cs typeface="Calibri"/>
              </a:rPr>
              <a:t>USA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989454" y="1431036"/>
            <a:ext cx="437340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tabLst>
                <a:tab pos="3082766" algn="l"/>
              </a:tabLst>
            </a:pPr>
            <a:r>
              <a:rPr u="heavy" spc="-15" dirty="0">
                <a:latin typeface="Calibri"/>
                <a:cs typeface="Calibri"/>
              </a:rPr>
              <a:t>AVERAGE</a:t>
            </a:r>
            <a:r>
              <a:rPr spc="-15" dirty="0">
                <a:latin typeface="Calibri"/>
                <a:cs typeface="Calibri"/>
              </a:rPr>
              <a:t>	</a:t>
            </a:r>
            <a:r>
              <a:rPr sz="2700" u="heavy" spc="-23" baseline="1157" dirty="0">
                <a:latin typeface="Calibri"/>
                <a:cs typeface="Calibri"/>
              </a:rPr>
              <a:t>BOTTOM</a:t>
            </a:r>
            <a:r>
              <a:rPr sz="2700" u="heavy" spc="-118" baseline="1157" dirty="0">
                <a:latin typeface="Calibri"/>
                <a:cs typeface="Calibri"/>
              </a:rPr>
              <a:t> </a:t>
            </a:r>
            <a:r>
              <a:rPr sz="2700" u="heavy" spc="-11" baseline="1157" dirty="0">
                <a:latin typeface="Calibri"/>
                <a:cs typeface="Calibri"/>
              </a:rPr>
              <a:t>90%</a:t>
            </a:r>
            <a:endParaRPr sz="2700" baseline="1157">
              <a:latin typeface="Calibri"/>
              <a:cs typeface="Calibri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62DA6D0-849B-A9BE-4B47-EE383982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6" y="1431036"/>
            <a:ext cx="9144000" cy="430067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37A73394-1182-522C-BB36-FDC2A2CCBB3C}"/>
              </a:ext>
            </a:extLst>
          </p:cNvPr>
          <p:cNvSpPr txBox="1"/>
          <p:nvPr/>
        </p:nvSpPr>
        <p:spPr>
          <a:xfrm>
            <a:off x="-1667107" y="5871248"/>
            <a:ext cx="9522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45494">
              <a:spcBef>
                <a:spcPts val="285"/>
              </a:spcBef>
            </a:pPr>
            <a:r>
              <a:rPr lang="en-US" sz="1600" spc="-4" dirty="0">
                <a:latin typeface="Calibri"/>
                <a:cs typeface="Calibri"/>
              </a:rPr>
              <a:t>Source: Nicole Mun Sim </a:t>
            </a:r>
            <a:r>
              <a:rPr lang="en-US" sz="1600" dirty="0">
                <a:latin typeface="Calibri"/>
                <a:cs typeface="Calibri"/>
              </a:rPr>
              <a:t>Lai and </a:t>
            </a:r>
            <a:r>
              <a:rPr lang="en-US" sz="1600" spc="-4" dirty="0">
                <a:latin typeface="Calibri"/>
                <a:cs typeface="Calibri"/>
              </a:rPr>
              <a:t>Tim </a:t>
            </a:r>
            <a:r>
              <a:rPr lang="en-US" sz="1600" spc="-23" dirty="0">
                <a:latin typeface="Calibri"/>
                <a:cs typeface="Calibri"/>
              </a:rPr>
              <a:t>Miller, </a:t>
            </a:r>
            <a:r>
              <a:rPr lang="en-US" sz="1600" spc="-4" dirty="0">
                <a:latin typeface="Calibri"/>
                <a:cs typeface="Calibri"/>
              </a:rPr>
              <a:t>Honolulu, 3-7, August</a:t>
            </a:r>
            <a:r>
              <a:rPr lang="en-US" sz="1600" spc="9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2020.</a:t>
            </a:r>
          </a:p>
        </p:txBody>
      </p:sp>
    </p:spTree>
    <p:extLst>
      <p:ext uri="{BB962C8B-B14F-4D97-AF65-F5344CB8AC3E}">
        <p14:creationId xmlns:p14="http://schemas.microsoft.com/office/powerpoint/2010/main" val="350046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050F-B870-4B74-B840-81C5F2BD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think is lacking?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FE149C-3E29-4232-93B0-5823FB78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814" y="2057400"/>
            <a:ext cx="2713971" cy="23939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FEAEB1-6490-4C36-A59D-FBD71AF3AFDD}"/>
              </a:ext>
            </a:extLst>
          </p:cNvPr>
          <p:cNvSpPr txBox="1"/>
          <p:nvPr/>
        </p:nvSpPr>
        <p:spPr>
          <a:xfrm>
            <a:off x="2209799" y="4724400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Lacked</a:t>
            </a:r>
          </a:p>
        </p:txBody>
      </p:sp>
    </p:spTree>
    <p:extLst>
      <p:ext uri="{BB962C8B-B14F-4D97-AF65-F5344CB8AC3E}">
        <p14:creationId xmlns:p14="http://schemas.microsoft.com/office/powerpoint/2010/main" val="25144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17AF82-7146-459D-9A1F-75461E898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242715"/>
              </p:ext>
            </p:extLst>
          </p:nvPr>
        </p:nvGraphicFramePr>
        <p:xfrm>
          <a:off x="304800" y="457200"/>
          <a:ext cx="8534400" cy="556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96751639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4106041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588062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85597078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50139517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3157177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53191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62781577"/>
                    </a:ext>
                  </a:extLst>
                </a:gridCol>
              </a:tblGrid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232012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73119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168536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902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295229"/>
      </p:ext>
    </p:extLst>
  </p:cSld>
  <p:clrMapOvr>
    <a:masterClrMapping/>
  </p:clrMapOvr>
  <p:transition spd="slow" advClick="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8582976"/>
              </p:ext>
            </p:extLst>
          </p:nvPr>
        </p:nvGraphicFramePr>
        <p:xfrm>
          <a:off x="1600200" y="1600200"/>
          <a:ext cx="5587466" cy="502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24600" y="1600200"/>
            <a:ext cx="2489733" cy="3886200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>
              <a:buFontTx/>
              <a:buChar char="-"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PH" sz="3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877CC5-1655-4068-A40D-ABF04AF5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1447800"/>
          </a:xfrm>
        </p:spPr>
        <p:txBody>
          <a:bodyPr/>
          <a:lstStyle/>
          <a:p>
            <a:r>
              <a:rPr lang="en-US" sz="3200" dirty="0"/>
              <a:t>NTA requires a lot of good quality data, methodology somewhat complex 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2400" dirty="0"/>
              <a:t>(needs to produce excellent researchers as well as communicators)</a:t>
            </a:r>
          </a:p>
        </p:txBody>
      </p:sp>
    </p:spTree>
    <p:extLst>
      <p:ext uri="{BB962C8B-B14F-4D97-AF65-F5344CB8AC3E}">
        <p14:creationId xmlns:p14="http://schemas.microsoft.com/office/powerpoint/2010/main" val="170555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F7C35-62CC-4A03-B203-432E3BF3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pointed out difficulties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9D29E-26F8-4065-94CA-B70326F8D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dirty="0"/>
              <a:t>Need continued and consistent production of data</a:t>
            </a:r>
          </a:p>
          <a:p>
            <a:pPr lvl="1"/>
            <a:r>
              <a:rPr lang="en-US" sz="3200" dirty="0"/>
              <a:t>Insufficient original data to construct</a:t>
            </a:r>
          </a:p>
          <a:p>
            <a:pPr lvl="1"/>
            <a:r>
              <a:rPr lang="en-US" sz="3200" dirty="0"/>
              <a:t>Difficult to estimate</a:t>
            </a:r>
          </a:p>
          <a:p>
            <a:pPr lvl="1"/>
            <a:r>
              <a:rPr lang="en-US" sz="3200" dirty="0">
                <a:sym typeface="Wingdings" panose="05000000000000000000" pitchFamily="2" charset="2"/>
              </a:rPr>
              <a:t>U</a:t>
            </a:r>
            <a:r>
              <a:rPr lang="en-US" sz="3200" dirty="0"/>
              <a:t>sers vs. producers issue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3200" dirty="0"/>
              <a:t> Need for institutionalization?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438E-EC7C-4A99-89ED-BD62282A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demand for NTA evidences for policy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D452E-FC89-4E20-8142-17D84D0D3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/>
              <a:t>Need more evidences (research)</a:t>
            </a:r>
          </a:p>
          <a:p>
            <a:pPr lvl="1"/>
            <a:r>
              <a:rPr lang="en-US" dirty="0"/>
              <a:t>National Inclusion Accounts? Inequality?</a:t>
            </a:r>
          </a:p>
          <a:p>
            <a:pPr lvl="1"/>
            <a:r>
              <a:rPr lang="en-US" dirty="0"/>
              <a:t>Impact evaluation? Longitudinal?</a:t>
            </a:r>
          </a:p>
          <a:p>
            <a:r>
              <a:rPr lang="en-US" dirty="0"/>
              <a:t>Need more NTA evidence-based policies </a:t>
            </a:r>
          </a:p>
          <a:p>
            <a:pPr lvl="1"/>
            <a:r>
              <a:rPr lang="en-US" dirty="0"/>
              <a:t>Assessed and used by policymakers and stake holders?  (effectiveness of data as a policy tool)</a:t>
            </a:r>
          </a:p>
          <a:p>
            <a:r>
              <a:rPr lang="en-US" dirty="0"/>
              <a:t>Need more training and trainers, and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9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" y="858729"/>
            <a:ext cx="9141714" cy="4814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628650" y="2228061"/>
            <a:ext cx="78867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1"/>
                </a:lnTo>
              </a:path>
            </a:pathLst>
          </a:custGeom>
          <a:ln w="127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628650" y="3314834"/>
            <a:ext cx="78867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1"/>
                </a:lnTo>
              </a:path>
            </a:pathLst>
          </a:custGeom>
          <a:ln w="127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28650" y="4401606"/>
            <a:ext cx="78867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31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628650" y="4401606"/>
            <a:ext cx="78867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1"/>
                </a:lnTo>
              </a:path>
            </a:pathLst>
          </a:custGeom>
          <a:ln w="127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701992" y="2289708"/>
            <a:ext cx="7589996" cy="3117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481965">
              <a:lnSpc>
                <a:spcPct val="92100"/>
              </a:lnSpc>
              <a:tabLst>
                <a:tab pos="5526405" algn="l"/>
              </a:tabLst>
            </a:pPr>
            <a:r>
              <a:rPr sz="2175" b="1" spc="-8" dirty="0">
                <a:latin typeface="Calibri"/>
                <a:cs typeface="Calibri"/>
              </a:rPr>
              <a:t>Demographic </a:t>
            </a:r>
            <a:r>
              <a:rPr sz="2175" b="1" spc="-4" dirty="0">
                <a:latin typeface="Calibri"/>
                <a:cs typeface="Calibri"/>
              </a:rPr>
              <a:t>Dividend</a:t>
            </a:r>
            <a:r>
              <a:rPr sz="2175" b="1" spc="26" dirty="0">
                <a:latin typeface="Calibri"/>
                <a:cs typeface="Calibri"/>
              </a:rPr>
              <a:t> </a:t>
            </a:r>
            <a:r>
              <a:rPr sz="2175" b="1" spc="-4" dirty="0">
                <a:latin typeface="Calibri"/>
                <a:cs typeface="Calibri"/>
              </a:rPr>
              <a:t>National</a:t>
            </a:r>
            <a:r>
              <a:rPr sz="2175" b="1" spc="11" dirty="0">
                <a:latin typeface="Calibri"/>
                <a:cs typeface="Calibri"/>
              </a:rPr>
              <a:t> </a:t>
            </a:r>
            <a:r>
              <a:rPr sz="2175" b="1" spc="-8" dirty="0">
                <a:latin typeface="Calibri"/>
                <a:cs typeface="Calibri"/>
              </a:rPr>
              <a:t>Observatories.	</a:t>
            </a:r>
            <a:r>
              <a:rPr sz="2175" spc="-4" dirty="0">
                <a:latin typeface="Calibri"/>
                <a:cs typeface="Calibri"/>
              </a:rPr>
              <a:t>Academic</a:t>
            </a:r>
            <a:r>
              <a:rPr sz="2175" spc="-60" dirty="0">
                <a:latin typeface="Calibri"/>
                <a:cs typeface="Calibri"/>
              </a:rPr>
              <a:t> </a:t>
            </a:r>
            <a:r>
              <a:rPr sz="2175" spc="-4" dirty="0">
                <a:latin typeface="Calibri"/>
                <a:cs typeface="Calibri"/>
              </a:rPr>
              <a:t>and </a:t>
            </a:r>
            <a:r>
              <a:rPr sz="2175" dirty="0">
                <a:latin typeface="Calibri"/>
                <a:cs typeface="Calibri"/>
              </a:rPr>
              <a:t> </a:t>
            </a:r>
            <a:r>
              <a:rPr sz="2175" spc="-8" dirty="0">
                <a:latin typeface="Calibri"/>
                <a:cs typeface="Calibri"/>
              </a:rPr>
              <a:t>government partnerships </a:t>
            </a:r>
            <a:r>
              <a:rPr sz="2175" spc="-11" dirty="0">
                <a:latin typeface="Calibri"/>
                <a:cs typeface="Calibri"/>
              </a:rPr>
              <a:t>to estimate </a:t>
            </a:r>
            <a:r>
              <a:rPr sz="2175" spc="-4" dirty="0">
                <a:latin typeface="Calibri"/>
                <a:cs typeface="Calibri"/>
              </a:rPr>
              <a:t>and </a:t>
            </a:r>
            <a:r>
              <a:rPr sz="2175" spc="-11" dirty="0">
                <a:latin typeface="Calibri"/>
                <a:cs typeface="Calibri"/>
              </a:rPr>
              <a:t>analyze </a:t>
            </a:r>
            <a:r>
              <a:rPr sz="2175" spc="-45" dirty="0">
                <a:latin typeface="Calibri"/>
                <a:cs typeface="Calibri"/>
              </a:rPr>
              <a:t>NTAs </a:t>
            </a:r>
            <a:r>
              <a:rPr sz="2175" spc="-4" dirty="0">
                <a:latin typeface="Calibri"/>
                <a:cs typeface="Calibri"/>
              </a:rPr>
              <a:t>and </a:t>
            </a:r>
            <a:r>
              <a:rPr sz="2175" spc="-11" dirty="0">
                <a:latin typeface="Calibri"/>
                <a:cs typeface="Calibri"/>
              </a:rPr>
              <a:t>to  </a:t>
            </a:r>
            <a:r>
              <a:rPr sz="2175" spc="-4" dirty="0">
                <a:latin typeface="Calibri"/>
                <a:cs typeface="Calibri"/>
              </a:rPr>
              <a:t>monitor and </a:t>
            </a:r>
            <a:r>
              <a:rPr sz="2175" spc="-15" dirty="0">
                <a:latin typeface="Calibri"/>
                <a:cs typeface="Calibri"/>
              </a:rPr>
              <a:t>evaluate </a:t>
            </a:r>
            <a:r>
              <a:rPr sz="2175" spc="-4" dirty="0">
                <a:latin typeface="Calibri"/>
                <a:cs typeface="Calibri"/>
              </a:rPr>
              <a:t>national </a:t>
            </a:r>
            <a:r>
              <a:rPr sz="2175" spc="-15" dirty="0">
                <a:latin typeface="Calibri"/>
                <a:cs typeface="Calibri"/>
              </a:rPr>
              <a:t>efforts. </a:t>
            </a:r>
            <a:r>
              <a:rPr sz="2175" spc="-23" dirty="0">
                <a:latin typeface="Calibri"/>
                <a:cs typeface="Calibri"/>
              </a:rPr>
              <a:t>(West</a:t>
            </a:r>
            <a:r>
              <a:rPr sz="2175" spc="15" dirty="0">
                <a:latin typeface="Calibri"/>
                <a:cs typeface="Calibri"/>
              </a:rPr>
              <a:t> </a:t>
            </a:r>
            <a:r>
              <a:rPr sz="2175" spc="-4" dirty="0">
                <a:latin typeface="Calibri"/>
                <a:cs typeface="Calibri"/>
              </a:rPr>
              <a:t>Africa)</a:t>
            </a:r>
            <a:endParaRPr sz="2175" dirty="0">
              <a:latin typeface="Calibri"/>
              <a:cs typeface="Calibri"/>
            </a:endParaRPr>
          </a:p>
          <a:p>
            <a:pPr marL="9525" marR="3810">
              <a:lnSpc>
                <a:spcPct val="92100"/>
              </a:lnSpc>
              <a:spcBef>
                <a:spcPts val="1339"/>
              </a:spcBef>
              <a:tabLst>
                <a:tab pos="5099685" algn="l"/>
              </a:tabLst>
            </a:pPr>
            <a:r>
              <a:rPr sz="2175" b="1" spc="-4" dirty="0">
                <a:latin typeface="Calibri"/>
                <a:cs typeface="Calibri"/>
              </a:rPr>
              <a:t>National </a:t>
            </a:r>
            <a:r>
              <a:rPr sz="2175" b="1" spc="-8" dirty="0">
                <a:latin typeface="Calibri"/>
                <a:cs typeface="Calibri"/>
              </a:rPr>
              <a:t>Policy Declaration </a:t>
            </a:r>
            <a:r>
              <a:rPr sz="2175" b="1" spc="-11" dirty="0">
                <a:latin typeface="Calibri"/>
                <a:cs typeface="Calibri"/>
              </a:rPr>
              <a:t>to </a:t>
            </a:r>
            <a:r>
              <a:rPr sz="2175" b="1" spc="-4" dirty="0">
                <a:latin typeface="Calibri"/>
                <a:cs typeface="Calibri"/>
              </a:rPr>
              <a:t>Harness </a:t>
            </a:r>
            <a:r>
              <a:rPr sz="2175" b="1" dirty="0">
                <a:latin typeface="Calibri"/>
                <a:cs typeface="Calibri"/>
              </a:rPr>
              <a:t>the </a:t>
            </a:r>
            <a:r>
              <a:rPr sz="2175" b="1" spc="-8" dirty="0">
                <a:latin typeface="Calibri"/>
                <a:cs typeface="Calibri"/>
              </a:rPr>
              <a:t>Demographic </a:t>
            </a:r>
            <a:r>
              <a:rPr sz="2175" b="1" spc="-4" dirty="0">
                <a:latin typeface="Calibri"/>
                <a:cs typeface="Calibri"/>
              </a:rPr>
              <a:t>Dividend</a:t>
            </a:r>
            <a:r>
              <a:rPr sz="2175" spc="-4" dirty="0">
                <a:latin typeface="Calibri"/>
                <a:cs typeface="Calibri"/>
              </a:rPr>
              <a:t>.  </a:t>
            </a:r>
            <a:r>
              <a:rPr sz="2175" spc="-8" dirty="0">
                <a:latin typeface="Calibri"/>
                <a:cs typeface="Calibri"/>
              </a:rPr>
              <a:t>Policy declaration: </a:t>
            </a:r>
            <a:r>
              <a:rPr sz="2175" spc="-4" dirty="0">
                <a:latin typeface="Calibri"/>
                <a:cs typeface="Calibri"/>
              </a:rPr>
              <a:t>design and implement </a:t>
            </a:r>
            <a:r>
              <a:rPr sz="2175" spc="-8" dirty="0">
                <a:latin typeface="Calibri"/>
                <a:cs typeface="Calibri"/>
              </a:rPr>
              <a:t>multisectoral </a:t>
            </a:r>
            <a:r>
              <a:rPr sz="2175" spc="-4" dirty="0">
                <a:latin typeface="Calibri"/>
                <a:cs typeface="Calibri"/>
              </a:rPr>
              <a:t>national  policy </a:t>
            </a:r>
            <a:r>
              <a:rPr sz="2175" spc="-11" dirty="0">
                <a:latin typeface="Calibri"/>
                <a:cs typeface="Calibri"/>
              </a:rPr>
              <a:t>to </a:t>
            </a:r>
            <a:r>
              <a:rPr sz="2175" spc="-4" dirty="0">
                <a:latin typeface="Calibri"/>
                <a:cs typeface="Calibri"/>
              </a:rPr>
              <a:t>harness the</a:t>
            </a:r>
            <a:r>
              <a:rPr sz="2175" spc="60" dirty="0">
                <a:latin typeface="Calibri"/>
                <a:cs typeface="Calibri"/>
              </a:rPr>
              <a:t> </a:t>
            </a:r>
            <a:r>
              <a:rPr sz="2175" spc="-8" dirty="0">
                <a:latin typeface="Calibri"/>
                <a:cs typeface="Calibri"/>
              </a:rPr>
              <a:t>demographic</a:t>
            </a:r>
            <a:r>
              <a:rPr sz="2175" spc="11" dirty="0">
                <a:latin typeface="Calibri"/>
                <a:cs typeface="Calibri"/>
              </a:rPr>
              <a:t> </a:t>
            </a:r>
            <a:r>
              <a:rPr sz="2175" spc="-4" dirty="0">
                <a:latin typeface="Calibri"/>
                <a:cs typeface="Calibri"/>
              </a:rPr>
              <a:t>dividend</a:t>
            </a:r>
            <a:r>
              <a:rPr lang="en-US" sz="2175" spc="-4" dirty="0">
                <a:latin typeface="Calibri"/>
                <a:cs typeface="Calibri"/>
              </a:rPr>
              <a:t> </a:t>
            </a:r>
            <a:r>
              <a:rPr sz="2175" spc="-8" dirty="0">
                <a:latin typeface="Calibri"/>
                <a:cs typeface="Calibri"/>
              </a:rPr>
              <a:t>(Senegal,</a:t>
            </a:r>
            <a:r>
              <a:rPr sz="2175" spc="-41" dirty="0">
                <a:latin typeface="Calibri"/>
                <a:cs typeface="Calibri"/>
              </a:rPr>
              <a:t> </a:t>
            </a:r>
            <a:r>
              <a:rPr sz="2175" spc="-19" dirty="0">
                <a:latin typeface="Calibri"/>
                <a:cs typeface="Calibri"/>
              </a:rPr>
              <a:t>Kenya).</a:t>
            </a:r>
            <a:endParaRPr sz="2175" dirty="0">
              <a:latin typeface="Calibri"/>
              <a:cs typeface="Calibri"/>
            </a:endParaRPr>
          </a:p>
          <a:p>
            <a:pPr marL="9525" marR="54293">
              <a:lnSpc>
                <a:spcPts val="2393"/>
              </a:lnSpc>
              <a:spcBef>
                <a:spcPts val="1410"/>
              </a:spcBef>
              <a:tabLst>
                <a:tab pos="3037999" algn="l"/>
              </a:tabLst>
            </a:pPr>
            <a:r>
              <a:rPr sz="2175" b="1" spc="-11" dirty="0">
                <a:latin typeface="Calibri"/>
                <a:cs typeface="Calibri"/>
              </a:rPr>
              <a:t>Intergenerational</a:t>
            </a:r>
            <a:r>
              <a:rPr sz="2175" b="1" spc="8" dirty="0">
                <a:latin typeface="Calibri"/>
                <a:cs typeface="Calibri"/>
              </a:rPr>
              <a:t> </a:t>
            </a:r>
            <a:r>
              <a:rPr sz="2175" b="1" spc="-8" dirty="0">
                <a:latin typeface="Calibri"/>
                <a:cs typeface="Calibri"/>
              </a:rPr>
              <a:t>Report</a:t>
            </a:r>
            <a:r>
              <a:rPr sz="2175" spc="-8" dirty="0">
                <a:latin typeface="Calibri"/>
                <a:cs typeface="Calibri"/>
              </a:rPr>
              <a:t>.	</a:t>
            </a:r>
            <a:r>
              <a:rPr sz="2175" dirty="0">
                <a:latin typeface="Calibri"/>
                <a:cs typeface="Calibri"/>
              </a:rPr>
              <a:t>40-50 </a:t>
            </a:r>
            <a:r>
              <a:rPr sz="2175" spc="-8" dirty="0">
                <a:latin typeface="Calibri"/>
                <a:cs typeface="Calibri"/>
              </a:rPr>
              <a:t>year </a:t>
            </a:r>
            <a:r>
              <a:rPr sz="2175" spc="-19" dirty="0">
                <a:latin typeface="Calibri"/>
                <a:cs typeface="Calibri"/>
              </a:rPr>
              <a:t>forecast </a:t>
            </a:r>
            <a:r>
              <a:rPr sz="2175" dirty="0">
                <a:latin typeface="Calibri"/>
                <a:cs typeface="Calibri"/>
              </a:rPr>
              <a:t>of</a:t>
            </a:r>
            <a:r>
              <a:rPr sz="2175" spc="-15" dirty="0">
                <a:latin typeface="Calibri"/>
                <a:cs typeface="Calibri"/>
              </a:rPr>
              <a:t> </a:t>
            </a:r>
            <a:r>
              <a:rPr sz="2175" spc="-8" dirty="0">
                <a:latin typeface="Calibri"/>
                <a:cs typeface="Calibri"/>
              </a:rPr>
              <a:t>future </a:t>
            </a:r>
            <a:r>
              <a:rPr sz="2175" spc="-4" dirty="0">
                <a:latin typeface="Calibri"/>
                <a:cs typeface="Calibri"/>
              </a:rPr>
              <a:t>population </a:t>
            </a:r>
            <a:r>
              <a:rPr sz="2175" dirty="0">
                <a:latin typeface="Calibri"/>
                <a:cs typeface="Calibri"/>
              </a:rPr>
              <a:t> </a:t>
            </a:r>
            <a:r>
              <a:rPr sz="2175" spc="-4" dirty="0">
                <a:latin typeface="Calibri"/>
                <a:cs typeface="Calibri"/>
              </a:rPr>
              <a:t>and </a:t>
            </a:r>
            <a:r>
              <a:rPr sz="2175" dirty="0">
                <a:latin typeface="Calibri"/>
                <a:cs typeface="Calibri"/>
              </a:rPr>
              <a:t>its </a:t>
            </a:r>
            <a:r>
              <a:rPr sz="2175" spc="-8" dirty="0">
                <a:latin typeface="Calibri"/>
                <a:cs typeface="Calibri"/>
              </a:rPr>
              <a:t>implications </a:t>
            </a:r>
            <a:r>
              <a:rPr sz="2175" spc="-19" dirty="0">
                <a:latin typeface="Calibri"/>
                <a:cs typeface="Calibri"/>
              </a:rPr>
              <a:t>for </a:t>
            </a:r>
            <a:r>
              <a:rPr sz="2175" spc="-4" dirty="0">
                <a:latin typeface="Calibri"/>
                <a:cs typeface="Calibri"/>
              </a:rPr>
              <a:t>economic </a:t>
            </a:r>
            <a:r>
              <a:rPr sz="2175" spc="-8" dirty="0">
                <a:latin typeface="Calibri"/>
                <a:cs typeface="Calibri"/>
              </a:rPr>
              <a:t>growth </a:t>
            </a:r>
            <a:r>
              <a:rPr sz="2175" spc="-4" dirty="0">
                <a:latin typeface="Calibri"/>
                <a:cs typeface="Calibri"/>
              </a:rPr>
              <a:t>and </a:t>
            </a:r>
            <a:r>
              <a:rPr sz="2175" spc="-19" dirty="0">
                <a:latin typeface="Calibri"/>
                <a:cs typeface="Calibri"/>
              </a:rPr>
              <a:t>transfer systems.  </a:t>
            </a:r>
            <a:r>
              <a:rPr sz="2175" spc="-4" dirty="0">
                <a:latin typeface="Calibri"/>
                <a:cs typeface="Calibri"/>
              </a:rPr>
              <a:t>(Thailand,</a:t>
            </a:r>
            <a:r>
              <a:rPr sz="2175" spc="-34" dirty="0">
                <a:latin typeface="Calibri"/>
                <a:cs typeface="Calibri"/>
              </a:rPr>
              <a:t> </a:t>
            </a:r>
            <a:r>
              <a:rPr sz="2175" spc="-4" dirty="0">
                <a:latin typeface="Calibri"/>
                <a:cs typeface="Calibri"/>
              </a:rPr>
              <a:t>Indonesia).</a:t>
            </a:r>
            <a:endParaRPr sz="2175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39536" y="227104"/>
            <a:ext cx="7576868" cy="135421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/>
            <a:r>
              <a:rPr lang="en-US" spc="-8" dirty="0">
                <a:latin typeface="Calibri"/>
                <a:cs typeface="Calibri"/>
              </a:rPr>
              <a:t>In fact, NTA have been widely used  by many gover</a:t>
            </a:r>
            <a:r>
              <a:rPr spc="-11" dirty="0">
                <a:latin typeface="Calibri"/>
                <a:cs typeface="Calibri"/>
              </a:rPr>
              <a:t>nments</a:t>
            </a:r>
            <a:endParaRPr spc="-79" dirty="0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3B5C8F-921D-E7DD-FBA7-34B91E509C53}"/>
              </a:ext>
            </a:extLst>
          </p:cNvPr>
          <p:cNvSpPr txBox="1"/>
          <p:nvPr/>
        </p:nvSpPr>
        <p:spPr>
          <a:xfrm>
            <a:off x="-1371600" y="5580768"/>
            <a:ext cx="9505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45494">
              <a:spcBef>
                <a:spcPts val="285"/>
              </a:spcBef>
            </a:pPr>
            <a:r>
              <a:rPr lang="en-US" sz="1800" spc="-4" dirty="0">
                <a:latin typeface="Calibri"/>
                <a:cs typeface="Calibri"/>
              </a:rPr>
              <a:t>Source: Nicole Mun Sim </a:t>
            </a:r>
            <a:r>
              <a:rPr lang="en-US" sz="1800" dirty="0">
                <a:latin typeface="Calibri"/>
                <a:cs typeface="Calibri"/>
              </a:rPr>
              <a:t>Lai and </a:t>
            </a:r>
            <a:r>
              <a:rPr lang="en-US" sz="1800" spc="-4" dirty="0">
                <a:latin typeface="Calibri"/>
                <a:cs typeface="Calibri"/>
              </a:rPr>
              <a:t>Tim </a:t>
            </a:r>
            <a:r>
              <a:rPr lang="en-US" sz="1800" spc="-23" dirty="0">
                <a:latin typeface="Calibri"/>
                <a:cs typeface="Calibri"/>
              </a:rPr>
              <a:t>Miller, </a:t>
            </a:r>
            <a:r>
              <a:rPr lang="en-US" sz="1800" spc="-4" dirty="0">
                <a:latin typeface="Calibri"/>
                <a:cs typeface="Calibri"/>
              </a:rPr>
              <a:t>Honolulu, 3-7, August</a:t>
            </a:r>
            <a:r>
              <a:rPr lang="en-US" sz="1800" spc="9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2020.</a:t>
            </a:r>
          </a:p>
        </p:txBody>
      </p:sp>
    </p:spTree>
    <p:extLst>
      <p:ext uri="{BB962C8B-B14F-4D97-AF65-F5344CB8AC3E}">
        <p14:creationId xmlns:p14="http://schemas.microsoft.com/office/powerpoint/2010/main" val="38309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3265886"/>
            <a:ext cx="9141714" cy="4814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sz="1350" dirty="0">
                <a:hlinkClick r:id="rId4"/>
              </a:rPr>
              <a:t>Statistics Korea NTA</a:t>
            </a:r>
          </a:p>
          <a:p>
            <a:endParaRPr lang="en-US" sz="1350" dirty="0"/>
          </a:p>
          <a:p>
            <a:endParaRPr sz="1350" dirty="0"/>
          </a:p>
        </p:txBody>
      </p:sp>
      <p:sp>
        <p:nvSpPr>
          <p:cNvPr id="3" name="object 3"/>
          <p:cNvSpPr/>
          <p:nvPr/>
        </p:nvSpPr>
        <p:spPr>
          <a:xfrm>
            <a:off x="628650" y="2226469"/>
            <a:ext cx="78867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1"/>
                </a:lnTo>
              </a:path>
            </a:pathLst>
          </a:custGeom>
          <a:ln w="127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704850" y="2300478"/>
            <a:ext cx="7700010" cy="641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2468"/>
              </a:lnSpc>
              <a:tabLst>
                <a:tab pos="3256121" algn="l"/>
                <a:tab pos="4658201" algn="l"/>
              </a:tabLst>
            </a:pPr>
            <a:r>
              <a:rPr sz="2250" b="1" spc="-4" dirty="0">
                <a:latin typeface="Calibri"/>
                <a:cs typeface="Calibri"/>
              </a:rPr>
              <a:t>Official</a:t>
            </a:r>
            <a:r>
              <a:rPr sz="2250" b="1" spc="8" dirty="0">
                <a:latin typeface="Calibri"/>
                <a:cs typeface="Calibri"/>
              </a:rPr>
              <a:t> </a:t>
            </a:r>
            <a:r>
              <a:rPr sz="2250" b="1" spc="-4" dirty="0">
                <a:latin typeface="Calibri"/>
                <a:cs typeface="Calibri"/>
              </a:rPr>
              <a:t>National</a:t>
            </a:r>
            <a:r>
              <a:rPr sz="2250" b="1" spc="8" dirty="0">
                <a:latin typeface="Calibri"/>
                <a:cs typeface="Calibri"/>
              </a:rPr>
              <a:t> </a:t>
            </a:r>
            <a:r>
              <a:rPr sz="2250" b="1" spc="-8" dirty="0">
                <a:latin typeface="Calibri"/>
                <a:cs typeface="Calibri"/>
              </a:rPr>
              <a:t>Statistics.	</a:t>
            </a:r>
            <a:r>
              <a:rPr sz="2250" spc="-45" dirty="0">
                <a:latin typeface="Calibri"/>
                <a:cs typeface="Calibri"/>
              </a:rPr>
              <a:t>NTAs </a:t>
            </a:r>
            <a:r>
              <a:rPr sz="2250" spc="-11" dirty="0">
                <a:latin typeface="Calibri"/>
                <a:cs typeface="Calibri"/>
              </a:rPr>
              <a:t>estimated </a:t>
            </a:r>
            <a:r>
              <a:rPr sz="2250" spc="-8" dirty="0">
                <a:latin typeface="Calibri"/>
                <a:cs typeface="Calibri"/>
              </a:rPr>
              <a:t>by</a:t>
            </a:r>
            <a:r>
              <a:rPr sz="2250" spc="38" dirty="0">
                <a:latin typeface="Calibri"/>
                <a:cs typeface="Calibri"/>
              </a:rPr>
              <a:t> </a:t>
            </a:r>
            <a:r>
              <a:rPr sz="2250" spc="-8" dirty="0">
                <a:latin typeface="Calibri"/>
                <a:cs typeface="Calibri"/>
              </a:rPr>
              <a:t>national</a:t>
            </a:r>
            <a:r>
              <a:rPr sz="2250" spc="-11" dirty="0">
                <a:latin typeface="Calibri"/>
                <a:cs typeface="Calibri"/>
              </a:rPr>
              <a:t> statistics </a:t>
            </a:r>
            <a:r>
              <a:rPr sz="2250" dirty="0">
                <a:latin typeface="Calibri"/>
                <a:cs typeface="Calibri"/>
              </a:rPr>
              <a:t> </a:t>
            </a:r>
            <a:r>
              <a:rPr sz="2250" spc="-8" dirty="0">
                <a:latin typeface="Calibri"/>
                <a:cs typeface="Calibri"/>
              </a:rPr>
              <a:t>offices </a:t>
            </a:r>
            <a:r>
              <a:rPr sz="2250" dirty="0">
                <a:latin typeface="Calibri"/>
                <a:cs typeface="Calibri"/>
              </a:rPr>
              <a:t>as </a:t>
            </a:r>
            <a:r>
              <a:rPr sz="2250" spc="-4" dirty="0">
                <a:latin typeface="Calibri"/>
                <a:cs typeface="Calibri"/>
              </a:rPr>
              <a:t>part of their</a:t>
            </a:r>
            <a:r>
              <a:rPr sz="2250" spc="41" dirty="0">
                <a:latin typeface="Calibri"/>
                <a:cs typeface="Calibri"/>
              </a:rPr>
              <a:t> </a:t>
            </a:r>
            <a:r>
              <a:rPr sz="2250" spc="-4" dirty="0">
                <a:latin typeface="Calibri"/>
                <a:cs typeface="Calibri"/>
              </a:rPr>
              <a:t>official</a:t>
            </a:r>
            <a:r>
              <a:rPr sz="2250" spc="4" dirty="0">
                <a:latin typeface="Calibri"/>
                <a:cs typeface="Calibri"/>
              </a:rPr>
              <a:t> </a:t>
            </a:r>
            <a:r>
              <a:rPr sz="2250" spc="-11" dirty="0">
                <a:latin typeface="Calibri"/>
                <a:cs typeface="Calibri"/>
              </a:rPr>
              <a:t>statistics.	(Rep. </a:t>
            </a:r>
            <a:r>
              <a:rPr sz="2250" spc="-4" dirty="0">
                <a:latin typeface="Calibri"/>
                <a:cs typeface="Calibri"/>
              </a:rPr>
              <a:t>of </a:t>
            </a:r>
            <a:r>
              <a:rPr sz="2250" spc="-15" dirty="0">
                <a:latin typeface="Calibri"/>
                <a:cs typeface="Calibri"/>
              </a:rPr>
              <a:t>Korea,</a:t>
            </a:r>
            <a:r>
              <a:rPr sz="2250" spc="-19" dirty="0">
                <a:latin typeface="Calibri"/>
                <a:cs typeface="Calibri"/>
              </a:rPr>
              <a:t> </a:t>
            </a:r>
            <a:r>
              <a:rPr sz="2250" spc="-4" dirty="0">
                <a:latin typeface="Calibri"/>
                <a:cs typeface="Calibri"/>
              </a:rPr>
              <a:t>Colombia).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8650" y="3858220"/>
            <a:ext cx="78867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1"/>
                </a:lnTo>
              </a:path>
            </a:pathLst>
          </a:custGeom>
          <a:ln w="127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704850" y="3923461"/>
            <a:ext cx="7671435" cy="1592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ct val="91800"/>
              </a:lnSpc>
            </a:pPr>
            <a:r>
              <a:rPr sz="2250" b="1" spc="-8" dirty="0">
                <a:latin typeface="Calibri"/>
                <a:cs typeface="Calibri"/>
              </a:rPr>
              <a:t>Providing </a:t>
            </a:r>
            <a:r>
              <a:rPr sz="2250" b="1" spc="-4" dirty="0">
                <a:latin typeface="Calibri"/>
                <a:cs typeface="Calibri"/>
              </a:rPr>
              <a:t>situational analysis </a:t>
            </a:r>
            <a:r>
              <a:rPr sz="2250" b="1" spc="-15" dirty="0">
                <a:latin typeface="Calibri"/>
                <a:cs typeface="Calibri"/>
              </a:rPr>
              <a:t>for </a:t>
            </a:r>
            <a:r>
              <a:rPr sz="2250" b="1" spc="-8" dirty="0">
                <a:latin typeface="Calibri"/>
                <a:cs typeface="Calibri"/>
              </a:rPr>
              <a:t>government </a:t>
            </a:r>
            <a:r>
              <a:rPr sz="2250" b="1" dirty="0">
                <a:latin typeface="Calibri"/>
                <a:cs typeface="Calibri"/>
              </a:rPr>
              <a:t>policy </a:t>
            </a:r>
            <a:r>
              <a:rPr sz="2250" b="1" spc="-4" dirty="0">
                <a:latin typeface="Calibri"/>
                <a:cs typeface="Calibri"/>
              </a:rPr>
              <a:t>reports</a:t>
            </a:r>
            <a:r>
              <a:rPr sz="2250" spc="-4" dirty="0">
                <a:latin typeface="Calibri"/>
                <a:cs typeface="Calibri"/>
              </a:rPr>
              <a:t>.  Analysis based on </a:t>
            </a:r>
            <a:r>
              <a:rPr sz="2250" spc="-60" dirty="0">
                <a:latin typeface="Calibri"/>
                <a:cs typeface="Calibri"/>
              </a:rPr>
              <a:t>NTA </a:t>
            </a:r>
            <a:r>
              <a:rPr sz="2250" spc="-4" dirty="0">
                <a:latin typeface="Calibri"/>
                <a:cs typeface="Calibri"/>
              </a:rPr>
              <a:t>used </a:t>
            </a:r>
            <a:r>
              <a:rPr sz="2250" dirty="0">
                <a:latin typeface="Calibri"/>
                <a:cs typeface="Calibri"/>
              </a:rPr>
              <a:t>in </a:t>
            </a:r>
            <a:r>
              <a:rPr sz="2250" spc="-8" dirty="0">
                <a:latin typeface="Calibri"/>
                <a:cs typeface="Calibri"/>
              </a:rPr>
              <a:t>background </a:t>
            </a:r>
            <a:r>
              <a:rPr sz="2250" spc="-11" dirty="0">
                <a:latin typeface="Calibri"/>
                <a:cs typeface="Calibri"/>
              </a:rPr>
              <a:t>briefs, </a:t>
            </a:r>
            <a:r>
              <a:rPr sz="2250" spc="-4" dirty="0">
                <a:latin typeface="Calibri"/>
                <a:cs typeface="Calibri"/>
              </a:rPr>
              <a:t>overview  </a:t>
            </a:r>
            <a:r>
              <a:rPr sz="2250" spc="-11" dirty="0">
                <a:latin typeface="Calibri"/>
                <a:cs typeface="Calibri"/>
              </a:rPr>
              <a:t>chapters </a:t>
            </a:r>
            <a:r>
              <a:rPr sz="2250" dirty="0">
                <a:latin typeface="Calibri"/>
                <a:cs typeface="Calibri"/>
              </a:rPr>
              <a:t>in </a:t>
            </a:r>
            <a:r>
              <a:rPr sz="2250" spc="-11" dirty="0">
                <a:latin typeface="Calibri"/>
                <a:cs typeface="Calibri"/>
              </a:rPr>
              <a:t>government </a:t>
            </a:r>
            <a:r>
              <a:rPr sz="2250" spc="-8" dirty="0">
                <a:latin typeface="Calibri"/>
                <a:cs typeface="Calibri"/>
              </a:rPr>
              <a:t>reports </a:t>
            </a:r>
            <a:r>
              <a:rPr sz="2250" spc="-4" dirty="0">
                <a:latin typeface="Calibri"/>
                <a:cs typeface="Calibri"/>
              </a:rPr>
              <a:t>(Austria, Bangladesh, </a:t>
            </a:r>
            <a:r>
              <a:rPr sz="2250" spc="-8" dirty="0">
                <a:latin typeface="Calibri"/>
                <a:cs typeface="Calibri"/>
              </a:rPr>
              <a:t>Brazil, </a:t>
            </a:r>
            <a:r>
              <a:rPr sz="2250" spc="-15" dirty="0">
                <a:latin typeface="Calibri"/>
                <a:cs typeface="Calibri"/>
              </a:rPr>
              <a:t>Costa  </a:t>
            </a:r>
            <a:r>
              <a:rPr sz="2250" spc="-4" dirty="0">
                <a:latin typeface="Calibri"/>
                <a:cs typeface="Calibri"/>
              </a:rPr>
              <a:t>Rica, </a:t>
            </a:r>
            <a:r>
              <a:rPr lang="en-US" sz="2250" spc="-4" dirty="0">
                <a:latin typeface="Calibri"/>
                <a:cs typeface="Calibri"/>
              </a:rPr>
              <a:t>India, </a:t>
            </a:r>
            <a:r>
              <a:rPr sz="2250" spc="-23" dirty="0">
                <a:latin typeface="Calibri"/>
                <a:cs typeface="Calibri"/>
              </a:rPr>
              <a:t>Kenya, </a:t>
            </a:r>
            <a:r>
              <a:rPr lang="en-US" sz="2250" spc="-23" dirty="0">
                <a:latin typeface="Calibri"/>
                <a:cs typeface="Calibri"/>
              </a:rPr>
              <a:t>Maldives, </a:t>
            </a:r>
            <a:r>
              <a:rPr sz="2250" spc="-15" dirty="0">
                <a:latin typeface="Calibri"/>
                <a:cs typeface="Calibri"/>
              </a:rPr>
              <a:t>Mexico, </a:t>
            </a:r>
            <a:r>
              <a:rPr sz="2250" spc="-38" dirty="0">
                <a:latin typeface="Calibri"/>
                <a:cs typeface="Calibri"/>
              </a:rPr>
              <a:t>Paraguay, </a:t>
            </a:r>
            <a:r>
              <a:rPr sz="2250" spc="-8" dirty="0">
                <a:latin typeface="Calibri"/>
                <a:cs typeface="Calibri"/>
              </a:rPr>
              <a:t>Senegal, </a:t>
            </a:r>
            <a:r>
              <a:rPr lang="en-US" sz="2250" spc="-8" dirty="0">
                <a:latin typeface="Calibri"/>
                <a:cs typeface="Calibri"/>
              </a:rPr>
              <a:t>Sri Lanka, </a:t>
            </a:r>
            <a:r>
              <a:rPr sz="2250" spc="-4" dirty="0">
                <a:latin typeface="Calibri"/>
                <a:cs typeface="Calibri"/>
              </a:rPr>
              <a:t>Thailand, </a:t>
            </a:r>
            <a:r>
              <a:rPr sz="2250" spc="-8" dirty="0">
                <a:latin typeface="Calibri"/>
                <a:cs typeface="Calibri"/>
              </a:rPr>
              <a:t>Viet</a:t>
            </a:r>
            <a:r>
              <a:rPr sz="2250" spc="71" dirty="0">
                <a:latin typeface="Calibri"/>
                <a:cs typeface="Calibri"/>
              </a:rPr>
              <a:t> </a:t>
            </a:r>
            <a:r>
              <a:rPr sz="2250" dirty="0">
                <a:latin typeface="Calibri"/>
                <a:cs typeface="Calibri"/>
              </a:rPr>
              <a:t>Nam</a:t>
            </a:r>
            <a:r>
              <a:rPr lang="en-US" sz="2250" dirty="0">
                <a:latin typeface="Calibri"/>
                <a:cs typeface="Calibri"/>
              </a:rPr>
              <a:t>, etc.</a:t>
            </a:r>
            <a:r>
              <a:rPr sz="2250" dirty="0">
                <a:latin typeface="Calibri"/>
                <a:cs typeface="Calibri"/>
              </a:rPr>
              <a:t>)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4800" y="614209"/>
            <a:ext cx="7886700" cy="135421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/>
            <a:r>
              <a:rPr spc="-8" dirty="0">
                <a:latin typeface="Calibri"/>
                <a:cs typeface="Calibri"/>
              </a:rPr>
              <a:t>How </a:t>
            </a:r>
            <a:r>
              <a:rPr spc="-11" dirty="0">
                <a:latin typeface="Calibri"/>
                <a:cs typeface="Calibri"/>
              </a:rPr>
              <a:t>governments </a:t>
            </a:r>
            <a:r>
              <a:rPr spc="-15" dirty="0">
                <a:latin typeface="Calibri"/>
                <a:cs typeface="Calibri"/>
              </a:rPr>
              <a:t>are </a:t>
            </a:r>
            <a:r>
              <a:rPr spc="-4" dirty="0">
                <a:latin typeface="Calibri"/>
                <a:cs typeface="Calibri"/>
              </a:rPr>
              <a:t>using</a:t>
            </a:r>
            <a:r>
              <a:rPr spc="-19" dirty="0">
                <a:latin typeface="Calibri"/>
                <a:cs typeface="Calibri"/>
              </a:rPr>
              <a:t> </a:t>
            </a:r>
            <a:r>
              <a:rPr spc="-79" dirty="0">
                <a:latin typeface="Calibri"/>
                <a:cs typeface="Calibri"/>
              </a:rPr>
              <a:t>NTA</a:t>
            </a:r>
            <a:r>
              <a:rPr lang="en-US" spc="-79" dirty="0">
                <a:latin typeface="Calibri"/>
                <a:cs typeface="Calibri"/>
              </a:rPr>
              <a:t> (examples)</a:t>
            </a:r>
            <a:endParaRPr spc="-79" dirty="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0F614-B121-D549-3124-4919DE2F6594}"/>
              </a:ext>
            </a:extLst>
          </p:cNvPr>
          <p:cNvSpPr txBox="1"/>
          <p:nvPr/>
        </p:nvSpPr>
        <p:spPr>
          <a:xfrm>
            <a:off x="-1295400" y="5488378"/>
            <a:ext cx="9810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45494">
              <a:spcBef>
                <a:spcPts val="285"/>
              </a:spcBef>
            </a:pPr>
            <a:r>
              <a:rPr lang="en-US" sz="1800" spc="-4" dirty="0">
                <a:latin typeface="Calibri"/>
                <a:cs typeface="Calibri"/>
              </a:rPr>
              <a:t>Source: </a:t>
            </a:r>
            <a:r>
              <a:rPr lang="en-US" spc="-4" dirty="0">
                <a:latin typeface="Calibri"/>
                <a:cs typeface="Calibri"/>
              </a:rPr>
              <a:t>Updated</a:t>
            </a:r>
            <a:r>
              <a:rPr lang="en-US" sz="1800" spc="-4" dirty="0">
                <a:latin typeface="Calibri"/>
                <a:cs typeface="Calibri"/>
              </a:rPr>
              <a:t> Nicole Mun Sim </a:t>
            </a:r>
            <a:r>
              <a:rPr lang="en-US" sz="1800" dirty="0">
                <a:latin typeface="Calibri"/>
                <a:cs typeface="Calibri"/>
              </a:rPr>
              <a:t>Lai and </a:t>
            </a:r>
            <a:r>
              <a:rPr lang="en-US" sz="1800" spc="-4" dirty="0">
                <a:latin typeface="Calibri"/>
                <a:cs typeface="Calibri"/>
              </a:rPr>
              <a:t>Tim </a:t>
            </a:r>
            <a:r>
              <a:rPr lang="en-US" sz="1800" spc="-23" dirty="0">
                <a:latin typeface="Calibri"/>
                <a:cs typeface="Calibri"/>
              </a:rPr>
              <a:t>Miller, </a:t>
            </a:r>
            <a:r>
              <a:rPr lang="en-US" sz="1800" spc="-4" dirty="0">
                <a:latin typeface="Calibri"/>
                <a:cs typeface="Calibri"/>
              </a:rPr>
              <a:t>Honolulu, 3-7, August</a:t>
            </a:r>
            <a:r>
              <a:rPr lang="en-US" sz="1800" spc="9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2020.</a:t>
            </a:r>
          </a:p>
        </p:txBody>
      </p:sp>
    </p:spTree>
    <p:extLst>
      <p:ext uri="{BB962C8B-B14F-4D97-AF65-F5344CB8AC3E}">
        <p14:creationId xmlns:p14="http://schemas.microsoft.com/office/powerpoint/2010/main" val="30647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CC336-DE40-4ED6-ABF1-657AEEC5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037498"/>
          </a:xfrm>
        </p:spPr>
        <p:txBody>
          <a:bodyPr/>
          <a:lstStyle/>
          <a:p>
            <a:r>
              <a:rPr lang="en-US" dirty="0"/>
              <a:t>We just don’t know who are using</a:t>
            </a:r>
            <a:br>
              <a:rPr lang="en-US" dirty="0"/>
            </a:br>
            <a:r>
              <a:rPr lang="en-US" dirty="0"/>
              <a:t> (unaware of, or no citation)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2253F3-11F2-485C-88F3-CC7648165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112" y="1770022"/>
            <a:ext cx="3048000" cy="4300673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48CEA1-6C4F-4DF9-96D2-2435BD6D0840}"/>
              </a:ext>
            </a:extLst>
          </p:cNvPr>
          <p:cNvSpPr txBox="1">
            <a:spLocks/>
          </p:cNvSpPr>
          <p:nvPr/>
        </p:nvSpPr>
        <p:spPr bwMode="auto">
          <a:xfrm>
            <a:off x="3809999" y="1312136"/>
            <a:ext cx="502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848B1-21BE-4ADE-86B7-544421D0D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1" y="1510862"/>
            <a:ext cx="4571999" cy="254413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3B36F5F-0A87-4C24-A39D-85598D6EAE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174842"/>
              </p:ext>
            </p:extLst>
          </p:nvPr>
        </p:nvGraphicFramePr>
        <p:xfrm>
          <a:off x="3526220" y="3986671"/>
          <a:ext cx="48768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9358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050F-B870-4B74-B840-81C5F2BD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(do) you long for?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80BB3A-5469-47EC-8658-C78D9AAF2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62842"/>
            <a:ext cx="3352800" cy="2816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08EE72-4483-4B13-88F2-AA96500FA3D4}"/>
              </a:ext>
            </a:extLst>
          </p:cNvPr>
          <p:cNvSpPr txBox="1"/>
          <p:nvPr/>
        </p:nvSpPr>
        <p:spPr>
          <a:xfrm>
            <a:off x="2133600" y="4724400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Long for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04926"/>
            <a:ext cx="7696200" cy="609600"/>
          </a:xfrm>
        </p:spPr>
        <p:txBody>
          <a:bodyPr/>
          <a:lstStyle/>
          <a:p>
            <a:pPr eaLnBrk="1" hangingPunct="1"/>
            <a:r>
              <a:rPr lang="en-US" altLang="ko-KR" sz="3200" dirty="0"/>
              <a:t>Do we have to explain this in the future?</a:t>
            </a:r>
            <a:br>
              <a:rPr lang="en-US" altLang="ko-KR" sz="3200" dirty="0"/>
            </a:br>
            <a:r>
              <a:rPr lang="en-US" altLang="ko-KR" sz="3200" dirty="0"/>
              <a:t>Evolution of old-age support system</a:t>
            </a:r>
            <a:endParaRPr lang="en-US" altLang="en-US" sz="3200" dirty="0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2102600" y="1470332"/>
            <a:ext cx="5791200" cy="4419600"/>
          </a:xfrm>
          <a:prstGeom prst="triangle">
            <a:avLst>
              <a:gd name="adj" fmla="val 474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3810000" y="1078770"/>
            <a:ext cx="2305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charset="0"/>
              </a:rPr>
              <a:t>Assets / Saving</a:t>
            </a:r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7620000" y="5466177"/>
            <a:ext cx="152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charset="0"/>
              </a:rPr>
              <a:t>Public Transfers</a:t>
            </a:r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535641" y="5457505"/>
            <a:ext cx="14732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charset="0"/>
              </a:rPr>
              <a:t>Family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charset="0"/>
              </a:rPr>
              <a:t>Transfers</a:t>
            </a:r>
          </a:p>
        </p:txBody>
      </p:sp>
      <p:sp>
        <p:nvSpPr>
          <p:cNvPr id="321543" name="Oval 7"/>
          <p:cNvSpPr>
            <a:spLocks noChangeArrowheads="1"/>
          </p:cNvSpPr>
          <p:nvPr/>
        </p:nvSpPr>
        <p:spPr bwMode="auto">
          <a:xfrm>
            <a:off x="1983859" y="588993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321544" name="AutoShape 8"/>
          <p:cNvSpPr>
            <a:spLocks/>
          </p:cNvSpPr>
          <p:nvPr/>
        </p:nvSpPr>
        <p:spPr bwMode="auto">
          <a:xfrm>
            <a:off x="86988" y="4646145"/>
            <a:ext cx="1524000" cy="723900"/>
          </a:xfrm>
          <a:prstGeom prst="borderCallout1">
            <a:avLst>
              <a:gd name="adj1" fmla="val 15792"/>
              <a:gd name="adj2" fmla="val 105000"/>
              <a:gd name="adj3" fmla="val 184208"/>
              <a:gd name="adj4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charset="0"/>
              </a:rPr>
              <a:t>Traditional society?</a:t>
            </a:r>
          </a:p>
        </p:txBody>
      </p:sp>
      <p:sp>
        <p:nvSpPr>
          <p:cNvPr id="321545" name="Line 9"/>
          <p:cNvSpPr>
            <a:spLocks noChangeShapeType="1"/>
          </p:cNvSpPr>
          <p:nvPr/>
        </p:nvSpPr>
        <p:spPr bwMode="auto">
          <a:xfrm flipV="1">
            <a:off x="2041294" y="2138323"/>
            <a:ext cx="2286000" cy="3733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546" name="AutoShape 10"/>
          <p:cNvSpPr>
            <a:spLocks/>
          </p:cNvSpPr>
          <p:nvPr/>
        </p:nvSpPr>
        <p:spPr bwMode="auto">
          <a:xfrm>
            <a:off x="1355912" y="2353550"/>
            <a:ext cx="1676400" cy="685800"/>
          </a:xfrm>
          <a:prstGeom prst="borderCallout1">
            <a:avLst>
              <a:gd name="adj1" fmla="val 16667"/>
              <a:gd name="adj2" fmla="val 104546"/>
              <a:gd name="adj3" fmla="val 111111"/>
              <a:gd name="adj4" fmla="val 1409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Capital-based transformation</a:t>
            </a:r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2060059" y="6040340"/>
            <a:ext cx="48006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548" name="AutoShape 12"/>
          <p:cNvSpPr>
            <a:spLocks/>
          </p:cNvSpPr>
          <p:nvPr/>
        </p:nvSpPr>
        <p:spPr bwMode="auto">
          <a:xfrm>
            <a:off x="7109012" y="3810000"/>
            <a:ext cx="1752600" cy="571500"/>
          </a:xfrm>
          <a:prstGeom prst="borderCallout1">
            <a:avLst>
              <a:gd name="adj1" fmla="val 20000"/>
              <a:gd name="adj2" fmla="val -4347"/>
              <a:gd name="adj3" fmla="val 380000"/>
              <a:gd name="adj4" fmla="val -304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Social welfare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2149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3" grpId="0" animBg="1"/>
      <p:bldP spid="321544" grpId="0" animBg="1"/>
      <p:bldP spid="321544" grpId="1" animBg="1"/>
      <p:bldP spid="321545" grpId="0" animBg="1"/>
      <p:bldP spid="321545" grpId="1" animBg="1"/>
      <p:bldP spid="321546" grpId="0" animBg="1"/>
      <p:bldP spid="321546" grpId="1" animBg="1"/>
      <p:bldP spid="321547" grpId="0" animBg="1"/>
      <p:bldP spid="32154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1990491" y="1552987"/>
            <a:ext cx="5791200" cy="4419600"/>
          </a:xfrm>
          <a:prstGeom prst="triangle">
            <a:avLst>
              <a:gd name="adj" fmla="val 474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3939714" y="1091322"/>
            <a:ext cx="19816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prstClr val="black"/>
                </a:solidFill>
                <a:latin typeface="Arial" charset="0"/>
              </a:rPr>
              <a:t>Asset/Saving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7926045" y="5741754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Public</a:t>
            </a:r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935750" y="5587783"/>
            <a:ext cx="109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prstClr val="black"/>
                </a:solidFill>
                <a:latin typeface="Arial" charset="0"/>
              </a:rPr>
              <a:t>Family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709225" y="2589680"/>
            <a:ext cx="2438400" cy="77458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Developing Asia, Africa, Singapore</a:t>
            </a:r>
          </a:p>
        </p:txBody>
      </p:sp>
      <p:sp>
        <p:nvSpPr>
          <p:cNvPr id="14" name="Oval 13"/>
          <p:cNvSpPr/>
          <p:nvPr/>
        </p:nvSpPr>
        <p:spPr>
          <a:xfrm>
            <a:off x="5561155" y="3259604"/>
            <a:ext cx="1250808" cy="592698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</a:t>
            </a:r>
          </a:p>
        </p:txBody>
      </p:sp>
      <p:sp>
        <p:nvSpPr>
          <p:cNvPr id="15" name="Oval 14"/>
          <p:cNvSpPr/>
          <p:nvPr/>
        </p:nvSpPr>
        <p:spPr>
          <a:xfrm>
            <a:off x="4515222" y="4047899"/>
            <a:ext cx="1531376" cy="592698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Korea,  PRC</a:t>
            </a:r>
          </a:p>
        </p:txBody>
      </p:sp>
      <p:sp>
        <p:nvSpPr>
          <p:cNvPr id="16" name="Oval 15"/>
          <p:cNvSpPr/>
          <p:nvPr/>
        </p:nvSpPr>
        <p:spPr>
          <a:xfrm>
            <a:off x="6190826" y="5284506"/>
            <a:ext cx="1773073" cy="592698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Europe, LAC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76835" y="220997"/>
            <a:ext cx="7696200" cy="609600"/>
          </a:xfrm>
        </p:spPr>
        <p:txBody>
          <a:bodyPr/>
          <a:lstStyle/>
          <a:p>
            <a:pPr eaLnBrk="1" hangingPunct="1"/>
            <a:r>
              <a:rPr lang="en-US" altLang="ko-KR" sz="3600" dirty="0"/>
              <a:t>Evolution of old-age support system</a:t>
            </a:r>
            <a:endParaRPr lang="en-US" altLang="en-US" sz="3600" dirty="0"/>
          </a:p>
        </p:txBody>
      </p:sp>
      <p:sp>
        <p:nvSpPr>
          <p:cNvPr id="11" name="Oval 10"/>
          <p:cNvSpPr/>
          <p:nvPr/>
        </p:nvSpPr>
        <p:spPr>
          <a:xfrm>
            <a:off x="6054260" y="4319746"/>
            <a:ext cx="1250808" cy="592698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Japan</a:t>
            </a:r>
          </a:p>
        </p:txBody>
      </p:sp>
      <p:sp>
        <p:nvSpPr>
          <p:cNvPr id="13" name="Oval 12"/>
          <p:cNvSpPr/>
          <p:nvPr/>
        </p:nvSpPr>
        <p:spPr>
          <a:xfrm>
            <a:off x="3939714" y="3455201"/>
            <a:ext cx="1531376" cy="592698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Thailand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858431F4-33AC-46A2-AA2A-A96F8D83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35" y="5973701"/>
            <a:ext cx="4495800" cy="921101"/>
          </a:xfrm>
        </p:spPr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Source: ntaccounts.org database. </a:t>
            </a:r>
          </a:p>
        </p:txBody>
      </p:sp>
    </p:spTree>
    <p:extLst>
      <p:ext uri="{BB962C8B-B14F-4D97-AF65-F5344CB8AC3E}">
        <p14:creationId xmlns:p14="http://schemas.microsoft.com/office/powerpoint/2010/main" val="11238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7DC17-1F4F-4DBF-8F03-E942A13B2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0" y="1698608"/>
            <a:ext cx="2164246" cy="3460784"/>
          </a:xfrm>
        </p:spPr>
        <p:txBody>
          <a:bodyPr>
            <a:normAutofit fontScale="90000"/>
          </a:bodyPr>
          <a:lstStyle/>
          <a:p>
            <a:r>
              <a:rPr lang="en-US" sz="2100" dirty="0"/>
              <a:t>Looks like assets accounts for 2/3 and TG accounts for 1/3 of source of funding for people ages 65 in S. Korea (2022). However, it is much smaller (26% and 14%) if you consider YL.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7FB44C-7E25-4DD1-98AB-5DCFD1851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436773"/>
            <a:ext cx="5410200" cy="5313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836A5-6C69-43CA-97E9-BBC128C59E9F}"/>
              </a:ext>
            </a:extLst>
          </p:cNvPr>
          <p:cNvSpPr txBox="1"/>
          <p:nvPr/>
        </p:nvSpPr>
        <p:spPr>
          <a:xfrm>
            <a:off x="948690" y="533400"/>
            <a:ext cx="70674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Where is labor income?</a:t>
            </a:r>
          </a:p>
        </p:txBody>
      </p:sp>
    </p:spTree>
    <p:extLst>
      <p:ext uri="{BB962C8B-B14F-4D97-AF65-F5344CB8AC3E}">
        <p14:creationId xmlns:p14="http://schemas.microsoft.com/office/powerpoint/2010/main" val="3382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17AF82-7146-459D-9A1F-75461E898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251452"/>
              </p:ext>
            </p:extLst>
          </p:nvPr>
        </p:nvGraphicFramePr>
        <p:xfrm>
          <a:off x="304800" y="457200"/>
          <a:ext cx="8534400" cy="556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96751639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4106041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588062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85597078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50139517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3157177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53191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62781577"/>
                    </a:ext>
                  </a:extLst>
                </a:gridCol>
              </a:tblGrid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232012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73119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168536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902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390000"/>
      </p:ext>
    </p:extLst>
  </p:cSld>
  <p:clrMapOvr>
    <a:masterClrMapping/>
  </p:clrMapOvr>
  <p:transition spd="slow" advClick="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C5BB0CD-F7A1-41A6-84E6-1F6025790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44" y="1660810"/>
            <a:ext cx="5139738" cy="4486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D95DF6-5D90-4905-A7F7-2FB286F7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67680"/>
            <a:ext cx="9067800" cy="1280120"/>
          </a:xfrm>
        </p:spPr>
        <p:txBody>
          <a:bodyPr/>
          <a:lstStyle/>
          <a:p>
            <a:r>
              <a:rPr lang="en-US" dirty="0"/>
              <a:t>How about a tetrahedral graph?</a:t>
            </a:r>
            <a:br>
              <a:rPr lang="en-US" dirty="0"/>
            </a:br>
            <a:r>
              <a:rPr lang="en-US" sz="4000" dirty="0"/>
              <a:t> (Old-age support system by single age)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54DCD7D-FBAD-4B8A-B6CA-5D58E7594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40" y="4263946"/>
            <a:ext cx="14732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charset="0"/>
              </a:rPr>
              <a:t>Family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charset="0"/>
              </a:rPr>
              <a:t>Transfers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2EE5DB2-4376-455D-8FAF-75ECBB3E9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913" y="5916450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Public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2844332-669E-4251-A5CD-B1ECE6AAC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65" y="4033113"/>
            <a:ext cx="19816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prstClr val="black"/>
                </a:solidFill>
                <a:latin typeface="Arial" charset="0"/>
              </a:rPr>
              <a:t>Asset/Saving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89F0B6C9-6399-406A-95AB-316043467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8551" y="1579989"/>
            <a:ext cx="20681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prstClr val="black"/>
                </a:solidFill>
                <a:latin typeface="Arial" charset="0"/>
              </a:rPr>
              <a:t>Labor Income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07AF09FD-5792-43C1-8E00-759BFEE2B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404" y="5296599"/>
            <a:ext cx="7072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prstClr val="black"/>
                </a:solidFill>
                <a:latin typeface="Arial" charset="0"/>
              </a:rPr>
              <a:t>85+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60E28657-812D-4063-B38B-A48DBF6C5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6058" y="2804273"/>
            <a:ext cx="5277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prstClr val="black"/>
                </a:solidFill>
                <a:latin typeface="Arial" charset="0"/>
              </a:rPr>
              <a:t>65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0299A9-6440-448B-B34C-0756AEC8F183}"/>
              </a:ext>
            </a:extLst>
          </p:cNvPr>
          <p:cNvSpPr txBox="1"/>
          <p:nvPr/>
        </p:nvSpPr>
        <p:spPr>
          <a:xfrm>
            <a:off x="7086600" y="2186458"/>
            <a:ext cx="3244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S. Korea, 2022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9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DBA2-ADF0-44EE-A0F0-6F70F1CF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asic1.opju _ - C__Users_leesang_Desktop_NTA 15_ - _Folder1_ - OriginPro 2025 (Trial) - [Graph1 _] 2025-03-09 11-16-31">
            <a:hlinkClick r:id="" action="ppaction://media"/>
            <a:extLst>
              <a:ext uri="{FF2B5EF4-FFF2-40B4-BE49-F238E27FC236}">
                <a16:creationId xmlns:a16="http://schemas.microsoft.com/office/drawing/2014/main" id="{0E9482BC-C11C-4D4A-8D53-7B23E15CA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-533400"/>
            <a:ext cx="124968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9811-A782-4BA6-B2EC-7E27D6E7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04800"/>
            <a:ext cx="8991600" cy="1143000"/>
          </a:xfrm>
        </p:spPr>
        <p:txBody>
          <a:bodyPr/>
          <a:lstStyle/>
          <a:p>
            <a:r>
              <a:rPr lang="en-US" sz="3600" dirty="0"/>
              <a:t>NTA network has expanded from 7 countries </a:t>
            </a:r>
            <a:r>
              <a:rPr lang="en-US" sz="3600"/>
              <a:t>in 2003 </a:t>
            </a:r>
            <a:r>
              <a:rPr lang="en-US" sz="3600" dirty="0"/>
              <a:t>to a global presence by 2045!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40ECE-3C03-4B70-BD8A-3D46AAF10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356DDA-101C-47EB-9D3A-AAA270956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752600"/>
            <a:ext cx="7086600" cy="46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17AF82-7146-459D-9A1F-75461E898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976441"/>
              </p:ext>
            </p:extLst>
          </p:nvPr>
        </p:nvGraphicFramePr>
        <p:xfrm>
          <a:off x="304800" y="457200"/>
          <a:ext cx="8534400" cy="556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96751639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4106041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588062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85597078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50139517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3157177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53191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62781577"/>
                    </a:ext>
                  </a:extLst>
                </a:gridCol>
              </a:tblGrid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232012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73119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168536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902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04244"/>
      </p:ext>
    </p:extLst>
  </p:cSld>
  <p:clrMapOvr>
    <a:masterClrMapping/>
  </p:clrMapOvr>
  <p:transition spd="slow" advClick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17AF82-7146-459D-9A1F-75461E898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587459"/>
              </p:ext>
            </p:extLst>
          </p:nvPr>
        </p:nvGraphicFramePr>
        <p:xfrm>
          <a:off x="304800" y="457200"/>
          <a:ext cx="8534400" cy="556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96751639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4106041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588062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85597078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50139517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3157177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53191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62781577"/>
                    </a:ext>
                  </a:extLst>
                </a:gridCol>
              </a:tblGrid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232012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73119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168536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6600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902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942062"/>
      </p:ext>
    </p:extLst>
  </p:cSld>
  <p:clrMapOvr>
    <a:masterClrMapping/>
  </p:clrMapOvr>
  <p:transition spd="slow"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17AF82-7146-459D-9A1F-75461E898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940906"/>
              </p:ext>
            </p:extLst>
          </p:nvPr>
        </p:nvGraphicFramePr>
        <p:xfrm>
          <a:off x="228600" y="457200"/>
          <a:ext cx="8610600" cy="556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96751639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4106041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588062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85597078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50139517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3157177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53191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62781577"/>
                    </a:ext>
                  </a:extLst>
                </a:gridCol>
              </a:tblGrid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232012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73119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168536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902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9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057F8BB5-AFFA-4634-BB01-09D287E72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552685"/>
              </p:ext>
            </p:extLst>
          </p:nvPr>
        </p:nvGraphicFramePr>
        <p:xfrm>
          <a:off x="228600" y="457200"/>
          <a:ext cx="8610600" cy="5562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96751639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4106041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588062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85597078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50139517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3157177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531919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62781577"/>
                    </a:ext>
                  </a:extLst>
                </a:gridCol>
              </a:tblGrid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232012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73119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5"/>
                          </a:solidFill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168536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5902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43360"/>
      </p:ext>
    </p:extLst>
  </p:cSld>
  <p:clrMapOvr>
    <a:masterClrMapping/>
  </p:clrMapOvr>
  <p:transition spd="slow" advClick="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B06C-944B-44D6-A2F3-2B3C48519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7609"/>
          </a:xfrm>
        </p:spPr>
        <p:txBody>
          <a:bodyPr/>
          <a:lstStyle/>
          <a:p>
            <a:r>
              <a:rPr lang="en-US" dirty="0"/>
              <a:t>Reflections 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EDD444-78F5-44AD-9532-B7892E83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81" y="1195460"/>
            <a:ext cx="2400621" cy="2016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FFF2C6-4FE1-4355-A1A0-209A5F4BF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429" y="1208201"/>
            <a:ext cx="2496293" cy="1967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EA3866-6863-49FA-94DF-399B35D2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981" y="3794666"/>
            <a:ext cx="2531700" cy="2132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203FE8-82EE-4462-9E7E-4E411D027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877" y="3888249"/>
            <a:ext cx="2341814" cy="19671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D5D214-BEF0-4077-98A6-87B4B96720AA}"/>
              </a:ext>
            </a:extLst>
          </p:cNvPr>
          <p:cNvSpPr txBox="1"/>
          <p:nvPr/>
        </p:nvSpPr>
        <p:spPr>
          <a:xfrm>
            <a:off x="1379981" y="3238614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Liked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3CC99-19F0-4B27-ABD0-E3E2A46636A6}"/>
              </a:ext>
            </a:extLst>
          </p:cNvPr>
          <p:cNvSpPr txBox="1"/>
          <p:nvPr/>
        </p:nvSpPr>
        <p:spPr>
          <a:xfrm>
            <a:off x="4878403" y="3249250"/>
            <a:ext cx="38927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Learned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AC5423-29C0-4F77-8DBD-AC0BCBF11403}"/>
              </a:ext>
            </a:extLst>
          </p:cNvPr>
          <p:cNvSpPr txBox="1"/>
          <p:nvPr/>
        </p:nvSpPr>
        <p:spPr>
          <a:xfrm>
            <a:off x="1525331" y="5833259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Lacked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7CC7E9-6E24-414C-99D5-6091E5CB1C6A}"/>
              </a:ext>
            </a:extLst>
          </p:cNvPr>
          <p:cNvSpPr txBox="1"/>
          <p:nvPr/>
        </p:nvSpPr>
        <p:spPr>
          <a:xfrm>
            <a:off x="4853502" y="5855374"/>
            <a:ext cx="3744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Long(ed) for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FFF6AD-AA60-47BF-B9F7-C782C59E4C99}"/>
              </a:ext>
            </a:extLst>
          </p:cNvPr>
          <p:cNvSpPr txBox="1"/>
          <p:nvPr/>
        </p:nvSpPr>
        <p:spPr>
          <a:xfrm>
            <a:off x="3879642" y="3286834"/>
            <a:ext cx="1629598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4L</a:t>
            </a:r>
          </a:p>
        </p:txBody>
      </p:sp>
    </p:spTree>
    <p:extLst>
      <p:ext uri="{BB962C8B-B14F-4D97-AF65-F5344CB8AC3E}">
        <p14:creationId xmlns:p14="http://schemas.microsoft.com/office/powerpoint/2010/main" val="13256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NTA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NTATheme1</Template>
  <TotalTime>17478</TotalTime>
  <Words>1460</Words>
  <Application>Microsoft Office PowerPoint</Application>
  <PresentationFormat>On-screen Show (4:3)</PresentationFormat>
  <Paragraphs>287</Paragraphs>
  <Slides>42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NTATheme1</vt:lpstr>
      <vt:lpstr>Reflections on NTA: Achievements, Challenges, and Opportunities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Reflections </vt:lpstr>
      <vt:lpstr>What did you like about NTA?</vt:lpstr>
      <vt:lpstr>We liked building our NTA network, which made for dreamwork</vt:lpstr>
      <vt:lpstr>The 2nd Global NTA Meeting, Berkeley, 2005</vt:lpstr>
      <vt:lpstr>The 14th Global NTA Meeting,  Paris, 2023</vt:lpstr>
      <vt:lpstr>   NTA network has rapidly expanded  (7 countries in 2003  100 in 2024)</vt:lpstr>
      <vt:lpstr>Why is NTA so successful?</vt:lpstr>
      <vt:lpstr>We loved the methodological strength of NTA (What is NTA?)</vt:lpstr>
      <vt:lpstr>We liked our research, capacity building, media exposure, policy dialogue, south-south collaboration, etc. </vt:lpstr>
      <vt:lpstr>I loved our visualization projects too.  (This shows family transfers play an important role as the elderly get older from 65 to 85)</vt:lpstr>
      <vt:lpstr>PowerPoint Presentation</vt:lpstr>
      <vt:lpstr>What did we learn?</vt:lpstr>
      <vt:lpstr>NTA research is addressing many important issues</vt:lpstr>
      <vt:lpstr>Shifts in population change affect a nation’s economic growth (Demographic Dividend:DD)  ; NTA is an amazing tool addressing the population change and development </vt:lpstr>
      <vt:lpstr>Demographic Dividend = % change of SR   2015-2050 average</vt:lpstr>
      <vt:lpstr>1st vs. 2nd Demographic Dividend by Region</vt:lpstr>
      <vt:lpstr>We learned a lot on fiscal sustainability issue   Benefit (Inflows: TGI) and tax revenue (Outflows: TGO)</vt:lpstr>
      <vt:lpstr>In addition, per capita transfers are increasing rapidly  (ratio of labor income 30-49)</vt:lpstr>
      <vt:lpstr>Could be more serious in developing economies</vt:lpstr>
      <vt:lpstr>National Inclusion Accounts: Older persons fund consumption differently by their income level  (Age + Socio-economy)  e.g.) USA</vt:lpstr>
      <vt:lpstr>What do you think is lacking?</vt:lpstr>
      <vt:lpstr>NTA requires a lot of good quality data, methodology somewhat complex   (needs to produce excellent researchers as well as communicators)</vt:lpstr>
      <vt:lpstr>People pointed out difficulties </vt:lpstr>
      <vt:lpstr>Growing demand for NTA evidences for policy formulation</vt:lpstr>
      <vt:lpstr>In fact, NTA have been widely used  by many governments</vt:lpstr>
      <vt:lpstr>How governments are using NTA (examples)</vt:lpstr>
      <vt:lpstr>We just don’t know who are using  (unaware of, or no citation)</vt:lpstr>
      <vt:lpstr>What did (do) you long for?</vt:lpstr>
      <vt:lpstr>Do we have to explain this in the future? Evolution of old-age support system</vt:lpstr>
      <vt:lpstr>Evolution of old-age support system</vt:lpstr>
      <vt:lpstr>Looks like assets accounts for 2/3 and TG accounts for 1/3 of source of funding for people ages 65 in S. Korea (2022). However, it is much smaller (26% and 14%) if you consider YL.</vt:lpstr>
      <vt:lpstr>How about a tetrahedral graph?  (Old-age support system by single age) </vt:lpstr>
      <vt:lpstr>PowerPoint Presentation</vt:lpstr>
      <vt:lpstr>NTA network has expanded from 7 countries in 2003 to a global presence by 2045!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 launch</dc:title>
  <dc:creator>Andy</dc:creator>
  <cp:lastModifiedBy>leesang</cp:lastModifiedBy>
  <cp:revision>394</cp:revision>
  <dcterms:created xsi:type="dcterms:W3CDTF">2011-09-11T03:04:29Z</dcterms:created>
  <dcterms:modified xsi:type="dcterms:W3CDTF">2025-03-10T21:36:49Z</dcterms:modified>
</cp:coreProperties>
</file>