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72"/>
  </p:notesMasterIdLst>
  <p:sldIdLst>
    <p:sldId id="481" r:id="rId2"/>
    <p:sldId id="257" r:id="rId3"/>
    <p:sldId id="259" r:id="rId4"/>
    <p:sldId id="272" r:id="rId5"/>
    <p:sldId id="262" r:id="rId6"/>
    <p:sldId id="263" r:id="rId7"/>
    <p:sldId id="264" r:id="rId8"/>
    <p:sldId id="270" r:id="rId9"/>
    <p:sldId id="265" r:id="rId10"/>
    <p:sldId id="276" r:id="rId11"/>
    <p:sldId id="266" r:id="rId12"/>
    <p:sldId id="268" r:id="rId13"/>
    <p:sldId id="267" r:id="rId14"/>
    <p:sldId id="271" r:id="rId15"/>
    <p:sldId id="269" r:id="rId16"/>
    <p:sldId id="278" r:id="rId17"/>
    <p:sldId id="279" r:id="rId18"/>
    <p:sldId id="282" r:id="rId19"/>
    <p:sldId id="286" r:id="rId20"/>
    <p:sldId id="288" r:id="rId21"/>
    <p:sldId id="469" r:id="rId22"/>
    <p:sldId id="468" r:id="rId23"/>
    <p:sldId id="465" r:id="rId24"/>
    <p:sldId id="466" r:id="rId25"/>
    <p:sldId id="464" r:id="rId26"/>
    <p:sldId id="381" r:id="rId27"/>
    <p:sldId id="375" r:id="rId28"/>
    <p:sldId id="384" r:id="rId29"/>
    <p:sldId id="470" r:id="rId30"/>
    <p:sldId id="507" r:id="rId31"/>
    <p:sldId id="483" r:id="rId32"/>
    <p:sldId id="485" r:id="rId33"/>
    <p:sldId id="486" r:id="rId34"/>
    <p:sldId id="488" r:id="rId35"/>
    <p:sldId id="489" r:id="rId36"/>
    <p:sldId id="490" r:id="rId37"/>
    <p:sldId id="421" r:id="rId38"/>
    <p:sldId id="426" r:id="rId39"/>
    <p:sldId id="473" r:id="rId40"/>
    <p:sldId id="494" r:id="rId41"/>
    <p:sldId id="474" r:id="rId42"/>
    <p:sldId id="475" r:id="rId43"/>
    <p:sldId id="261" r:id="rId44"/>
    <p:sldId id="495" r:id="rId45"/>
    <p:sldId id="424" r:id="rId46"/>
    <p:sldId id="476" r:id="rId47"/>
    <p:sldId id="496" r:id="rId48"/>
    <p:sldId id="497" r:id="rId49"/>
    <p:sldId id="498" r:id="rId50"/>
    <p:sldId id="499" r:id="rId51"/>
    <p:sldId id="500" r:id="rId52"/>
    <p:sldId id="477" r:id="rId53"/>
    <p:sldId id="501" r:id="rId54"/>
    <p:sldId id="287" r:id="rId55"/>
    <p:sldId id="422" r:id="rId56"/>
    <p:sldId id="413" r:id="rId57"/>
    <p:sldId id="479" r:id="rId58"/>
    <p:sldId id="480" r:id="rId59"/>
    <p:sldId id="418" r:id="rId60"/>
    <p:sldId id="414" r:id="rId61"/>
    <p:sldId id="423" r:id="rId62"/>
    <p:sldId id="415" r:id="rId63"/>
    <p:sldId id="425" r:id="rId64"/>
    <p:sldId id="503" r:id="rId65"/>
    <p:sldId id="504" r:id="rId66"/>
    <p:sldId id="505" r:id="rId67"/>
    <p:sldId id="284" r:id="rId68"/>
    <p:sldId id="506" r:id="rId69"/>
    <p:sldId id="420" r:id="rId70"/>
    <p:sldId id="508" r:id="rId7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7" roundtripDataSignature="AMtx7mgQkPm4vz6G09vdRVYvGiLSYmvI6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5" autoAdjust="0"/>
    <p:restoredTop sz="93460" autoAdjust="0"/>
  </p:normalViewPr>
  <p:slideViewPr>
    <p:cSldViewPr snapToGrid="0">
      <p:cViewPr varScale="1">
        <p:scale>
          <a:sx n="65" d="100"/>
          <a:sy n="65" d="100"/>
        </p:scale>
        <p:origin x="1258" y="2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12" Type="http://schemas.microsoft.com/office/2016/11/relationships/changesInfo" Target="changesInfos/changesInfo1.xml"/><Relationship Id="rId16" Type="http://schemas.openxmlformats.org/officeDocument/2006/relationships/slide" Target="slides/slide15.xml"/><Relationship Id="rId107" Type="http://customschemas.google.com/relationships/presentationmetadata" Target="meta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tchen Donehower" userId="f49245ab12673731" providerId="LiveId" clId="{C79C3B6D-3B7C-450B-B6BE-82C8BEFFE1DA}"/>
    <pc:docChg chg="undo custSel addSld delSld modSld sldOrd delMainMaster">
      <pc:chgData name="Gretchen Donehower" userId="f49245ab12673731" providerId="LiveId" clId="{C79C3B6D-3B7C-450B-B6BE-82C8BEFFE1DA}" dt="2025-03-12T01:25:42.951" v="789" actId="1076"/>
      <pc:docMkLst>
        <pc:docMk/>
      </pc:docMkLst>
      <pc:sldChg chg="modSp del mod">
        <pc:chgData name="Gretchen Donehower" userId="f49245ab12673731" providerId="LiveId" clId="{C79C3B6D-3B7C-450B-B6BE-82C8BEFFE1DA}" dt="2025-03-12T00:50:09.208" v="101" actId="20577"/>
        <pc:sldMkLst>
          <pc:docMk/>
          <pc:sldMk cId="4063244846" sldId="257"/>
        </pc:sldMkLst>
        <pc:spChg chg="mod">
          <ac:chgData name="Gretchen Donehower" userId="f49245ab12673731" providerId="LiveId" clId="{C79C3B6D-3B7C-450B-B6BE-82C8BEFFE1DA}" dt="2025-03-12T00:50:09.208" v="101" actId="20577"/>
          <ac:spMkLst>
            <pc:docMk/>
            <pc:sldMk cId="4063244846" sldId="257"/>
            <ac:spMk id="3" creationId="{00000000-0000-0000-0000-000000000000}"/>
          </ac:spMkLst>
        </pc:spChg>
        <pc:graphicFrameChg chg="mod">
          <ac:chgData name="Gretchen Donehower" userId="f49245ab12673731" providerId="LiveId" clId="{C79C3B6D-3B7C-450B-B6BE-82C8BEFFE1DA}" dt="2025-03-12T00:49:19.876" v="97" actId="1076"/>
          <ac:graphicFrameMkLst>
            <pc:docMk/>
            <pc:sldMk cId="4063244846" sldId="257"/>
            <ac:graphicFrameMk id="5" creationId="{00000000-0000-0000-0000-000000000000}"/>
          </ac:graphicFrameMkLst>
        </pc:graphicFrameChg>
      </pc:sldChg>
      <pc:sldChg chg="modSp del mod">
        <pc:chgData name="Gretchen Donehower" userId="f49245ab12673731" providerId="LiveId" clId="{C79C3B6D-3B7C-450B-B6BE-82C8BEFFE1DA}" dt="2025-03-12T00:51:28.179" v="107" actId="1076"/>
        <pc:sldMkLst>
          <pc:docMk/>
          <pc:sldMk cId="1366715401" sldId="259"/>
        </pc:sldMkLst>
        <pc:spChg chg="mod">
          <ac:chgData name="Gretchen Donehower" userId="f49245ab12673731" providerId="LiveId" clId="{C79C3B6D-3B7C-450B-B6BE-82C8BEFFE1DA}" dt="2025-03-12T00:51:16.240" v="103" actId="113"/>
          <ac:spMkLst>
            <pc:docMk/>
            <pc:sldMk cId="1366715401" sldId="259"/>
            <ac:spMk id="2" creationId="{00000000-0000-0000-0000-000000000000}"/>
          </ac:spMkLst>
        </pc:spChg>
        <pc:spChg chg="mod">
          <ac:chgData name="Gretchen Donehower" userId="f49245ab12673731" providerId="LiveId" clId="{C79C3B6D-3B7C-450B-B6BE-82C8BEFFE1DA}" dt="2025-03-12T00:51:28.179" v="107" actId="1076"/>
          <ac:spMkLst>
            <pc:docMk/>
            <pc:sldMk cId="1366715401" sldId="259"/>
            <ac:spMk id="3" creationId="{00000000-0000-0000-0000-000000000000}"/>
          </ac:spMkLst>
        </pc:spChg>
      </pc:sldChg>
      <pc:sldChg chg="del">
        <pc:chgData name="Gretchen Donehower" userId="f49245ab12673731" providerId="LiveId" clId="{C79C3B6D-3B7C-450B-B6BE-82C8BEFFE1DA}" dt="2025-03-12T00:52:52.535" v="113" actId="47"/>
        <pc:sldMkLst>
          <pc:docMk/>
          <pc:sldMk cId="4187270961" sldId="260"/>
        </pc:sldMkLst>
      </pc:sldChg>
      <pc:sldChg chg="modSp mod">
        <pc:chgData name="Gretchen Donehower" userId="f49245ab12673731" providerId="LiveId" clId="{C79C3B6D-3B7C-450B-B6BE-82C8BEFFE1DA}" dt="2025-03-03T06:37:54.462" v="88" actId="27636"/>
        <pc:sldMkLst>
          <pc:docMk/>
          <pc:sldMk cId="3538256054" sldId="261"/>
        </pc:sldMkLst>
        <pc:spChg chg="mod">
          <ac:chgData name="Gretchen Donehower" userId="f49245ab12673731" providerId="LiveId" clId="{C79C3B6D-3B7C-450B-B6BE-82C8BEFFE1DA}" dt="2025-03-03T06:37:54.462" v="88" actId="27636"/>
          <ac:spMkLst>
            <pc:docMk/>
            <pc:sldMk cId="3538256054" sldId="261"/>
            <ac:spMk id="3" creationId="{00000000-0000-0000-0000-000000000000}"/>
          </ac:spMkLst>
        </pc:spChg>
      </pc:sldChg>
      <pc:sldChg chg="modSp del mod">
        <pc:chgData name="Gretchen Donehower" userId="f49245ab12673731" providerId="LiveId" clId="{C79C3B6D-3B7C-450B-B6BE-82C8BEFFE1DA}" dt="2025-03-12T00:53:14.488" v="116" actId="1076"/>
        <pc:sldMkLst>
          <pc:docMk/>
          <pc:sldMk cId="1253716938" sldId="262"/>
        </pc:sldMkLst>
        <pc:spChg chg="mod">
          <ac:chgData name="Gretchen Donehower" userId="f49245ab12673731" providerId="LiveId" clId="{C79C3B6D-3B7C-450B-B6BE-82C8BEFFE1DA}" dt="2025-03-12T00:53:09.824" v="115" actId="255"/>
          <ac:spMkLst>
            <pc:docMk/>
            <pc:sldMk cId="1253716938" sldId="262"/>
            <ac:spMk id="2" creationId="{00000000-0000-0000-0000-000000000000}"/>
          </ac:spMkLst>
        </pc:spChg>
        <pc:spChg chg="mod">
          <ac:chgData name="Gretchen Donehower" userId="f49245ab12673731" providerId="LiveId" clId="{C79C3B6D-3B7C-450B-B6BE-82C8BEFFE1DA}" dt="2025-03-12T00:53:14.488" v="116" actId="1076"/>
          <ac:spMkLst>
            <pc:docMk/>
            <pc:sldMk cId="1253716938" sldId="262"/>
            <ac:spMk id="3" creationId="{00000000-0000-0000-0000-000000000000}"/>
          </ac:spMkLst>
        </pc:spChg>
      </pc:sldChg>
      <pc:sldChg chg="modSp del mod">
        <pc:chgData name="Gretchen Donehower" userId="f49245ab12673731" providerId="LiveId" clId="{C79C3B6D-3B7C-450B-B6BE-82C8BEFFE1DA}" dt="2025-03-12T00:54:05.429" v="129" actId="20577"/>
        <pc:sldMkLst>
          <pc:docMk/>
          <pc:sldMk cId="251352216" sldId="263"/>
        </pc:sldMkLst>
        <pc:spChg chg="mod">
          <ac:chgData name="Gretchen Donehower" userId="f49245ab12673731" providerId="LiveId" clId="{C79C3B6D-3B7C-450B-B6BE-82C8BEFFE1DA}" dt="2025-03-12T00:53:46.343" v="118" actId="255"/>
          <ac:spMkLst>
            <pc:docMk/>
            <pc:sldMk cId="251352216" sldId="263"/>
            <ac:spMk id="2" creationId="{00000000-0000-0000-0000-000000000000}"/>
          </ac:spMkLst>
        </pc:spChg>
        <pc:spChg chg="mod">
          <ac:chgData name="Gretchen Donehower" userId="f49245ab12673731" providerId="LiveId" clId="{C79C3B6D-3B7C-450B-B6BE-82C8BEFFE1DA}" dt="2025-03-12T00:54:05.429" v="129" actId="20577"/>
          <ac:spMkLst>
            <pc:docMk/>
            <pc:sldMk cId="251352216" sldId="263"/>
            <ac:spMk id="3" creationId="{00000000-0000-0000-0000-000000000000}"/>
          </ac:spMkLst>
        </pc:spChg>
      </pc:sldChg>
      <pc:sldChg chg="modSp del mod">
        <pc:chgData name="Gretchen Donehower" userId="f49245ab12673731" providerId="LiveId" clId="{C79C3B6D-3B7C-450B-B6BE-82C8BEFFE1DA}" dt="2025-03-12T00:55:53.495" v="146" actId="255"/>
        <pc:sldMkLst>
          <pc:docMk/>
          <pc:sldMk cId="1316591281" sldId="264"/>
        </pc:sldMkLst>
        <pc:spChg chg="mod">
          <ac:chgData name="Gretchen Donehower" userId="f49245ab12673731" providerId="LiveId" clId="{C79C3B6D-3B7C-450B-B6BE-82C8BEFFE1DA}" dt="2025-03-12T00:55:53.495" v="146" actId="255"/>
          <ac:spMkLst>
            <pc:docMk/>
            <pc:sldMk cId="1316591281" sldId="264"/>
            <ac:spMk id="2" creationId="{00000000-0000-0000-0000-000000000000}"/>
          </ac:spMkLst>
        </pc:spChg>
        <pc:spChg chg="mod">
          <ac:chgData name="Gretchen Donehower" userId="f49245ab12673731" providerId="LiveId" clId="{C79C3B6D-3B7C-450B-B6BE-82C8BEFFE1DA}" dt="2025-03-12T00:55:29.195" v="143" actId="27636"/>
          <ac:spMkLst>
            <pc:docMk/>
            <pc:sldMk cId="1316591281" sldId="264"/>
            <ac:spMk id="3" creationId="{00000000-0000-0000-0000-000000000000}"/>
          </ac:spMkLst>
        </pc:spChg>
      </pc:sldChg>
      <pc:sldChg chg="del">
        <pc:chgData name="Gretchen Donehower" userId="f49245ab12673731" providerId="LiveId" clId="{C79C3B6D-3B7C-450B-B6BE-82C8BEFFE1DA}" dt="2025-03-03T06:30:08.308" v="0" actId="47"/>
        <pc:sldMkLst>
          <pc:docMk/>
          <pc:sldMk cId="0" sldId="265"/>
        </pc:sldMkLst>
      </pc:sldChg>
      <pc:sldChg chg="modSp del mod">
        <pc:chgData name="Gretchen Donehower" userId="f49245ab12673731" providerId="LiveId" clId="{C79C3B6D-3B7C-450B-B6BE-82C8BEFFE1DA}" dt="2025-03-12T00:56:58.613" v="153" actId="14100"/>
        <pc:sldMkLst>
          <pc:docMk/>
          <pc:sldMk cId="2739193260" sldId="265"/>
        </pc:sldMkLst>
        <pc:spChg chg="mod">
          <ac:chgData name="Gretchen Donehower" userId="f49245ab12673731" providerId="LiveId" clId="{C79C3B6D-3B7C-450B-B6BE-82C8BEFFE1DA}" dt="2025-03-12T00:56:52.915" v="152" actId="255"/>
          <ac:spMkLst>
            <pc:docMk/>
            <pc:sldMk cId="2739193260" sldId="265"/>
            <ac:spMk id="2" creationId="{00000000-0000-0000-0000-000000000000}"/>
          </ac:spMkLst>
        </pc:spChg>
        <pc:spChg chg="mod">
          <ac:chgData name="Gretchen Donehower" userId="f49245ab12673731" providerId="LiveId" clId="{C79C3B6D-3B7C-450B-B6BE-82C8BEFFE1DA}" dt="2025-03-12T00:56:58.613" v="153" actId="14100"/>
          <ac:spMkLst>
            <pc:docMk/>
            <pc:sldMk cId="2739193260" sldId="265"/>
            <ac:spMk id="3" creationId="{00000000-0000-0000-0000-000000000000}"/>
          </ac:spMkLst>
        </pc:spChg>
      </pc:sldChg>
      <pc:sldChg chg="del">
        <pc:chgData name="Gretchen Donehower" userId="f49245ab12673731" providerId="LiveId" clId="{C79C3B6D-3B7C-450B-B6BE-82C8BEFFE1DA}" dt="2025-03-03T06:30:08.308" v="0" actId="47"/>
        <pc:sldMkLst>
          <pc:docMk/>
          <pc:sldMk cId="0" sldId="266"/>
        </pc:sldMkLst>
      </pc:sldChg>
      <pc:sldChg chg="modSp del mod modNotesTx">
        <pc:chgData name="Gretchen Donehower" userId="f49245ab12673731" providerId="LiveId" clId="{C79C3B6D-3B7C-450B-B6BE-82C8BEFFE1DA}" dt="2025-03-12T01:00:40.195" v="305" actId="20577"/>
        <pc:sldMkLst>
          <pc:docMk/>
          <pc:sldMk cId="403732430" sldId="266"/>
        </pc:sldMkLst>
        <pc:spChg chg="mod">
          <ac:chgData name="Gretchen Donehower" userId="f49245ab12673731" providerId="LiveId" clId="{C79C3B6D-3B7C-450B-B6BE-82C8BEFFE1DA}" dt="2025-03-12T00:57:27.137" v="156" actId="255"/>
          <ac:spMkLst>
            <pc:docMk/>
            <pc:sldMk cId="403732430" sldId="266"/>
            <ac:spMk id="2" creationId="{00000000-0000-0000-0000-000000000000}"/>
          </ac:spMkLst>
        </pc:spChg>
        <pc:spChg chg="mod">
          <ac:chgData name="Gretchen Donehower" userId="f49245ab12673731" providerId="LiveId" clId="{C79C3B6D-3B7C-450B-B6BE-82C8BEFFE1DA}" dt="2025-03-12T01:00:40.195" v="305" actId="20577"/>
          <ac:spMkLst>
            <pc:docMk/>
            <pc:sldMk cId="403732430" sldId="266"/>
            <ac:spMk id="3" creationId="{00000000-0000-0000-0000-000000000000}"/>
          </ac:spMkLst>
        </pc:spChg>
      </pc:sldChg>
      <pc:sldChg chg="modSp del mod">
        <pc:chgData name="Gretchen Donehower" userId="f49245ab12673731" providerId="LiveId" clId="{C79C3B6D-3B7C-450B-B6BE-82C8BEFFE1DA}" dt="2025-03-12T01:02:55.637" v="318" actId="20577"/>
        <pc:sldMkLst>
          <pc:docMk/>
          <pc:sldMk cId="2335287401" sldId="267"/>
        </pc:sldMkLst>
        <pc:spChg chg="mod">
          <ac:chgData name="Gretchen Donehower" userId="f49245ab12673731" providerId="LiveId" clId="{C79C3B6D-3B7C-450B-B6BE-82C8BEFFE1DA}" dt="2025-03-12T01:02:24.179" v="315" actId="255"/>
          <ac:spMkLst>
            <pc:docMk/>
            <pc:sldMk cId="2335287401" sldId="267"/>
            <ac:spMk id="2" creationId="{00000000-0000-0000-0000-000000000000}"/>
          </ac:spMkLst>
        </pc:spChg>
        <pc:spChg chg="mod">
          <ac:chgData name="Gretchen Donehower" userId="f49245ab12673731" providerId="LiveId" clId="{C79C3B6D-3B7C-450B-B6BE-82C8BEFFE1DA}" dt="2025-03-12T01:02:55.637" v="318" actId="20577"/>
          <ac:spMkLst>
            <pc:docMk/>
            <pc:sldMk cId="2335287401" sldId="267"/>
            <ac:spMk id="3" creationId="{00000000-0000-0000-0000-000000000000}"/>
          </ac:spMkLst>
        </pc:spChg>
      </pc:sldChg>
      <pc:sldChg chg="modSp del mod modNotesTx">
        <pc:chgData name="Gretchen Donehower" userId="f49245ab12673731" providerId="LiveId" clId="{C79C3B6D-3B7C-450B-B6BE-82C8BEFFE1DA}" dt="2025-03-12T01:01:56.934" v="313" actId="14100"/>
        <pc:sldMkLst>
          <pc:docMk/>
          <pc:sldMk cId="2171703932" sldId="268"/>
        </pc:sldMkLst>
        <pc:spChg chg="mod">
          <ac:chgData name="Gretchen Donehower" userId="f49245ab12673731" providerId="LiveId" clId="{C79C3B6D-3B7C-450B-B6BE-82C8BEFFE1DA}" dt="2025-03-12T01:01:18.659" v="309" actId="207"/>
          <ac:spMkLst>
            <pc:docMk/>
            <pc:sldMk cId="2171703932" sldId="268"/>
            <ac:spMk id="2" creationId="{00000000-0000-0000-0000-000000000000}"/>
          </ac:spMkLst>
        </pc:spChg>
        <pc:spChg chg="mod">
          <ac:chgData name="Gretchen Donehower" userId="f49245ab12673731" providerId="LiveId" clId="{C79C3B6D-3B7C-450B-B6BE-82C8BEFFE1DA}" dt="2025-03-12T01:01:39.909" v="311" actId="20577"/>
          <ac:spMkLst>
            <pc:docMk/>
            <pc:sldMk cId="2171703932" sldId="268"/>
            <ac:spMk id="3" creationId="{00000000-0000-0000-0000-000000000000}"/>
          </ac:spMkLst>
        </pc:spChg>
        <pc:spChg chg="mod">
          <ac:chgData name="Gretchen Donehower" userId="f49245ab12673731" providerId="LiveId" clId="{C79C3B6D-3B7C-450B-B6BE-82C8BEFFE1DA}" dt="2025-03-12T01:01:56.934" v="313" actId="14100"/>
          <ac:spMkLst>
            <pc:docMk/>
            <pc:sldMk cId="2171703932" sldId="268"/>
            <ac:spMk id="4" creationId="{09B2982F-2E06-6D20-A404-5368DDA0C098}"/>
          </ac:spMkLst>
        </pc:spChg>
        <pc:graphicFrameChg chg="mod">
          <ac:chgData name="Gretchen Donehower" userId="f49245ab12673731" providerId="LiveId" clId="{C79C3B6D-3B7C-450B-B6BE-82C8BEFFE1DA}" dt="2025-03-12T01:01:50.455" v="312" actId="1076"/>
          <ac:graphicFrameMkLst>
            <pc:docMk/>
            <pc:sldMk cId="2171703932" sldId="268"/>
            <ac:graphicFrameMk id="5" creationId="{00000000-0000-0000-0000-000000000000}"/>
          </ac:graphicFrameMkLst>
        </pc:graphicFrameChg>
      </pc:sldChg>
      <pc:sldChg chg="modSp del mod">
        <pc:chgData name="Gretchen Donehower" userId="f49245ab12673731" providerId="LiveId" clId="{C79C3B6D-3B7C-450B-B6BE-82C8BEFFE1DA}" dt="2025-03-12T01:04:47.855" v="362" actId="255"/>
        <pc:sldMkLst>
          <pc:docMk/>
          <pc:sldMk cId="842419522" sldId="269"/>
        </pc:sldMkLst>
        <pc:spChg chg="mod">
          <ac:chgData name="Gretchen Donehower" userId="f49245ab12673731" providerId="LiveId" clId="{C79C3B6D-3B7C-450B-B6BE-82C8BEFFE1DA}" dt="2025-03-12T01:04:47.855" v="362" actId="255"/>
          <ac:spMkLst>
            <pc:docMk/>
            <pc:sldMk cId="842419522" sldId="269"/>
            <ac:spMk id="2" creationId="{00000000-0000-0000-0000-000000000000}"/>
          </ac:spMkLst>
        </pc:spChg>
      </pc:sldChg>
      <pc:sldChg chg="modSp del mod">
        <pc:chgData name="Gretchen Donehower" userId="f49245ab12673731" providerId="LiveId" clId="{C79C3B6D-3B7C-450B-B6BE-82C8BEFFE1DA}" dt="2025-03-12T01:04:03.051" v="340" actId="20577"/>
        <pc:sldMkLst>
          <pc:docMk/>
          <pc:sldMk cId="896059326" sldId="270"/>
        </pc:sldMkLst>
        <pc:spChg chg="mod">
          <ac:chgData name="Gretchen Donehower" userId="f49245ab12673731" providerId="LiveId" clId="{C79C3B6D-3B7C-450B-B6BE-82C8BEFFE1DA}" dt="2025-03-12T01:04:03.051" v="340" actId="20577"/>
          <ac:spMkLst>
            <pc:docMk/>
            <pc:sldMk cId="896059326" sldId="270"/>
            <ac:spMk id="2" creationId="{00000000-0000-0000-0000-000000000000}"/>
          </ac:spMkLst>
        </pc:spChg>
      </pc:sldChg>
      <pc:sldChg chg="modSp del mod">
        <pc:chgData name="Gretchen Donehower" userId="f49245ab12673731" providerId="LiveId" clId="{C79C3B6D-3B7C-450B-B6BE-82C8BEFFE1DA}" dt="2025-03-12T01:04:38.429" v="360" actId="14100"/>
        <pc:sldMkLst>
          <pc:docMk/>
          <pc:sldMk cId="2737842643" sldId="271"/>
        </pc:sldMkLst>
        <pc:spChg chg="mod">
          <ac:chgData name="Gretchen Donehower" userId="f49245ab12673731" providerId="LiveId" clId="{C79C3B6D-3B7C-450B-B6BE-82C8BEFFE1DA}" dt="2025-03-12T01:04:38.429" v="360" actId="14100"/>
          <ac:spMkLst>
            <pc:docMk/>
            <pc:sldMk cId="2737842643" sldId="271"/>
            <ac:spMk id="2" creationId="{00000000-0000-0000-0000-000000000000}"/>
          </ac:spMkLst>
        </pc:spChg>
      </pc:sldChg>
      <pc:sldChg chg="modSp del mod">
        <pc:chgData name="Gretchen Donehower" userId="f49245ab12673731" providerId="LiveId" clId="{C79C3B6D-3B7C-450B-B6BE-82C8BEFFE1DA}" dt="2025-03-12T00:52:15.374" v="112" actId="14100"/>
        <pc:sldMkLst>
          <pc:docMk/>
          <pc:sldMk cId="3258564796" sldId="272"/>
        </pc:sldMkLst>
        <pc:spChg chg="mod">
          <ac:chgData name="Gretchen Donehower" userId="f49245ab12673731" providerId="LiveId" clId="{C79C3B6D-3B7C-450B-B6BE-82C8BEFFE1DA}" dt="2025-03-12T00:52:09.832" v="111" actId="113"/>
          <ac:spMkLst>
            <pc:docMk/>
            <pc:sldMk cId="3258564796" sldId="272"/>
            <ac:spMk id="2" creationId="{00000000-0000-0000-0000-000000000000}"/>
          </ac:spMkLst>
        </pc:spChg>
        <pc:spChg chg="mod">
          <ac:chgData name="Gretchen Donehower" userId="f49245ab12673731" providerId="LiveId" clId="{C79C3B6D-3B7C-450B-B6BE-82C8BEFFE1DA}" dt="2025-03-12T00:52:15.374" v="112" actId="14100"/>
          <ac:spMkLst>
            <pc:docMk/>
            <pc:sldMk cId="3258564796" sldId="272"/>
            <ac:spMk id="3" creationId="{00000000-0000-0000-0000-000000000000}"/>
          </ac:spMkLst>
        </pc:spChg>
      </pc:sldChg>
      <pc:sldChg chg="modSp del mod">
        <pc:chgData name="Gretchen Donehower" userId="f49245ab12673731" providerId="LiveId" clId="{C79C3B6D-3B7C-450B-B6BE-82C8BEFFE1DA}" dt="2025-03-12T01:05:34.531" v="363" actId="47"/>
        <pc:sldMkLst>
          <pc:docMk/>
          <pc:sldMk cId="3399800289" sldId="273"/>
        </pc:sldMkLst>
      </pc:sldChg>
      <pc:sldChg chg="del">
        <pc:chgData name="Gretchen Donehower" userId="f49245ab12673731" providerId="LiveId" clId="{C79C3B6D-3B7C-450B-B6BE-82C8BEFFE1DA}" dt="2025-03-12T01:08:07.923" v="366" actId="47"/>
        <pc:sldMkLst>
          <pc:docMk/>
          <pc:sldMk cId="1653554791" sldId="274"/>
        </pc:sldMkLst>
      </pc:sldChg>
      <pc:sldChg chg="del">
        <pc:chgData name="Gretchen Donehower" userId="f49245ab12673731" providerId="LiveId" clId="{C79C3B6D-3B7C-450B-B6BE-82C8BEFFE1DA}" dt="2025-03-12T01:06:22.839" v="364" actId="47"/>
        <pc:sldMkLst>
          <pc:docMk/>
          <pc:sldMk cId="2998068082" sldId="275"/>
        </pc:sldMkLst>
      </pc:sldChg>
      <pc:sldChg chg="del modNotes modNotesTx">
        <pc:chgData name="Gretchen Donehower" userId="f49245ab12673731" providerId="LiveId" clId="{C79C3B6D-3B7C-450B-B6BE-82C8BEFFE1DA}" dt="2025-03-12T00:57:15.261" v="154" actId="20577"/>
        <pc:sldMkLst>
          <pc:docMk/>
          <pc:sldMk cId="3603593593" sldId="276"/>
        </pc:sldMkLst>
      </pc:sldChg>
      <pc:sldChg chg="del">
        <pc:chgData name="Gretchen Donehower" userId="f49245ab12673731" providerId="LiveId" clId="{C79C3B6D-3B7C-450B-B6BE-82C8BEFFE1DA}" dt="2025-03-12T01:05:34.531" v="363" actId="47"/>
        <pc:sldMkLst>
          <pc:docMk/>
          <pc:sldMk cId="2543701153" sldId="277"/>
        </pc:sldMkLst>
      </pc:sldChg>
      <pc:sldChg chg="del">
        <pc:chgData name="Gretchen Donehower" userId="f49245ab12673731" providerId="LiveId" clId="{C79C3B6D-3B7C-450B-B6BE-82C8BEFFE1DA}" dt="2025-03-03T06:32:52.735" v="64"/>
        <pc:sldMkLst>
          <pc:docMk/>
          <pc:sldMk cId="344734611" sldId="278"/>
        </pc:sldMkLst>
      </pc:sldChg>
      <pc:sldChg chg="modSp del mod">
        <pc:chgData name="Gretchen Donehower" userId="f49245ab12673731" providerId="LiveId" clId="{C79C3B6D-3B7C-450B-B6BE-82C8BEFFE1DA}" dt="2025-03-03T06:32:55.404" v="70" actId="27636"/>
        <pc:sldMkLst>
          <pc:docMk/>
          <pc:sldMk cId="1771571487" sldId="279"/>
        </pc:sldMkLst>
        <pc:spChg chg="mod">
          <ac:chgData name="Gretchen Donehower" userId="f49245ab12673731" providerId="LiveId" clId="{C79C3B6D-3B7C-450B-B6BE-82C8BEFFE1DA}" dt="2025-03-03T06:32:55.404" v="70" actId="27636"/>
          <ac:spMkLst>
            <pc:docMk/>
            <pc:sldMk cId="1771571487" sldId="279"/>
            <ac:spMk id="3" creationId="{00000000-0000-0000-0000-000000000000}"/>
          </ac:spMkLst>
        </pc:spChg>
      </pc:sldChg>
      <pc:sldChg chg="del">
        <pc:chgData name="Gretchen Donehower" userId="f49245ab12673731" providerId="LiveId" clId="{C79C3B6D-3B7C-450B-B6BE-82C8BEFFE1DA}" dt="2025-03-12T00:52:52.535" v="113" actId="47"/>
        <pc:sldMkLst>
          <pc:docMk/>
          <pc:sldMk cId="3927689259" sldId="280"/>
        </pc:sldMkLst>
      </pc:sldChg>
      <pc:sldChg chg="del">
        <pc:chgData name="Gretchen Donehower" userId="f49245ab12673731" providerId="LiveId" clId="{C79C3B6D-3B7C-450B-B6BE-82C8BEFFE1DA}" dt="2025-03-12T01:07:14.798" v="365" actId="47"/>
        <pc:sldMkLst>
          <pc:docMk/>
          <pc:sldMk cId="2951830511" sldId="281"/>
        </pc:sldMkLst>
      </pc:sldChg>
      <pc:sldChg chg="del">
        <pc:chgData name="Gretchen Donehower" userId="f49245ab12673731" providerId="LiveId" clId="{C79C3B6D-3B7C-450B-B6BE-82C8BEFFE1DA}" dt="2025-03-03T06:32:52.735" v="64"/>
        <pc:sldMkLst>
          <pc:docMk/>
          <pc:sldMk cId="2719881559" sldId="282"/>
        </pc:sldMkLst>
      </pc:sldChg>
      <pc:sldChg chg="del">
        <pc:chgData name="Gretchen Donehower" userId="f49245ab12673731" providerId="LiveId" clId="{C79C3B6D-3B7C-450B-B6BE-82C8BEFFE1DA}" dt="2025-03-12T01:08:44.137" v="368" actId="47"/>
        <pc:sldMkLst>
          <pc:docMk/>
          <pc:sldMk cId="1453653388" sldId="283"/>
        </pc:sldMkLst>
      </pc:sldChg>
      <pc:sldChg chg="del">
        <pc:chgData name="Gretchen Donehower" userId="f49245ab12673731" providerId="LiveId" clId="{C79C3B6D-3B7C-450B-B6BE-82C8BEFFE1DA}" dt="2025-03-03T06:30:08.308" v="0" actId="47"/>
        <pc:sldMkLst>
          <pc:docMk/>
          <pc:sldMk cId="0" sldId="285"/>
        </pc:sldMkLst>
      </pc:sldChg>
      <pc:sldChg chg="del">
        <pc:chgData name="Gretchen Donehower" userId="f49245ab12673731" providerId="LiveId" clId="{C79C3B6D-3B7C-450B-B6BE-82C8BEFFE1DA}" dt="2025-03-12T01:08:41.070" v="367" actId="47"/>
        <pc:sldMkLst>
          <pc:docMk/>
          <pc:sldMk cId="1102934141" sldId="285"/>
        </pc:sldMkLst>
      </pc:sldChg>
      <pc:sldChg chg="del">
        <pc:chgData name="Gretchen Donehower" userId="f49245ab12673731" providerId="LiveId" clId="{C79C3B6D-3B7C-450B-B6BE-82C8BEFFE1DA}" dt="2025-03-03T06:32:52.735" v="64"/>
        <pc:sldMkLst>
          <pc:docMk/>
          <pc:sldMk cId="808682007" sldId="286"/>
        </pc:sldMkLst>
      </pc:sldChg>
      <pc:sldChg chg="del">
        <pc:chgData name="Gretchen Donehower" userId="f49245ab12673731" providerId="LiveId" clId="{C79C3B6D-3B7C-450B-B6BE-82C8BEFFE1DA}" dt="2025-03-03T06:30:08.308" v="0" actId="47"/>
        <pc:sldMkLst>
          <pc:docMk/>
          <pc:sldMk cId="0" sldId="287"/>
        </pc:sldMkLst>
      </pc:sldChg>
      <pc:sldChg chg="del">
        <pc:chgData name="Gretchen Donehower" userId="f49245ab12673731" providerId="LiveId" clId="{C79C3B6D-3B7C-450B-B6BE-82C8BEFFE1DA}" dt="2025-03-03T06:30:08.308" v="0" actId="47"/>
        <pc:sldMkLst>
          <pc:docMk/>
          <pc:sldMk cId="0" sldId="288"/>
        </pc:sldMkLst>
      </pc:sldChg>
      <pc:sldChg chg="del">
        <pc:chgData name="Gretchen Donehower" userId="f49245ab12673731" providerId="LiveId" clId="{C79C3B6D-3B7C-450B-B6BE-82C8BEFFE1DA}" dt="2025-03-03T06:32:52.735" v="64"/>
        <pc:sldMkLst>
          <pc:docMk/>
          <pc:sldMk cId="3923138362" sldId="288"/>
        </pc:sldMkLst>
      </pc:sldChg>
      <pc:sldChg chg="del">
        <pc:chgData name="Gretchen Donehower" userId="f49245ab12673731" providerId="LiveId" clId="{C79C3B6D-3B7C-450B-B6BE-82C8BEFFE1DA}" dt="2025-03-03T06:30:08.308" v="0" actId="47"/>
        <pc:sldMkLst>
          <pc:docMk/>
          <pc:sldMk cId="0" sldId="289"/>
        </pc:sldMkLst>
      </pc:sldChg>
      <pc:sldChg chg="del">
        <pc:chgData name="Gretchen Donehower" userId="f49245ab12673731" providerId="LiveId" clId="{C79C3B6D-3B7C-450B-B6BE-82C8BEFFE1DA}" dt="2025-03-03T06:30:08.308" v="0" actId="47"/>
        <pc:sldMkLst>
          <pc:docMk/>
          <pc:sldMk cId="0" sldId="290"/>
        </pc:sldMkLst>
      </pc:sldChg>
      <pc:sldChg chg="del">
        <pc:chgData name="Gretchen Donehower" userId="f49245ab12673731" providerId="LiveId" clId="{C79C3B6D-3B7C-450B-B6BE-82C8BEFFE1DA}" dt="2025-03-03T06:30:08.308" v="0" actId="47"/>
        <pc:sldMkLst>
          <pc:docMk/>
          <pc:sldMk cId="0" sldId="291"/>
        </pc:sldMkLst>
      </pc:sldChg>
      <pc:sldChg chg="del">
        <pc:chgData name="Gretchen Donehower" userId="f49245ab12673731" providerId="LiveId" clId="{C79C3B6D-3B7C-450B-B6BE-82C8BEFFE1DA}" dt="2025-03-03T06:30:08.308" v="0" actId="47"/>
        <pc:sldMkLst>
          <pc:docMk/>
          <pc:sldMk cId="2976324371" sldId="292"/>
        </pc:sldMkLst>
      </pc:sldChg>
      <pc:sldChg chg="del">
        <pc:chgData name="Gretchen Donehower" userId="f49245ab12673731" providerId="LiveId" clId="{C79C3B6D-3B7C-450B-B6BE-82C8BEFFE1DA}" dt="2025-03-03T06:30:08.308" v="0" actId="47"/>
        <pc:sldMkLst>
          <pc:docMk/>
          <pc:sldMk cId="769137100" sldId="295"/>
        </pc:sldMkLst>
      </pc:sldChg>
      <pc:sldChg chg="del">
        <pc:chgData name="Gretchen Donehower" userId="f49245ab12673731" providerId="LiveId" clId="{C79C3B6D-3B7C-450B-B6BE-82C8BEFFE1DA}" dt="2025-03-03T06:30:08.308" v="0" actId="47"/>
        <pc:sldMkLst>
          <pc:docMk/>
          <pc:sldMk cId="0" sldId="305"/>
        </pc:sldMkLst>
      </pc:sldChg>
      <pc:sldChg chg="del">
        <pc:chgData name="Gretchen Donehower" userId="f49245ab12673731" providerId="LiveId" clId="{C79C3B6D-3B7C-450B-B6BE-82C8BEFFE1DA}" dt="2025-03-03T06:30:08.308" v="0" actId="47"/>
        <pc:sldMkLst>
          <pc:docMk/>
          <pc:sldMk cId="3571466140" sldId="311"/>
        </pc:sldMkLst>
      </pc:sldChg>
      <pc:sldChg chg="del">
        <pc:chgData name="Gretchen Donehower" userId="f49245ab12673731" providerId="LiveId" clId="{C79C3B6D-3B7C-450B-B6BE-82C8BEFFE1DA}" dt="2025-03-03T06:30:08.308" v="0" actId="47"/>
        <pc:sldMkLst>
          <pc:docMk/>
          <pc:sldMk cId="3275396508" sldId="317"/>
        </pc:sldMkLst>
      </pc:sldChg>
      <pc:sldChg chg="del">
        <pc:chgData name="Gretchen Donehower" userId="f49245ab12673731" providerId="LiveId" clId="{C79C3B6D-3B7C-450B-B6BE-82C8BEFFE1DA}" dt="2025-03-03T06:30:08.308" v="0" actId="47"/>
        <pc:sldMkLst>
          <pc:docMk/>
          <pc:sldMk cId="3802063411" sldId="318"/>
        </pc:sldMkLst>
      </pc:sldChg>
      <pc:sldChg chg="del">
        <pc:chgData name="Gretchen Donehower" userId="f49245ab12673731" providerId="LiveId" clId="{C79C3B6D-3B7C-450B-B6BE-82C8BEFFE1DA}" dt="2025-03-03T06:30:08.308" v="0" actId="47"/>
        <pc:sldMkLst>
          <pc:docMk/>
          <pc:sldMk cId="3762494392" sldId="319"/>
        </pc:sldMkLst>
      </pc:sldChg>
      <pc:sldChg chg="del">
        <pc:chgData name="Gretchen Donehower" userId="f49245ab12673731" providerId="LiveId" clId="{C79C3B6D-3B7C-450B-B6BE-82C8BEFFE1DA}" dt="2025-03-03T06:30:08.308" v="0" actId="47"/>
        <pc:sldMkLst>
          <pc:docMk/>
          <pc:sldMk cId="13655621" sldId="320"/>
        </pc:sldMkLst>
      </pc:sldChg>
      <pc:sldChg chg="del">
        <pc:chgData name="Gretchen Donehower" userId="f49245ab12673731" providerId="LiveId" clId="{C79C3B6D-3B7C-450B-B6BE-82C8BEFFE1DA}" dt="2025-03-03T06:30:08.308" v="0" actId="47"/>
        <pc:sldMkLst>
          <pc:docMk/>
          <pc:sldMk cId="30108555" sldId="322"/>
        </pc:sldMkLst>
      </pc:sldChg>
      <pc:sldChg chg="del">
        <pc:chgData name="Gretchen Donehower" userId="f49245ab12673731" providerId="LiveId" clId="{C79C3B6D-3B7C-450B-B6BE-82C8BEFFE1DA}" dt="2025-03-03T06:30:08.308" v="0" actId="47"/>
        <pc:sldMkLst>
          <pc:docMk/>
          <pc:sldMk cId="2288496883" sldId="324"/>
        </pc:sldMkLst>
      </pc:sldChg>
      <pc:sldChg chg="del">
        <pc:chgData name="Gretchen Donehower" userId="f49245ab12673731" providerId="LiveId" clId="{C79C3B6D-3B7C-450B-B6BE-82C8BEFFE1DA}" dt="2025-03-12T01:10:25.268" v="443" actId="47"/>
        <pc:sldMkLst>
          <pc:docMk/>
          <pc:sldMk cId="2934615317" sldId="393"/>
        </pc:sldMkLst>
      </pc:sldChg>
      <pc:sldChg chg="del">
        <pc:chgData name="Gretchen Donehower" userId="f49245ab12673731" providerId="LiveId" clId="{C79C3B6D-3B7C-450B-B6BE-82C8BEFFE1DA}" dt="2025-03-12T01:10:25.268" v="443" actId="47"/>
        <pc:sldMkLst>
          <pc:docMk/>
          <pc:sldMk cId="970070105" sldId="401"/>
        </pc:sldMkLst>
      </pc:sldChg>
      <pc:sldChg chg="modSp del mod">
        <pc:chgData name="Gretchen Donehower" userId="f49245ab12673731" providerId="LiveId" clId="{C79C3B6D-3B7C-450B-B6BE-82C8BEFFE1DA}" dt="2025-03-12T01:12:01.543" v="522" actId="47"/>
        <pc:sldMkLst>
          <pc:docMk/>
          <pc:sldMk cId="358930788" sldId="410"/>
        </pc:sldMkLst>
      </pc:sldChg>
      <pc:sldChg chg="modSp del mod">
        <pc:chgData name="Gretchen Donehower" userId="f49245ab12673731" providerId="LiveId" clId="{C79C3B6D-3B7C-450B-B6BE-82C8BEFFE1DA}" dt="2025-03-12T01:19:02.986" v="630" actId="47"/>
        <pc:sldMkLst>
          <pc:docMk/>
          <pc:sldMk cId="897864117" sldId="412"/>
        </pc:sldMkLst>
      </pc:sldChg>
      <pc:sldChg chg="modSp mod">
        <pc:chgData name="Gretchen Donehower" userId="f49245ab12673731" providerId="LiveId" clId="{C79C3B6D-3B7C-450B-B6BE-82C8BEFFE1DA}" dt="2025-03-03T06:37:54.491" v="90" actId="27636"/>
        <pc:sldMkLst>
          <pc:docMk/>
          <pc:sldMk cId="604414875" sldId="413"/>
        </pc:sldMkLst>
        <pc:spChg chg="mod">
          <ac:chgData name="Gretchen Donehower" userId="f49245ab12673731" providerId="LiveId" clId="{C79C3B6D-3B7C-450B-B6BE-82C8BEFFE1DA}" dt="2025-03-03T06:37:54.491" v="90" actId="27636"/>
          <ac:spMkLst>
            <pc:docMk/>
            <pc:sldMk cId="604414875" sldId="413"/>
            <ac:spMk id="3" creationId="{00000000-0000-0000-0000-000000000000}"/>
          </ac:spMkLst>
        </pc:spChg>
      </pc:sldChg>
      <pc:sldChg chg="modSp mod">
        <pc:chgData name="Gretchen Donehower" userId="f49245ab12673731" providerId="LiveId" clId="{C79C3B6D-3B7C-450B-B6BE-82C8BEFFE1DA}" dt="2025-03-03T06:37:54.542" v="94" actId="27636"/>
        <pc:sldMkLst>
          <pc:docMk/>
          <pc:sldMk cId="651528630" sldId="415"/>
        </pc:sldMkLst>
        <pc:spChg chg="mod">
          <ac:chgData name="Gretchen Donehower" userId="f49245ab12673731" providerId="LiveId" clId="{C79C3B6D-3B7C-450B-B6BE-82C8BEFFE1DA}" dt="2025-03-03T06:37:54.542" v="94" actId="27636"/>
          <ac:spMkLst>
            <pc:docMk/>
            <pc:sldMk cId="651528630" sldId="415"/>
            <ac:spMk id="5" creationId="{00000000-0000-0000-0000-000000000000}"/>
          </ac:spMkLst>
        </pc:spChg>
      </pc:sldChg>
      <pc:sldChg chg="del">
        <pc:chgData name="Gretchen Donehower" userId="f49245ab12673731" providerId="LiveId" clId="{C79C3B6D-3B7C-450B-B6BE-82C8BEFFE1DA}" dt="2025-03-12T01:19:47.122" v="631" actId="47"/>
        <pc:sldMkLst>
          <pc:docMk/>
          <pc:sldMk cId="1516512043" sldId="416"/>
        </pc:sldMkLst>
      </pc:sldChg>
      <pc:sldChg chg="del">
        <pc:chgData name="Gretchen Donehower" userId="f49245ab12673731" providerId="LiveId" clId="{C79C3B6D-3B7C-450B-B6BE-82C8BEFFE1DA}" dt="2025-03-12T01:19:47.122" v="631" actId="47"/>
        <pc:sldMkLst>
          <pc:docMk/>
          <pc:sldMk cId="809229442" sldId="417"/>
        </pc:sldMkLst>
      </pc:sldChg>
      <pc:sldChg chg="modSp del mod">
        <pc:chgData name="Gretchen Donehower" userId="f49245ab12673731" providerId="LiveId" clId="{C79C3B6D-3B7C-450B-B6BE-82C8BEFFE1DA}" dt="2025-03-12T01:19:47.122" v="631" actId="47"/>
        <pc:sldMkLst>
          <pc:docMk/>
          <pc:sldMk cId="3514423694" sldId="419"/>
        </pc:sldMkLst>
      </pc:sldChg>
      <pc:sldChg chg="modSp mod">
        <pc:chgData name="Gretchen Donehower" userId="f49245ab12673731" providerId="LiveId" clId="{C79C3B6D-3B7C-450B-B6BE-82C8BEFFE1DA}" dt="2025-03-03T06:37:54.436" v="86" actId="27636"/>
        <pc:sldMkLst>
          <pc:docMk/>
          <pc:sldMk cId="4056138092" sldId="426"/>
        </pc:sldMkLst>
        <pc:spChg chg="mod">
          <ac:chgData name="Gretchen Donehower" userId="f49245ab12673731" providerId="LiveId" clId="{C79C3B6D-3B7C-450B-B6BE-82C8BEFFE1DA}" dt="2025-03-03T06:37:54.436" v="86" actId="27636"/>
          <ac:spMkLst>
            <pc:docMk/>
            <pc:sldMk cId="4056138092" sldId="426"/>
            <ac:spMk id="3" creationId="{00000000-0000-0000-0000-000000000000}"/>
          </ac:spMkLst>
        </pc:spChg>
      </pc:sldChg>
      <pc:sldChg chg="del">
        <pc:chgData name="Gretchen Donehower" userId="f49245ab12673731" providerId="LiveId" clId="{C79C3B6D-3B7C-450B-B6BE-82C8BEFFE1DA}" dt="2025-03-12T01:10:25.268" v="443" actId="47"/>
        <pc:sldMkLst>
          <pc:docMk/>
          <pc:sldMk cId="1099746472" sldId="431"/>
        </pc:sldMkLst>
      </pc:sldChg>
      <pc:sldChg chg="del">
        <pc:chgData name="Gretchen Donehower" userId="f49245ab12673731" providerId="LiveId" clId="{C79C3B6D-3B7C-450B-B6BE-82C8BEFFE1DA}" dt="2025-03-12T01:10:25.268" v="443" actId="47"/>
        <pc:sldMkLst>
          <pc:docMk/>
          <pc:sldMk cId="1213121649" sldId="432"/>
        </pc:sldMkLst>
      </pc:sldChg>
      <pc:sldChg chg="modSp del mod">
        <pc:chgData name="Gretchen Donehower" userId="f49245ab12673731" providerId="LiveId" clId="{C79C3B6D-3B7C-450B-B6BE-82C8BEFFE1DA}" dt="2025-03-12T01:10:25.268" v="443" actId="47"/>
        <pc:sldMkLst>
          <pc:docMk/>
          <pc:sldMk cId="3790487621" sldId="449"/>
        </pc:sldMkLst>
      </pc:sldChg>
      <pc:sldChg chg="del">
        <pc:chgData name="Gretchen Donehower" userId="f49245ab12673731" providerId="LiveId" clId="{C79C3B6D-3B7C-450B-B6BE-82C8BEFFE1DA}" dt="2025-03-12T01:10:12.887" v="442" actId="47"/>
        <pc:sldMkLst>
          <pc:docMk/>
          <pc:sldMk cId="504084114" sldId="453"/>
        </pc:sldMkLst>
      </pc:sldChg>
      <pc:sldChg chg="del">
        <pc:chgData name="Gretchen Donehower" userId="f49245ab12673731" providerId="LiveId" clId="{C79C3B6D-3B7C-450B-B6BE-82C8BEFFE1DA}" dt="2025-03-12T01:10:25.268" v="443" actId="47"/>
        <pc:sldMkLst>
          <pc:docMk/>
          <pc:sldMk cId="3818022857" sldId="454"/>
        </pc:sldMkLst>
      </pc:sldChg>
      <pc:sldChg chg="del">
        <pc:chgData name="Gretchen Donehower" userId="f49245ab12673731" providerId="LiveId" clId="{C79C3B6D-3B7C-450B-B6BE-82C8BEFFE1DA}" dt="2025-03-12T01:10:25.268" v="443" actId="47"/>
        <pc:sldMkLst>
          <pc:docMk/>
          <pc:sldMk cId="3546903949" sldId="455"/>
        </pc:sldMkLst>
      </pc:sldChg>
      <pc:sldChg chg="del">
        <pc:chgData name="Gretchen Donehower" userId="f49245ab12673731" providerId="LiveId" clId="{C79C3B6D-3B7C-450B-B6BE-82C8BEFFE1DA}" dt="2025-03-12T01:10:25.268" v="443" actId="47"/>
        <pc:sldMkLst>
          <pc:docMk/>
          <pc:sldMk cId="3489435229" sldId="457"/>
        </pc:sldMkLst>
      </pc:sldChg>
      <pc:sldChg chg="del">
        <pc:chgData name="Gretchen Donehower" userId="f49245ab12673731" providerId="LiveId" clId="{C79C3B6D-3B7C-450B-B6BE-82C8BEFFE1DA}" dt="2025-03-12T01:10:25.268" v="443" actId="47"/>
        <pc:sldMkLst>
          <pc:docMk/>
          <pc:sldMk cId="1794300039" sldId="458"/>
        </pc:sldMkLst>
      </pc:sldChg>
      <pc:sldChg chg="del">
        <pc:chgData name="Gretchen Donehower" userId="f49245ab12673731" providerId="LiveId" clId="{C79C3B6D-3B7C-450B-B6BE-82C8BEFFE1DA}" dt="2025-03-12T01:10:25.268" v="443" actId="47"/>
        <pc:sldMkLst>
          <pc:docMk/>
          <pc:sldMk cId="1511564078" sldId="461"/>
        </pc:sldMkLst>
      </pc:sldChg>
      <pc:sldChg chg="del">
        <pc:chgData name="Gretchen Donehower" userId="f49245ab12673731" providerId="LiveId" clId="{C79C3B6D-3B7C-450B-B6BE-82C8BEFFE1DA}" dt="2025-03-12T01:10:25.268" v="443" actId="47"/>
        <pc:sldMkLst>
          <pc:docMk/>
          <pc:sldMk cId="3427860133" sldId="463"/>
        </pc:sldMkLst>
      </pc:sldChg>
      <pc:sldChg chg="modSp mod">
        <pc:chgData name="Gretchen Donehower" userId="f49245ab12673731" providerId="LiveId" clId="{C79C3B6D-3B7C-450B-B6BE-82C8BEFFE1DA}" dt="2025-03-12T01:11:46.233" v="521" actId="20577"/>
        <pc:sldMkLst>
          <pc:docMk/>
          <pc:sldMk cId="3864260653" sldId="469"/>
        </pc:sldMkLst>
        <pc:spChg chg="mod">
          <ac:chgData name="Gretchen Donehower" userId="f49245ab12673731" providerId="LiveId" clId="{C79C3B6D-3B7C-450B-B6BE-82C8BEFFE1DA}" dt="2025-03-12T01:09:04.345" v="424" actId="113"/>
          <ac:spMkLst>
            <pc:docMk/>
            <pc:sldMk cId="3864260653" sldId="469"/>
            <ac:spMk id="2" creationId="{692BEFAD-EFF5-43F1-8DBD-8DF652C410D5}"/>
          </ac:spMkLst>
        </pc:spChg>
        <pc:spChg chg="mod">
          <ac:chgData name="Gretchen Donehower" userId="f49245ab12673731" providerId="LiveId" clId="{C79C3B6D-3B7C-450B-B6BE-82C8BEFFE1DA}" dt="2025-03-12T01:11:46.233" v="521" actId="20577"/>
          <ac:spMkLst>
            <pc:docMk/>
            <pc:sldMk cId="3864260653" sldId="469"/>
            <ac:spMk id="3" creationId="{EC575403-6534-46EA-ABEC-54D343067268}"/>
          </ac:spMkLst>
        </pc:spChg>
      </pc:sldChg>
      <pc:sldChg chg="modSp del mod">
        <pc:chgData name="Gretchen Donehower" userId="f49245ab12673731" providerId="LiveId" clId="{C79C3B6D-3B7C-450B-B6BE-82C8BEFFE1DA}" dt="2025-03-12T01:14:52.322" v="533" actId="47"/>
        <pc:sldMkLst>
          <pc:docMk/>
          <pc:sldMk cId="2295955248" sldId="471"/>
        </pc:sldMkLst>
      </pc:sldChg>
      <pc:sldChg chg="del">
        <pc:chgData name="Gretchen Donehower" userId="f49245ab12673731" providerId="LiveId" clId="{C79C3B6D-3B7C-450B-B6BE-82C8BEFFE1DA}" dt="2025-03-12T01:14:56.583" v="534" actId="47"/>
        <pc:sldMkLst>
          <pc:docMk/>
          <pc:sldMk cId="1253942493" sldId="472"/>
        </pc:sldMkLst>
      </pc:sldChg>
      <pc:sldChg chg="modSp mod">
        <pc:chgData name="Gretchen Donehower" userId="f49245ab12673731" providerId="LiveId" clId="{C79C3B6D-3B7C-450B-B6BE-82C8BEFFE1DA}" dt="2025-03-03T06:37:54.446" v="87" actId="27636"/>
        <pc:sldMkLst>
          <pc:docMk/>
          <pc:sldMk cId="103571938" sldId="473"/>
        </pc:sldMkLst>
        <pc:spChg chg="mod">
          <ac:chgData name="Gretchen Donehower" userId="f49245ab12673731" providerId="LiveId" clId="{C79C3B6D-3B7C-450B-B6BE-82C8BEFFE1DA}" dt="2025-03-03T06:37:54.446" v="87" actId="27636"/>
          <ac:spMkLst>
            <pc:docMk/>
            <pc:sldMk cId="103571938" sldId="473"/>
            <ac:spMk id="3" creationId="{00000000-0000-0000-0000-000000000000}"/>
          </ac:spMkLst>
        </pc:spChg>
      </pc:sldChg>
      <pc:sldChg chg="modSp mod">
        <pc:chgData name="Gretchen Donehower" userId="f49245ab12673731" providerId="LiveId" clId="{C79C3B6D-3B7C-450B-B6BE-82C8BEFFE1DA}" dt="2025-03-12T01:17:49.563" v="565" actId="313"/>
        <pc:sldMkLst>
          <pc:docMk/>
          <pc:sldMk cId="4112609449" sldId="477"/>
        </pc:sldMkLst>
        <pc:spChg chg="mod">
          <ac:chgData name="Gretchen Donehower" userId="f49245ab12673731" providerId="LiveId" clId="{C79C3B6D-3B7C-450B-B6BE-82C8BEFFE1DA}" dt="2025-03-12T01:17:49.563" v="565" actId="313"/>
          <ac:spMkLst>
            <pc:docMk/>
            <pc:sldMk cId="4112609449" sldId="477"/>
            <ac:spMk id="3" creationId="{00000000-0000-0000-0000-000000000000}"/>
          </ac:spMkLst>
        </pc:spChg>
      </pc:sldChg>
      <pc:sldChg chg="del">
        <pc:chgData name="Gretchen Donehower" userId="f49245ab12673731" providerId="LiveId" clId="{C79C3B6D-3B7C-450B-B6BE-82C8BEFFE1DA}" dt="2025-03-12T01:17:58.246" v="566" actId="47"/>
        <pc:sldMkLst>
          <pc:docMk/>
          <pc:sldMk cId="3290979538" sldId="478"/>
        </pc:sldMkLst>
      </pc:sldChg>
      <pc:sldChg chg="modSp mod">
        <pc:chgData name="Gretchen Donehower" userId="f49245ab12673731" providerId="LiveId" clId="{C79C3B6D-3B7C-450B-B6BE-82C8BEFFE1DA}" dt="2025-03-12T01:18:59.445" v="629" actId="20577"/>
        <pc:sldMkLst>
          <pc:docMk/>
          <pc:sldMk cId="1494316753" sldId="479"/>
        </pc:sldMkLst>
        <pc:spChg chg="mod">
          <ac:chgData name="Gretchen Donehower" userId="f49245ab12673731" providerId="LiveId" clId="{C79C3B6D-3B7C-450B-B6BE-82C8BEFFE1DA}" dt="2025-03-12T01:18:59.445" v="629" actId="20577"/>
          <ac:spMkLst>
            <pc:docMk/>
            <pc:sldMk cId="1494316753" sldId="479"/>
            <ac:spMk id="5" creationId="{00000000-0000-0000-0000-000000000000}"/>
          </ac:spMkLst>
        </pc:spChg>
      </pc:sldChg>
      <pc:sldChg chg="addSp delSp modSp mod">
        <pc:chgData name="Gretchen Donehower" userId="f49245ab12673731" providerId="LiveId" clId="{C79C3B6D-3B7C-450B-B6BE-82C8BEFFE1DA}" dt="2025-03-03T06:32:27.925" v="47" actId="22"/>
        <pc:sldMkLst>
          <pc:docMk/>
          <pc:sldMk cId="3633475526" sldId="481"/>
        </pc:sldMkLst>
        <pc:spChg chg="mod">
          <ac:chgData name="Gretchen Donehower" userId="f49245ab12673731" providerId="LiveId" clId="{C79C3B6D-3B7C-450B-B6BE-82C8BEFFE1DA}" dt="2025-03-03T06:30:46.949" v="43" actId="14100"/>
          <ac:spMkLst>
            <pc:docMk/>
            <pc:sldMk cId="3633475526" sldId="481"/>
            <ac:spMk id="2" creationId="{46358606-E362-45D8-AB34-FF8452681DF4}"/>
          </ac:spMkLst>
        </pc:spChg>
        <pc:spChg chg="mod">
          <ac:chgData name="Gretchen Donehower" userId="f49245ab12673731" providerId="LiveId" clId="{C79C3B6D-3B7C-450B-B6BE-82C8BEFFE1DA}" dt="2025-03-03T06:30:14.296" v="2" actId="20577"/>
          <ac:spMkLst>
            <pc:docMk/>
            <pc:sldMk cId="3633475526" sldId="481"/>
            <ac:spMk id="3" creationId="{7739D4CA-6848-452F-BDA5-5361610778AF}"/>
          </ac:spMkLst>
        </pc:spChg>
      </pc:sldChg>
      <pc:sldChg chg="del">
        <pc:chgData name="Gretchen Donehower" userId="f49245ab12673731" providerId="LiveId" clId="{C79C3B6D-3B7C-450B-B6BE-82C8BEFFE1DA}" dt="2025-03-12T01:12:16.026" v="523" actId="47"/>
        <pc:sldMkLst>
          <pc:docMk/>
          <pc:sldMk cId="3784084332" sldId="482"/>
        </pc:sldMkLst>
      </pc:sldChg>
      <pc:sldChg chg="modSp mod">
        <pc:chgData name="Gretchen Donehower" userId="f49245ab12673731" providerId="LiveId" clId="{C79C3B6D-3B7C-450B-B6BE-82C8BEFFE1DA}" dt="2025-03-12T01:12:32.432" v="530" actId="20577"/>
        <pc:sldMkLst>
          <pc:docMk/>
          <pc:sldMk cId="1980238288" sldId="483"/>
        </pc:sldMkLst>
        <pc:spChg chg="mod">
          <ac:chgData name="Gretchen Donehower" userId="f49245ab12673731" providerId="LiveId" clId="{C79C3B6D-3B7C-450B-B6BE-82C8BEFFE1DA}" dt="2025-03-12T01:12:32.432" v="530" actId="20577"/>
          <ac:spMkLst>
            <pc:docMk/>
            <pc:sldMk cId="1980238288" sldId="483"/>
            <ac:spMk id="2" creationId="{00000000-0000-0000-0000-000000000000}"/>
          </ac:spMkLst>
        </pc:spChg>
        <pc:spChg chg="mod">
          <ac:chgData name="Gretchen Donehower" userId="f49245ab12673731" providerId="LiveId" clId="{C79C3B6D-3B7C-450B-B6BE-82C8BEFFE1DA}" dt="2025-03-03T06:37:54.319" v="73" actId="27636"/>
          <ac:spMkLst>
            <pc:docMk/>
            <pc:sldMk cId="1980238288" sldId="483"/>
            <ac:spMk id="3" creationId="{00000000-0000-0000-0000-000000000000}"/>
          </ac:spMkLst>
        </pc:spChg>
      </pc:sldChg>
      <pc:sldChg chg="modSp del mod">
        <pc:chgData name="Gretchen Donehower" userId="f49245ab12673731" providerId="LiveId" clId="{C79C3B6D-3B7C-450B-B6BE-82C8BEFFE1DA}" dt="2025-03-12T01:12:51.181" v="531" actId="47"/>
        <pc:sldMkLst>
          <pc:docMk/>
          <pc:sldMk cId="2669548208" sldId="484"/>
        </pc:sldMkLst>
      </pc:sldChg>
      <pc:sldChg chg="modSp mod">
        <pc:chgData name="Gretchen Donehower" userId="f49245ab12673731" providerId="LiveId" clId="{C79C3B6D-3B7C-450B-B6BE-82C8BEFFE1DA}" dt="2025-03-03T06:37:54.346" v="76" actId="27636"/>
        <pc:sldMkLst>
          <pc:docMk/>
          <pc:sldMk cId="2031813304" sldId="485"/>
        </pc:sldMkLst>
        <pc:spChg chg="mod">
          <ac:chgData name="Gretchen Donehower" userId="f49245ab12673731" providerId="LiveId" clId="{C79C3B6D-3B7C-450B-B6BE-82C8BEFFE1DA}" dt="2025-03-03T06:37:54.339" v="75" actId="27636"/>
          <ac:spMkLst>
            <pc:docMk/>
            <pc:sldMk cId="2031813304" sldId="485"/>
            <ac:spMk id="2" creationId="{00000000-0000-0000-0000-000000000000}"/>
          </ac:spMkLst>
        </pc:spChg>
        <pc:spChg chg="mod">
          <ac:chgData name="Gretchen Donehower" userId="f49245ab12673731" providerId="LiveId" clId="{C79C3B6D-3B7C-450B-B6BE-82C8BEFFE1DA}" dt="2025-03-03T06:37:54.346" v="76" actId="27636"/>
          <ac:spMkLst>
            <pc:docMk/>
            <pc:sldMk cId="2031813304" sldId="485"/>
            <ac:spMk id="3" creationId="{00000000-0000-0000-0000-000000000000}"/>
          </ac:spMkLst>
        </pc:spChg>
      </pc:sldChg>
      <pc:sldChg chg="modSp mod">
        <pc:chgData name="Gretchen Donehower" userId="f49245ab12673731" providerId="LiveId" clId="{C79C3B6D-3B7C-450B-B6BE-82C8BEFFE1DA}" dt="2025-03-03T06:37:54.361" v="78" actId="27636"/>
        <pc:sldMkLst>
          <pc:docMk/>
          <pc:sldMk cId="138721873" sldId="486"/>
        </pc:sldMkLst>
        <pc:spChg chg="mod">
          <ac:chgData name="Gretchen Donehower" userId="f49245ab12673731" providerId="LiveId" clId="{C79C3B6D-3B7C-450B-B6BE-82C8BEFFE1DA}" dt="2025-03-03T06:37:54.352" v="77" actId="27636"/>
          <ac:spMkLst>
            <pc:docMk/>
            <pc:sldMk cId="138721873" sldId="486"/>
            <ac:spMk id="2" creationId="{00000000-0000-0000-0000-000000000000}"/>
          </ac:spMkLst>
        </pc:spChg>
        <pc:spChg chg="mod">
          <ac:chgData name="Gretchen Donehower" userId="f49245ab12673731" providerId="LiveId" clId="{C79C3B6D-3B7C-450B-B6BE-82C8BEFFE1DA}" dt="2025-03-03T06:37:54.361" v="78" actId="27636"/>
          <ac:spMkLst>
            <pc:docMk/>
            <pc:sldMk cId="138721873" sldId="486"/>
            <ac:spMk id="3" creationId="{00000000-0000-0000-0000-000000000000}"/>
          </ac:spMkLst>
        </pc:spChg>
      </pc:sldChg>
      <pc:sldChg chg="del">
        <pc:chgData name="Gretchen Donehower" userId="f49245ab12673731" providerId="LiveId" clId="{C79C3B6D-3B7C-450B-B6BE-82C8BEFFE1DA}" dt="2025-03-12T01:13:13.790" v="532" actId="47"/>
        <pc:sldMkLst>
          <pc:docMk/>
          <pc:sldMk cId="3472004636" sldId="487"/>
        </pc:sldMkLst>
      </pc:sldChg>
      <pc:sldChg chg="modSp mod">
        <pc:chgData name="Gretchen Donehower" userId="f49245ab12673731" providerId="LiveId" clId="{C79C3B6D-3B7C-450B-B6BE-82C8BEFFE1DA}" dt="2025-03-03T06:37:54.374" v="80" actId="27636"/>
        <pc:sldMkLst>
          <pc:docMk/>
          <pc:sldMk cId="879633890" sldId="488"/>
        </pc:sldMkLst>
        <pc:spChg chg="mod">
          <ac:chgData name="Gretchen Donehower" userId="f49245ab12673731" providerId="LiveId" clId="{C79C3B6D-3B7C-450B-B6BE-82C8BEFFE1DA}" dt="2025-03-03T06:37:54.370" v="79" actId="27636"/>
          <ac:spMkLst>
            <pc:docMk/>
            <pc:sldMk cId="879633890" sldId="488"/>
            <ac:spMk id="2" creationId="{00000000-0000-0000-0000-000000000000}"/>
          </ac:spMkLst>
        </pc:spChg>
        <pc:spChg chg="mod">
          <ac:chgData name="Gretchen Donehower" userId="f49245ab12673731" providerId="LiveId" clId="{C79C3B6D-3B7C-450B-B6BE-82C8BEFFE1DA}" dt="2025-03-03T06:37:54.374" v="80" actId="27636"/>
          <ac:spMkLst>
            <pc:docMk/>
            <pc:sldMk cId="879633890" sldId="488"/>
            <ac:spMk id="3" creationId="{00000000-0000-0000-0000-000000000000}"/>
          </ac:spMkLst>
        </pc:spChg>
      </pc:sldChg>
      <pc:sldChg chg="modSp mod">
        <pc:chgData name="Gretchen Donehower" userId="f49245ab12673731" providerId="LiveId" clId="{C79C3B6D-3B7C-450B-B6BE-82C8BEFFE1DA}" dt="2025-03-03T06:37:54.385" v="81" actId="27636"/>
        <pc:sldMkLst>
          <pc:docMk/>
          <pc:sldMk cId="677298350" sldId="490"/>
        </pc:sldMkLst>
        <pc:spChg chg="mod">
          <ac:chgData name="Gretchen Donehower" userId="f49245ab12673731" providerId="LiveId" clId="{C79C3B6D-3B7C-450B-B6BE-82C8BEFFE1DA}" dt="2025-03-03T06:37:54.385" v="81" actId="27636"/>
          <ac:spMkLst>
            <pc:docMk/>
            <pc:sldMk cId="677298350" sldId="490"/>
            <ac:spMk id="3" creationId="{00000000-0000-0000-0000-000000000000}"/>
          </ac:spMkLst>
        </pc:spChg>
      </pc:sldChg>
      <pc:sldChg chg="modSp del mod">
        <pc:chgData name="Gretchen Donehower" userId="f49245ab12673731" providerId="LiveId" clId="{C79C3B6D-3B7C-450B-B6BE-82C8BEFFE1DA}" dt="2025-03-12T01:16:29.054" v="551" actId="2696"/>
        <pc:sldMkLst>
          <pc:docMk/>
          <pc:sldMk cId="3523703808" sldId="491"/>
        </pc:sldMkLst>
      </pc:sldChg>
      <pc:sldChg chg="modSp del mod">
        <pc:chgData name="Gretchen Donehower" userId="f49245ab12673731" providerId="LiveId" clId="{C79C3B6D-3B7C-450B-B6BE-82C8BEFFE1DA}" dt="2025-03-12T01:16:29.054" v="551" actId="2696"/>
        <pc:sldMkLst>
          <pc:docMk/>
          <pc:sldMk cId="2078116015" sldId="492"/>
        </pc:sldMkLst>
      </pc:sldChg>
      <pc:sldChg chg="modSp del mod">
        <pc:chgData name="Gretchen Donehower" userId="f49245ab12673731" providerId="LiveId" clId="{C79C3B6D-3B7C-450B-B6BE-82C8BEFFE1DA}" dt="2025-03-12T01:16:29.054" v="551" actId="2696"/>
        <pc:sldMkLst>
          <pc:docMk/>
          <pc:sldMk cId="2055461067" sldId="493"/>
        </pc:sldMkLst>
      </pc:sldChg>
      <pc:sldChg chg="del">
        <pc:chgData name="Gretchen Donehower" userId="f49245ab12673731" providerId="LiveId" clId="{C79C3B6D-3B7C-450B-B6BE-82C8BEFFE1DA}" dt="2025-03-03T06:30:08.308" v="0" actId="47"/>
        <pc:sldMkLst>
          <pc:docMk/>
          <pc:sldMk cId="3402858343" sldId="494"/>
        </pc:sldMkLst>
      </pc:sldChg>
      <pc:sldChg chg="del">
        <pc:chgData name="Gretchen Donehower" userId="f49245ab12673731" providerId="LiveId" clId="{C79C3B6D-3B7C-450B-B6BE-82C8BEFFE1DA}" dt="2025-03-12T01:19:47.122" v="631" actId="47"/>
        <pc:sldMkLst>
          <pc:docMk/>
          <pc:sldMk cId="3457259019" sldId="502"/>
        </pc:sldMkLst>
      </pc:sldChg>
      <pc:sldChg chg="modSp mod">
        <pc:chgData name="Gretchen Donehower" userId="f49245ab12673731" providerId="LiveId" clId="{C79C3B6D-3B7C-450B-B6BE-82C8BEFFE1DA}" dt="2025-03-03T06:37:54.555" v="95" actId="27636"/>
        <pc:sldMkLst>
          <pc:docMk/>
          <pc:sldMk cId="3152390428" sldId="504"/>
        </pc:sldMkLst>
        <pc:spChg chg="mod">
          <ac:chgData name="Gretchen Donehower" userId="f49245ab12673731" providerId="LiveId" clId="{C79C3B6D-3B7C-450B-B6BE-82C8BEFFE1DA}" dt="2025-03-03T06:37:54.555" v="95" actId="27636"/>
          <ac:spMkLst>
            <pc:docMk/>
            <pc:sldMk cId="3152390428" sldId="504"/>
            <ac:spMk id="3" creationId="{00000000-0000-0000-0000-000000000000}"/>
          </ac:spMkLst>
        </pc:spChg>
      </pc:sldChg>
      <pc:sldChg chg="modSp mod">
        <pc:chgData name="Gretchen Donehower" userId="f49245ab12673731" providerId="LiveId" clId="{C79C3B6D-3B7C-450B-B6BE-82C8BEFFE1DA}" dt="2025-03-03T06:37:54.563" v="96" actId="27636"/>
        <pc:sldMkLst>
          <pc:docMk/>
          <pc:sldMk cId="3468545202" sldId="505"/>
        </pc:sldMkLst>
        <pc:spChg chg="mod">
          <ac:chgData name="Gretchen Donehower" userId="f49245ab12673731" providerId="LiveId" clId="{C79C3B6D-3B7C-450B-B6BE-82C8BEFFE1DA}" dt="2025-03-03T06:37:54.563" v="96" actId="27636"/>
          <ac:spMkLst>
            <pc:docMk/>
            <pc:sldMk cId="3468545202" sldId="505"/>
            <ac:spMk id="3" creationId="{00000000-0000-0000-0000-000000000000}"/>
          </ac:spMkLst>
        </pc:spChg>
      </pc:sldChg>
      <pc:sldChg chg="modSp add mod ord">
        <pc:chgData name="Gretchen Donehower" userId="f49245ab12673731" providerId="LiveId" clId="{C79C3B6D-3B7C-450B-B6BE-82C8BEFFE1DA}" dt="2025-03-12T01:15:25.485" v="550" actId="14100"/>
        <pc:sldMkLst>
          <pc:docMk/>
          <pc:sldMk cId="2749193024" sldId="507"/>
        </pc:sldMkLst>
        <pc:spChg chg="mod">
          <ac:chgData name="Gretchen Donehower" userId="f49245ab12673731" providerId="LiveId" clId="{C79C3B6D-3B7C-450B-B6BE-82C8BEFFE1DA}" dt="2025-03-12T01:15:25.485" v="550" actId="14100"/>
          <ac:spMkLst>
            <pc:docMk/>
            <pc:sldMk cId="2749193024" sldId="507"/>
            <ac:spMk id="3" creationId="{07CB8D77-90E3-E4AE-2D9A-0E87DCE5E507}"/>
          </ac:spMkLst>
        </pc:spChg>
      </pc:sldChg>
      <pc:sldChg chg="addSp modSp add mod">
        <pc:chgData name="Gretchen Donehower" userId="f49245ab12673731" providerId="LiveId" clId="{C79C3B6D-3B7C-450B-B6BE-82C8BEFFE1DA}" dt="2025-03-12T01:25:42.951" v="789" actId="1076"/>
        <pc:sldMkLst>
          <pc:docMk/>
          <pc:sldMk cId="2193728481" sldId="508"/>
        </pc:sldMkLst>
        <pc:spChg chg="mod">
          <ac:chgData name="Gretchen Donehower" userId="f49245ab12673731" providerId="LiveId" clId="{C79C3B6D-3B7C-450B-B6BE-82C8BEFFE1DA}" dt="2025-03-12T01:20:34.279" v="641" actId="20577"/>
          <ac:spMkLst>
            <pc:docMk/>
            <pc:sldMk cId="2193728481" sldId="508"/>
            <ac:spMk id="2" creationId="{A347AF49-BAB9-AEE0-857B-F5B0EFEA3E2D}"/>
          </ac:spMkLst>
        </pc:spChg>
        <pc:spChg chg="mod">
          <ac:chgData name="Gretchen Donehower" userId="f49245ab12673731" providerId="LiveId" clId="{C79C3B6D-3B7C-450B-B6BE-82C8BEFFE1DA}" dt="2025-03-12T01:25:35.447" v="788" actId="27636"/>
          <ac:spMkLst>
            <pc:docMk/>
            <pc:sldMk cId="2193728481" sldId="508"/>
            <ac:spMk id="3" creationId="{3966550A-E022-FD99-ECED-982B0FCE80FC}"/>
          </ac:spMkLst>
        </pc:spChg>
        <pc:picChg chg="add mod">
          <ac:chgData name="Gretchen Donehower" userId="f49245ab12673731" providerId="LiveId" clId="{C79C3B6D-3B7C-450B-B6BE-82C8BEFFE1DA}" dt="2025-03-12T01:25:42.951" v="789" actId="1076"/>
          <ac:picMkLst>
            <pc:docMk/>
            <pc:sldMk cId="2193728481" sldId="508"/>
            <ac:picMk id="5" creationId="{DE36800F-CFB8-1EFE-6F80-E34E0888BAC0}"/>
          </ac:picMkLst>
        </pc:picChg>
      </pc:sldChg>
      <pc:sldChg chg="del">
        <pc:chgData name="Gretchen Donehower" userId="f49245ab12673731" providerId="LiveId" clId="{C79C3B6D-3B7C-450B-B6BE-82C8BEFFE1DA}" dt="2025-03-03T06:30:08.308" v="0" actId="47"/>
        <pc:sldMkLst>
          <pc:docMk/>
          <pc:sldMk cId="213816080" sldId="636"/>
        </pc:sldMkLst>
      </pc:sldChg>
      <pc:sldChg chg="del">
        <pc:chgData name="Gretchen Donehower" userId="f49245ab12673731" providerId="LiveId" clId="{C79C3B6D-3B7C-450B-B6BE-82C8BEFFE1DA}" dt="2025-03-03T06:30:08.308" v="0" actId="47"/>
        <pc:sldMkLst>
          <pc:docMk/>
          <pc:sldMk cId="3474543709" sldId="637"/>
        </pc:sldMkLst>
      </pc:sldChg>
      <pc:sldChg chg="del">
        <pc:chgData name="Gretchen Donehower" userId="f49245ab12673731" providerId="LiveId" clId="{C79C3B6D-3B7C-450B-B6BE-82C8BEFFE1DA}" dt="2025-03-03T06:30:08.308" v="0" actId="47"/>
        <pc:sldMkLst>
          <pc:docMk/>
          <pc:sldMk cId="275694012" sldId="638"/>
        </pc:sldMkLst>
      </pc:sldChg>
      <pc:sldChg chg="del">
        <pc:chgData name="Gretchen Donehower" userId="f49245ab12673731" providerId="LiveId" clId="{C79C3B6D-3B7C-450B-B6BE-82C8BEFFE1DA}" dt="2025-03-03T06:30:08.308" v="0" actId="47"/>
        <pc:sldMkLst>
          <pc:docMk/>
          <pc:sldMk cId="422322369" sldId="639"/>
        </pc:sldMkLst>
      </pc:sldChg>
      <pc:sldChg chg="del">
        <pc:chgData name="Gretchen Donehower" userId="f49245ab12673731" providerId="LiveId" clId="{C79C3B6D-3B7C-450B-B6BE-82C8BEFFE1DA}" dt="2025-03-03T06:30:08.308" v="0" actId="47"/>
        <pc:sldMkLst>
          <pc:docMk/>
          <pc:sldMk cId="2831792326" sldId="640"/>
        </pc:sldMkLst>
      </pc:sldChg>
      <pc:sldChg chg="del">
        <pc:chgData name="Gretchen Donehower" userId="f49245ab12673731" providerId="LiveId" clId="{C79C3B6D-3B7C-450B-B6BE-82C8BEFFE1DA}" dt="2025-03-03T06:30:08.308" v="0" actId="47"/>
        <pc:sldMkLst>
          <pc:docMk/>
          <pc:sldMk cId="1090798222" sldId="641"/>
        </pc:sldMkLst>
      </pc:sldChg>
      <pc:sldChg chg="del">
        <pc:chgData name="Gretchen Donehower" userId="f49245ab12673731" providerId="LiveId" clId="{C79C3B6D-3B7C-450B-B6BE-82C8BEFFE1DA}" dt="2025-03-03T06:30:08.308" v="0" actId="47"/>
        <pc:sldMkLst>
          <pc:docMk/>
          <pc:sldMk cId="363405817" sldId="642"/>
        </pc:sldMkLst>
      </pc:sldChg>
      <pc:sldChg chg="del">
        <pc:chgData name="Gretchen Donehower" userId="f49245ab12673731" providerId="LiveId" clId="{C79C3B6D-3B7C-450B-B6BE-82C8BEFFE1DA}" dt="2025-03-03T06:30:08.308" v="0" actId="47"/>
        <pc:sldMkLst>
          <pc:docMk/>
          <pc:sldMk cId="4292725058" sldId="680"/>
        </pc:sldMkLst>
      </pc:sldChg>
      <pc:sldChg chg="del">
        <pc:chgData name="Gretchen Donehower" userId="f49245ab12673731" providerId="LiveId" clId="{C79C3B6D-3B7C-450B-B6BE-82C8BEFFE1DA}" dt="2025-03-03T06:30:08.308" v="0" actId="47"/>
        <pc:sldMkLst>
          <pc:docMk/>
          <pc:sldMk cId="4121215213" sldId="681"/>
        </pc:sldMkLst>
      </pc:sldChg>
      <pc:sldChg chg="del">
        <pc:chgData name="Gretchen Donehower" userId="f49245ab12673731" providerId="LiveId" clId="{C79C3B6D-3B7C-450B-B6BE-82C8BEFFE1DA}" dt="2025-03-03T06:30:08.308" v="0" actId="47"/>
        <pc:sldMkLst>
          <pc:docMk/>
          <pc:sldMk cId="2027104519" sldId="682"/>
        </pc:sldMkLst>
      </pc:sldChg>
      <pc:sldChg chg="del">
        <pc:chgData name="Gretchen Donehower" userId="f49245ab12673731" providerId="LiveId" clId="{C79C3B6D-3B7C-450B-B6BE-82C8BEFFE1DA}" dt="2025-03-03T06:30:08.308" v="0" actId="47"/>
        <pc:sldMkLst>
          <pc:docMk/>
          <pc:sldMk cId="454369126" sldId="683"/>
        </pc:sldMkLst>
      </pc:sldChg>
      <pc:sldChg chg="del">
        <pc:chgData name="Gretchen Donehower" userId="f49245ab12673731" providerId="LiveId" clId="{C79C3B6D-3B7C-450B-B6BE-82C8BEFFE1DA}" dt="2025-03-03T06:30:08.308" v="0" actId="47"/>
        <pc:sldMkLst>
          <pc:docMk/>
          <pc:sldMk cId="2844706818" sldId="684"/>
        </pc:sldMkLst>
      </pc:sldChg>
      <pc:sldChg chg="del">
        <pc:chgData name="Gretchen Donehower" userId="f49245ab12673731" providerId="LiveId" clId="{C79C3B6D-3B7C-450B-B6BE-82C8BEFFE1DA}" dt="2025-03-03T06:30:08.308" v="0" actId="47"/>
        <pc:sldMkLst>
          <pc:docMk/>
          <pc:sldMk cId="3209293919" sldId="687"/>
        </pc:sldMkLst>
      </pc:sldChg>
      <pc:sldChg chg="del">
        <pc:chgData name="Gretchen Donehower" userId="f49245ab12673731" providerId="LiveId" clId="{C79C3B6D-3B7C-450B-B6BE-82C8BEFFE1DA}" dt="2025-03-03T06:30:08.308" v="0" actId="47"/>
        <pc:sldMkLst>
          <pc:docMk/>
          <pc:sldMk cId="4041595979" sldId="688"/>
        </pc:sldMkLst>
      </pc:sldChg>
      <pc:sldChg chg="del">
        <pc:chgData name="Gretchen Donehower" userId="f49245ab12673731" providerId="LiveId" clId="{C79C3B6D-3B7C-450B-B6BE-82C8BEFFE1DA}" dt="2025-03-03T06:30:08.308" v="0" actId="47"/>
        <pc:sldMkLst>
          <pc:docMk/>
          <pc:sldMk cId="951359026" sldId="689"/>
        </pc:sldMkLst>
      </pc:sldChg>
      <pc:sldChg chg="del">
        <pc:chgData name="Gretchen Donehower" userId="f49245ab12673731" providerId="LiveId" clId="{C79C3B6D-3B7C-450B-B6BE-82C8BEFFE1DA}" dt="2025-03-03T06:30:08.308" v="0" actId="47"/>
        <pc:sldMkLst>
          <pc:docMk/>
          <pc:sldMk cId="1493303287" sldId="690"/>
        </pc:sldMkLst>
      </pc:sldChg>
      <pc:sldMasterChg chg="del delSldLayout">
        <pc:chgData name="Gretchen Donehower" userId="f49245ab12673731" providerId="LiveId" clId="{C79C3B6D-3B7C-450B-B6BE-82C8BEFFE1DA}" dt="2025-03-03T06:30:08.308" v="0" actId="47"/>
        <pc:sldMasterMkLst>
          <pc:docMk/>
          <pc:sldMasterMk cId="0" sldId="2147483648"/>
        </pc:sldMasterMkLst>
        <pc:sldLayoutChg chg="del">
          <pc:chgData name="Gretchen Donehower" userId="f49245ab12673731" providerId="LiveId" clId="{C79C3B6D-3B7C-450B-B6BE-82C8BEFFE1DA}" dt="2025-03-03T06:30:08.308" v="0" actId="47"/>
          <pc:sldLayoutMkLst>
            <pc:docMk/>
            <pc:sldMasterMk cId="0" sldId="2147483648"/>
            <pc:sldLayoutMk cId="0" sldId="2147483650"/>
          </pc:sldLayoutMkLst>
        </pc:sldLayoutChg>
        <pc:sldLayoutChg chg="del">
          <pc:chgData name="Gretchen Donehower" userId="f49245ab12673731" providerId="LiveId" clId="{C79C3B6D-3B7C-450B-B6BE-82C8BEFFE1DA}" dt="2025-03-03T06:30:08.308" v="0" actId="47"/>
          <pc:sldLayoutMkLst>
            <pc:docMk/>
            <pc:sldMasterMk cId="0" sldId="2147483648"/>
            <pc:sldLayoutMk cId="0" sldId="2147483651"/>
          </pc:sldLayoutMkLst>
        </pc:sldLayoutChg>
        <pc:sldLayoutChg chg="del">
          <pc:chgData name="Gretchen Donehower" userId="f49245ab12673731" providerId="LiveId" clId="{C79C3B6D-3B7C-450B-B6BE-82C8BEFFE1DA}" dt="2025-03-03T06:30:08.308" v="0" actId="47"/>
          <pc:sldLayoutMkLst>
            <pc:docMk/>
            <pc:sldMasterMk cId="0" sldId="2147483648"/>
            <pc:sldLayoutMk cId="0" sldId="2147483652"/>
          </pc:sldLayoutMkLst>
        </pc:sldLayoutChg>
        <pc:sldLayoutChg chg="del">
          <pc:chgData name="Gretchen Donehower" userId="f49245ab12673731" providerId="LiveId" clId="{C79C3B6D-3B7C-450B-B6BE-82C8BEFFE1DA}" dt="2025-03-03T06:30:08.308" v="0" actId="47"/>
          <pc:sldLayoutMkLst>
            <pc:docMk/>
            <pc:sldMasterMk cId="0" sldId="2147483648"/>
            <pc:sldLayoutMk cId="0" sldId="2147483653"/>
          </pc:sldLayoutMkLst>
        </pc:sldLayoutChg>
        <pc:sldLayoutChg chg="del">
          <pc:chgData name="Gretchen Donehower" userId="f49245ab12673731" providerId="LiveId" clId="{C79C3B6D-3B7C-450B-B6BE-82C8BEFFE1DA}" dt="2025-03-03T06:30:08.308" v="0" actId="47"/>
          <pc:sldLayoutMkLst>
            <pc:docMk/>
            <pc:sldMasterMk cId="0" sldId="2147483648"/>
            <pc:sldLayoutMk cId="0" sldId="2147483654"/>
          </pc:sldLayoutMkLst>
        </pc:sldLayoutChg>
        <pc:sldLayoutChg chg="del">
          <pc:chgData name="Gretchen Donehower" userId="f49245ab12673731" providerId="LiveId" clId="{C79C3B6D-3B7C-450B-B6BE-82C8BEFFE1DA}" dt="2025-03-03T06:30:08.308" v="0" actId="47"/>
          <pc:sldLayoutMkLst>
            <pc:docMk/>
            <pc:sldMasterMk cId="0" sldId="2147483648"/>
            <pc:sldLayoutMk cId="0" sldId="2147483656"/>
          </pc:sldLayoutMkLst>
        </pc:sldLayoutChg>
        <pc:sldLayoutChg chg="del">
          <pc:chgData name="Gretchen Donehower" userId="f49245ab12673731" providerId="LiveId" clId="{C79C3B6D-3B7C-450B-B6BE-82C8BEFFE1DA}" dt="2025-03-03T06:30:08.308" v="0" actId="47"/>
          <pc:sldLayoutMkLst>
            <pc:docMk/>
            <pc:sldMasterMk cId="0" sldId="2147483648"/>
            <pc:sldLayoutMk cId="0" sldId="2147483657"/>
          </pc:sldLayoutMkLst>
        </pc:sldLayoutChg>
        <pc:sldLayoutChg chg="del">
          <pc:chgData name="Gretchen Donehower" userId="f49245ab12673731" providerId="LiveId" clId="{C79C3B6D-3B7C-450B-B6BE-82C8BEFFE1DA}" dt="2025-03-03T06:30:08.308" v="0" actId="47"/>
          <pc:sldLayoutMkLst>
            <pc:docMk/>
            <pc:sldMasterMk cId="0" sldId="2147483648"/>
            <pc:sldLayoutMk cId="0" sldId="2147483658"/>
          </pc:sldLayoutMkLst>
        </pc:sldLayoutChg>
        <pc:sldLayoutChg chg="del">
          <pc:chgData name="Gretchen Donehower" userId="f49245ab12673731" providerId="LiveId" clId="{C79C3B6D-3B7C-450B-B6BE-82C8BEFFE1DA}" dt="2025-03-03T06:30:08.308" v="0" actId="47"/>
          <pc:sldLayoutMkLst>
            <pc:docMk/>
            <pc:sldMasterMk cId="0" sldId="2147483648"/>
            <pc:sldLayoutMk cId="0" sldId="2147483659"/>
          </pc:sldLayoutMkLst>
        </pc:sldLayoutChg>
        <pc:sldLayoutChg chg="del">
          <pc:chgData name="Gretchen Donehower" userId="f49245ab12673731" providerId="LiveId" clId="{C79C3B6D-3B7C-450B-B6BE-82C8BEFFE1DA}" dt="2025-03-03T06:30:08.308" v="0" actId="47"/>
          <pc:sldLayoutMkLst>
            <pc:docMk/>
            <pc:sldMasterMk cId="0" sldId="2147483648"/>
            <pc:sldLayoutMk cId="1968540167" sldId="2147483660"/>
          </pc:sldLayoutMkLst>
        </pc:sldLayoutChg>
      </pc:sldMasterChg>
      <pc:sldMasterChg chg="delSldLayout">
        <pc:chgData name="Gretchen Donehower" userId="f49245ab12673731" providerId="LiveId" clId="{C79C3B6D-3B7C-450B-B6BE-82C8BEFFE1DA}" dt="2025-03-12T01:10:25.268" v="443" actId="47"/>
        <pc:sldMasterMkLst>
          <pc:docMk/>
          <pc:sldMasterMk cId="2738977325" sldId="2147483661"/>
        </pc:sldMasterMkLst>
        <pc:sldLayoutChg chg="del">
          <pc:chgData name="Gretchen Donehower" userId="f49245ab12673731" providerId="LiveId" clId="{C79C3B6D-3B7C-450B-B6BE-82C8BEFFE1DA}" dt="2025-03-12T01:10:25.268" v="443" actId="47"/>
          <pc:sldLayoutMkLst>
            <pc:docMk/>
            <pc:sldMasterMk cId="2738977325" sldId="2147483661"/>
            <pc:sldLayoutMk cId="3583015730" sldId="2147483673"/>
          </pc:sldLayoutMkLst>
        </pc:sldLayoutChg>
        <pc:sldLayoutChg chg="del">
          <pc:chgData name="Gretchen Donehower" userId="f49245ab12673731" providerId="LiveId" clId="{C79C3B6D-3B7C-450B-B6BE-82C8BEFFE1DA}" dt="2025-03-12T01:10:25.268" v="443" actId="47"/>
          <pc:sldLayoutMkLst>
            <pc:docMk/>
            <pc:sldMasterMk cId="2738977325" sldId="2147483661"/>
            <pc:sldLayoutMk cId="2134922032" sldId="2147483674"/>
          </pc:sldLayoutMkLst>
        </pc:sldLayoutChg>
      </pc:sldMasterChg>
      <pc:sldMasterChg chg="del delSldLayout">
        <pc:chgData name="Gretchen Donehower" userId="f49245ab12673731" providerId="LiveId" clId="{C79C3B6D-3B7C-450B-B6BE-82C8BEFFE1DA}" dt="2025-03-03T06:30:08.308" v="0" actId="47"/>
        <pc:sldMasterMkLst>
          <pc:docMk/>
          <pc:sldMasterMk cId="3700506214" sldId="2147483673"/>
        </pc:sldMasterMkLst>
        <pc:sldLayoutChg chg="del">
          <pc:chgData name="Gretchen Donehower" userId="f49245ab12673731" providerId="LiveId" clId="{C79C3B6D-3B7C-450B-B6BE-82C8BEFFE1DA}" dt="2025-03-03T06:30:08.308" v="0" actId="47"/>
          <pc:sldLayoutMkLst>
            <pc:docMk/>
            <pc:sldMasterMk cId="3700506214" sldId="2147483673"/>
            <pc:sldLayoutMk cId="103318337" sldId="2147483674"/>
          </pc:sldLayoutMkLst>
        </pc:sldLayoutChg>
        <pc:sldLayoutChg chg="del">
          <pc:chgData name="Gretchen Donehower" userId="f49245ab12673731" providerId="LiveId" clId="{C79C3B6D-3B7C-450B-B6BE-82C8BEFFE1DA}" dt="2025-03-03T06:30:08.308" v="0" actId="47"/>
          <pc:sldLayoutMkLst>
            <pc:docMk/>
            <pc:sldMasterMk cId="3700506214" sldId="2147483673"/>
            <pc:sldLayoutMk cId="1138825098" sldId="2147483675"/>
          </pc:sldLayoutMkLst>
        </pc:sldLayoutChg>
        <pc:sldLayoutChg chg="del">
          <pc:chgData name="Gretchen Donehower" userId="f49245ab12673731" providerId="LiveId" clId="{C79C3B6D-3B7C-450B-B6BE-82C8BEFFE1DA}" dt="2025-03-03T06:30:08.308" v="0" actId="47"/>
          <pc:sldLayoutMkLst>
            <pc:docMk/>
            <pc:sldMasterMk cId="3700506214" sldId="2147483673"/>
            <pc:sldLayoutMk cId="928909062" sldId="2147483676"/>
          </pc:sldLayoutMkLst>
        </pc:sldLayoutChg>
        <pc:sldLayoutChg chg="del">
          <pc:chgData name="Gretchen Donehower" userId="f49245ab12673731" providerId="LiveId" clId="{C79C3B6D-3B7C-450B-B6BE-82C8BEFFE1DA}" dt="2025-03-03T06:30:08.308" v="0" actId="47"/>
          <pc:sldLayoutMkLst>
            <pc:docMk/>
            <pc:sldMasterMk cId="3700506214" sldId="2147483673"/>
            <pc:sldLayoutMk cId="1443347729" sldId="2147483677"/>
          </pc:sldLayoutMkLst>
        </pc:sldLayoutChg>
        <pc:sldLayoutChg chg="del">
          <pc:chgData name="Gretchen Donehower" userId="f49245ab12673731" providerId="LiveId" clId="{C79C3B6D-3B7C-450B-B6BE-82C8BEFFE1DA}" dt="2025-03-03T06:30:08.308" v="0" actId="47"/>
          <pc:sldLayoutMkLst>
            <pc:docMk/>
            <pc:sldMasterMk cId="3700506214" sldId="2147483673"/>
            <pc:sldLayoutMk cId="4142665987" sldId="2147483678"/>
          </pc:sldLayoutMkLst>
        </pc:sldLayoutChg>
        <pc:sldLayoutChg chg="del">
          <pc:chgData name="Gretchen Donehower" userId="f49245ab12673731" providerId="LiveId" clId="{C79C3B6D-3B7C-450B-B6BE-82C8BEFFE1DA}" dt="2025-03-03T06:30:08.308" v="0" actId="47"/>
          <pc:sldLayoutMkLst>
            <pc:docMk/>
            <pc:sldMasterMk cId="3700506214" sldId="2147483673"/>
            <pc:sldLayoutMk cId="3957952750" sldId="2147483679"/>
          </pc:sldLayoutMkLst>
        </pc:sldLayoutChg>
        <pc:sldLayoutChg chg="del">
          <pc:chgData name="Gretchen Donehower" userId="f49245ab12673731" providerId="LiveId" clId="{C79C3B6D-3B7C-450B-B6BE-82C8BEFFE1DA}" dt="2025-03-03T06:30:08.308" v="0" actId="47"/>
          <pc:sldLayoutMkLst>
            <pc:docMk/>
            <pc:sldMasterMk cId="3700506214" sldId="2147483673"/>
            <pc:sldLayoutMk cId="3523427558" sldId="2147483680"/>
          </pc:sldLayoutMkLst>
        </pc:sldLayoutChg>
        <pc:sldLayoutChg chg="del">
          <pc:chgData name="Gretchen Donehower" userId="f49245ab12673731" providerId="LiveId" clId="{C79C3B6D-3B7C-450B-B6BE-82C8BEFFE1DA}" dt="2025-03-03T06:30:08.308" v="0" actId="47"/>
          <pc:sldLayoutMkLst>
            <pc:docMk/>
            <pc:sldMasterMk cId="3700506214" sldId="2147483673"/>
            <pc:sldLayoutMk cId="1055244150" sldId="2147483681"/>
          </pc:sldLayoutMkLst>
        </pc:sldLayoutChg>
      </pc:sldMaster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'public ABR'!$A$1</c:f>
              <c:strCache>
                <c:ptCount val="1"/>
                <c:pt idx="0">
                  <c:v>asset income</c:v>
                </c:pt>
              </c:strCache>
            </c:strRef>
          </c:tx>
          <c:spPr>
            <a:ln w="19050" cap="sq">
              <a:solidFill>
                <a:srgbClr val="292934"/>
              </a:solidFill>
              <a:prstDash val="dash"/>
            </a:ln>
          </c:spPr>
          <c:marker>
            <c:symbol val="none"/>
          </c:marker>
          <c:cat>
            <c:numRef>
              <c:f>'public ABR'!$D$2:$D$92</c:f>
              <c:numCache>
                <c:formatCode>General</c:formatCod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numCache>
            </c:numRef>
          </c:cat>
          <c:val>
            <c:numRef>
              <c:f>'public ABR'!$A$2:$A$92</c:f>
              <c:numCache>
                <c:formatCode>General</c:formatCode>
                <c:ptCount val="91"/>
                <c:pt idx="0">
                  <c:v>-2.9418999999999999E-3</c:v>
                </c:pt>
                <c:pt idx="1">
                  <c:v>-3.1686000000000001E-3</c:v>
                </c:pt>
                <c:pt idx="2">
                  <c:v>-3.1954000000000001E-3</c:v>
                </c:pt>
                <c:pt idx="3">
                  <c:v>-3.8011999999999998E-3</c:v>
                </c:pt>
                <c:pt idx="4">
                  <c:v>-3.7309000000000001E-3</c:v>
                </c:pt>
                <c:pt idx="5">
                  <c:v>-3.9975999999999996E-3</c:v>
                </c:pt>
                <c:pt idx="6">
                  <c:v>-3.3080000000000002E-3</c:v>
                </c:pt>
                <c:pt idx="7">
                  <c:v>-3.8855999999999999E-3</c:v>
                </c:pt>
                <c:pt idx="8">
                  <c:v>-3.8650999999999998E-3</c:v>
                </c:pt>
                <c:pt idx="9">
                  <c:v>-4.0553999999999998E-3</c:v>
                </c:pt>
                <c:pt idx="10">
                  <c:v>-3.9689E-3</c:v>
                </c:pt>
                <c:pt idx="11">
                  <c:v>-4.3604999999999998E-3</c:v>
                </c:pt>
                <c:pt idx="12">
                  <c:v>-4.4720000000000003E-3</c:v>
                </c:pt>
                <c:pt idx="13">
                  <c:v>-4.6100000000000004E-3</c:v>
                </c:pt>
                <c:pt idx="14">
                  <c:v>-4.8193000000000003E-3</c:v>
                </c:pt>
                <c:pt idx="15">
                  <c:v>-5.1127000000000004E-3</c:v>
                </c:pt>
                <c:pt idx="16">
                  <c:v>-5.4761999999999996E-3</c:v>
                </c:pt>
                <c:pt idx="17">
                  <c:v>-5.6674999999999998E-3</c:v>
                </c:pt>
                <c:pt idx="18">
                  <c:v>-6.1609000000000004E-3</c:v>
                </c:pt>
                <c:pt idx="19">
                  <c:v>-6.5055E-3</c:v>
                </c:pt>
                <c:pt idx="20">
                  <c:v>-6.8818000000000004E-3</c:v>
                </c:pt>
                <c:pt idx="21">
                  <c:v>-7.2585000000000002E-3</c:v>
                </c:pt>
                <c:pt idx="22">
                  <c:v>-7.7583000000000001E-3</c:v>
                </c:pt>
                <c:pt idx="23">
                  <c:v>-8.1951999999999997E-3</c:v>
                </c:pt>
                <c:pt idx="24">
                  <c:v>-8.6116000000000005E-3</c:v>
                </c:pt>
                <c:pt idx="25">
                  <c:v>-9.1803000000000006E-3</c:v>
                </c:pt>
                <c:pt idx="26">
                  <c:v>-9.6501E-3</c:v>
                </c:pt>
                <c:pt idx="27">
                  <c:v>-1.01335E-2</c:v>
                </c:pt>
                <c:pt idx="28">
                  <c:v>-1.06157E-2</c:v>
                </c:pt>
                <c:pt idx="29">
                  <c:v>-1.1053800000000001E-2</c:v>
                </c:pt>
                <c:pt idx="30">
                  <c:v>-1.1486400000000001E-2</c:v>
                </c:pt>
                <c:pt idx="31">
                  <c:v>-1.1880999999999999E-2</c:v>
                </c:pt>
                <c:pt idx="32">
                  <c:v>-1.2220099999999999E-2</c:v>
                </c:pt>
                <c:pt idx="33">
                  <c:v>-1.24738E-2</c:v>
                </c:pt>
                <c:pt idx="34">
                  <c:v>-1.26698E-2</c:v>
                </c:pt>
                <c:pt idx="35">
                  <c:v>-1.28045E-2</c:v>
                </c:pt>
                <c:pt idx="36">
                  <c:v>-1.28948E-2</c:v>
                </c:pt>
                <c:pt idx="37">
                  <c:v>-1.29284E-2</c:v>
                </c:pt>
                <c:pt idx="38">
                  <c:v>-1.28988E-2</c:v>
                </c:pt>
                <c:pt idx="39">
                  <c:v>-1.28273E-2</c:v>
                </c:pt>
                <c:pt idx="40">
                  <c:v>-1.2763E-2</c:v>
                </c:pt>
                <c:pt idx="41">
                  <c:v>-1.27551E-2</c:v>
                </c:pt>
                <c:pt idx="42">
                  <c:v>-1.2824500000000001E-2</c:v>
                </c:pt>
                <c:pt idx="43">
                  <c:v>-1.2948299999999999E-2</c:v>
                </c:pt>
                <c:pt idx="44">
                  <c:v>-1.3068099999999999E-2</c:v>
                </c:pt>
                <c:pt idx="45">
                  <c:v>-1.3126199999999999E-2</c:v>
                </c:pt>
                <c:pt idx="46">
                  <c:v>-1.30998E-2</c:v>
                </c:pt>
                <c:pt idx="47">
                  <c:v>-1.30034E-2</c:v>
                </c:pt>
                <c:pt idx="48">
                  <c:v>-1.28681E-2</c:v>
                </c:pt>
                <c:pt idx="49">
                  <c:v>-1.2729600000000001E-2</c:v>
                </c:pt>
                <c:pt idx="50">
                  <c:v>-1.2622E-2</c:v>
                </c:pt>
                <c:pt idx="51">
                  <c:v>-1.2559600000000001E-2</c:v>
                </c:pt>
                <c:pt idx="52">
                  <c:v>-1.25144E-2</c:v>
                </c:pt>
                <c:pt idx="53">
                  <c:v>-1.2423099999999999E-2</c:v>
                </c:pt>
                <c:pt idx="54">
                  <c:v>-1.2227500000000001E-2</c:v>
                </c:pt>
                <c:pt idx="55">
                  <c:v>-1.1915200000000001E-2</c:v>
                </c:pt>
                <c:pt idx="56">
                  <c:v>-1.15248E-2</c:v>
                </c:pt>
                <c:pt idx="57">
                  <c:v>-1.11117E-2</c:v>
                </c:pt>
                <c:pt idx="58">
                  <c:v>-1.0711E-2</c:v>
                </c:pt>
                <c:pt idx="59">
                  <c:v>-1.0330499999999999E-2</c:v>
                </c:pt>
                <c:pt idx="60">
                  <c:v>-9.9664999999999997E-3</c:v>
                </c:pt>
                <c:pt idx="61">
                  <c:v>-9.6180999999999992E-3</c:v>
                </c:pt>
                <c:pt idx="62">
                  <c:v>-9.2905000000000001E-3</c:v>
                </c:pt>
                <c:pt idx="63">
                  <c:v>-8.9931999999999998E-3</c:v>
                </c:pt>
                <c:pt idx="64">
                  <c:v>-8.7352000000000003E-3</c:v>
                </c:pt>
                <c:pt idx="65">
                  <c:v>-8.5159999999999993E-3</c:v>
                </c:pt>
                <c:pt idx="66">
                  <c:v>-8.3210999999999997E-3</c:v>
                </c:pt>
                <c:pt idx="67">
                  <c:v>-8.1346000000000005E-3</c:v>
                </c:pt>
                <c:pt idx="68">
                  <c:v>-7.9536999999999993E-3</c:v>
                </c:pt>
                <c:pt idx="69">
                  <c:v>-7.7853999999999996E-3</c:v>
                </c:pt>
                <c:pt idx="70">
                  <c:v>-7.6354999999999999E-3</c:v>
                </c:pt>
                <c:pt idx="71">
                  <c:v>-7.5056999999999997E-3</c:v>
                </c:pt>
                <c:pt idx="72">
                  <c:v>-7.3955000000000002E-3</c:v>
                </c:pt>
                <c:pt idx="73">
                  <c:v>-7.3026000000000002E-3</c:v>
                </c:pt>
                <c:pt idx="74">
                  <c:v>-7.2231999999999999E-3</c:v>
                </c:pt>
                <c:pt idx="75">
                  <c:v>-7.1538000000000001E-3</c:v>
                </c:pt>
                <c:pt idx="76">
                  <c:v>-7.0937999999999999E-3</c:v>
                </c:pt>
                <c:pt idx="77">
                  <c:v>-7.0457000000000002E-3</c:v>
                </c:pt>
                <c:pt idx="78">
                  <c:v>-7.0140999999999997E-3</c:v>
                </c:pt>
                <c:pt idx="79">
                  <c:v>-7.0032999999999996E-3</c:v>
                </c:pt>
                <c:pt idx="80">
                  <c:v>-7.0141999999999999E-3</c:v>
                </c:pt>
                <c:pt idx="81">
                  <c:v>-7.0418E-3</c:v>
                </c:pt>
                <c:pt idx="82">
                  <c:v>-7.0756999999999999E-3</c:v>
                </c:pt>
                <c:pt idx="83">
                  <c:v>-7.1028000000000003E-3</c:v>
                </c:pt>
                <c:pt idx="84">
                  <c:v>-7.1107000000000002E-3</c:v>
                </c:pt>
                <c:pt idx="85">
                  <c:v>-7.0905999999999999E-3</c:v>
                </c:pt>
                <c:pt idx="86">
                  <c:v>-7.0397000000000003E-3</c:v>
                </c:pt>
                <c:pt idx="87">
                  <c:v>-6.9613000000000001E-3</c:v>
                </c:pt>
                <c:pt idx="88">
                  <c:v>-6.8631999999999999E-3</c:v>
                </c:pt>
                <c:pt idx="89">
                  <c:v>-6.7548E-3</c:v>
                </c:pt>
                <c:pt idx="90">
                  <c:v>-6.6442000000000003E-3</c:v>
                </c:pt>
              </c:numCache>
            </c:numRef>
          </c:val>
          <c:smooth val="0"/>
          <c:extLst>
            <c:ext xmlns:c16="http://schemas.microsoft.com/office/drawing/2014/chart" uri="{C3380CC4-5D6E-409C-BE32-E72D297353CC}">
              <c16:uniqueId val="{00000000-5CD7-45E0-B416-CE5086D0B484}"/>
            </c:ext>
          </c:extLst>
        </c:ser>
        <c:ser>
          <c:idx val="1"/>
          <c:order val="1"/>
          <c:tx>
            <c:strRef>
              <c:f>'public ABR'!$B$1</c:f>
              <c:strCache>
                <c:ptCount val="1"/>
                <c:pt idx="0">
                  <c:v>saving</c:v>
                </c:pt>
              </c:strCache>
            </c:strRef>
          </c:tx>
          <c:spPr>
            <a:ln>
              <a:solidFill>
                <a:schemeClr val="tx1"/>
              </a:solidFill>
              <a:prstDash val="sysDot"/>
            </a:ln>
          </c:spPr>
          <c:marker>
            <c:symbol val="none"/>
          </c:marker>
          <c:cat>
            <c:numRef>
              <c:f>'public ABR'!$D$2:$D$92</c:f>
              <c:numCache>
                <c:formatCode>General</c:formatCod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numCache>
            </c:numRef>
          </c:cat>
          <c:val>
            <c:numRef>
              <c:f>'public ABR'!$B$2:$B$92</c:f>
              <c:numCache>
                <c:formatCode>General</c:formatCode>
                <c:ptCount val="91"/>
                <c:pt idx="0">
                  <c:v>-6.5430999999999996E-3</c:v>
                </c:pt>
                <c:pt idx="1">
                  <c:v>-7.0473999999999997E-3</c:v>
                </c:pt>
                <c:pt idx="2">
                  <c:v>-7.1070999999999999E-3</c:v>
                </c:pt>
                <c:pt idx="3">
                  <c:v>-8.4544000000000008E-3</c:v>
                </c:pt>
                <c:pt idx="4">
                  <c:v>-8.2980999999999992E-3</c:v>
                </c:pt>
                <c:pt idx="5">
                  <c:v>-8.8912999999999996E-3</c:v>
                </c:pt>
                <c:pt idx="6">
                  <c:v>-7.3575000000000003E-3</c:v>
                </c:pt>
                <c:pt idx="7">
                  <c:v>-8.6420999999999998E-3</c:v>
                </c:pt>
                <c:pt idx="8">
                  <c:v>-8.5965E-3</c:v>
                </c:pt>
                <c:pt idx="9">
                  <c:v>-9.0197000000000003E-3</c:v>
                </c:pt>
                <c:pt idx="10">
                  <c:v>-8.8273999999999991E-3</c:v>
                </c:pt>
                <c:pt idx="11">
                  <c:v>-9.6983E-3</c:v>
                </c:pt>
                <c:pt idx="12">
                  <c:v>-9.9462000000000005E-3</c:v>
                </c:pt>
                <c:pt idx="13">
                  <c:v>-1.02533E-2</c:v>
                </c:pt>
                <c:pt idx="14">
                  <c:v>-1.0718800000000001E-2</c:v>
                </c:pt>
                <c:pt idx="15">
                  <c:v>-1.1371300000000001E-2</c:v>
                </c:pt>
                <c:pt idx="16">
                  <c:v>-1.21797E-2</c:v>
                </c:pt>
                <c:pt idx="17">
                  <c:v>-1.2605399999999999E-2</c:v>
                </c:pt>
                <c:pt idx="18">
                  <c:v>-1.3702799999999999E-2</c:v>
                </c:pt>
                <c:pt idx="19">
                  <c:v>-1.44691E-2</c:v>
                </c:pt>
                <c:pt idx="20">
                  <c:v>-1.5306E-2</c:v>
                </c:pt>
                <c:pt idx="21">
                  <c:v>-1.6143899999999999E-2</c:v>
                </c:pt>
                <c:pt idx="22">
                  <c:v>-1.7255599999999999E-2</c:v>
                </c:pt>
                <c:pt idx="23">
                  <c:v>-1.8227299999999998E-2</c:v>
                </c:pt>
                <c:pt idx="24">
                  <c:v>-1.9153400000000001E-2</c:v>
                </c:pt>
                <c:pt idx="25">
                  <c:v>-2.0418200000000001E-2</c:v>
                </c:pt>
                <c:pt idx="26">
                  <c:v>-2.1463200000000002E-2</c:v>
                </c:pt>
                <c:pt idx="27">
                  <c:v>-2.25384E-2</c:v>
                </c:pt>
                <c:pt idx="28">
                  <c:v>-2.3610800000000001E-2</c:v>
                </c:pt>
                <c:pt idx="29">
                  <c:v>-2.4585099999999999E-2</c:v>
                </c:pt>
                <c:pt idx="30">
                  <c:v>-2.5547400000000001E-2</c:v>
                </c:pt>
                <c:pt idx="31">
                  <c:v>-2.6425000000000001E-2</c:v>
                </c:pt>
                <c:pt idx="32">
                  <c:v>-2.7179100000000001E-2</c:v>
                </c:pt>
                <c:pt idx="33">
                  <c:v>-2.7743500000000001E-2</c:v>
                </c:pt>
                <c:pt idx="34">
                  <c:v>-2.81794E-2</c:v>
                </c:pt>
                <c:pt idx="35">
                  <c:v>-2.8479000000000001E-2</c:v>
                </c:pt>
                <c:pt idx="36">
                  <c:v>-2.8679799999999998E-2</c:v>
                </c:pt>
                <c:pt idx="37">
                  <c:v>-2.8754600000000002E-2</c:v>
                </c:pt>
                <c:pt idx="38">
                  <c:v>-2.8688600000000002E-2</c:v>
                </c:pt>
                <c:pt idx="39">
                  <c:v>-2.8529599999999999E-2</c:v>
                </c:pt>
                <c:pt idx="40">
                  <c:v>-2.8386600000000001E-2</c:v>
                </c:pt>
                <c:pt idx="41">
                  <c:v>-2.8369200000000001E-2</c:v>
                </c:pt>
                <c:pt idx="42">
                  <c:v>-2.85235E-2</c:v>
                </c:pt>
                <c:pt idx="43">
                  <c:v>-2.8798799999999999E-2</c:v>
                </c:pt>
                <c:pt idx="44">
                  <c:v>-2.9065400000000002E-2</c:v>
                </c:pt>
                <c:pt idx="45">
                  <c:v>-2.9194600000000001E-2</c:v>
                </c:pt>
                <c:pt idx="46">
                  <c:v>-2.91358E-2</c:v>
                </c:pt>
                <c:pt idx="47">
                  <c:v>-2.89214E-2</c:v>
                </c:pt>
                <c:pt idx="48">
                  <c:v>-2.86205E-2</c:v>
                </c:pt>
                <c:pt idx="49">
                  <c:v>-2.8312400000000001E-2</c:v>
                </c:pt>
                <c:pt idx="50">
                  <c:v>-2.80731E-2</c:v>
                </c:pt>
                <c:pt idx="51">
                  <c:v>-2.7934299999999999E-2</c:v>
                </c:pt>
                <c:pt idx="52">
                  <c:v>-2.7833699999999999E-2</c:v>
                </c:pt>
                <c:pt idx="53">
                  <c:v>-2.76308E-2</c:v>
                </c:pt>
                <c:pt idx="54">
                  <c:v>-2.7195799999999999E-2</c:v>
                </c:pt>
                <c:pt idx="55">
                  <c:v>-2.6501E-2</c:v>
                </c:pt>
                <c:pt idx="56">
                  <c:v>-2.5632700000000001E-2</c:v>
                </c:pt>
                <c:pt idx="57">
                  <c:v>-2.47139E-2</c:v>
                </c:pt>
                <c:pt idx="58">
                  <c:v>-2.3822599999999999E-2</c:v>
                </c:pt>
                <c:pt idx="59">
                  <c:v>-2.29765E-2</c:v>
                </c:pt>
                <c:pt idx="60">
                  <c:v>-2.2166999999999999E-2</c:v>
                </c:pt>
                <c:pt idx="61">
                  <c:v>-2.1392100000000001E-2</c:v>
                </c:pt>
                <c:pt idx="62">
                  <c:v>-2.0663399999999998E-2</c:v>
                </c:pt>
                <c:pt idx="63">
                  <c:v>-2.0001999999999999E-2</c:v>
                </c:pt>
                <c:pt idx="64">
                  <c:v>-1.9428299999999999E-2</c:v>
                </c:pt>
                <c:pt idx="65">
                  <c:v>-1.8940800000000001E-2</c:v>
                </c:pt>
                <c:pt idx="66">
                  <c:v>-1.8507200000000001E-2</c:v>
                </c:pt>
                <c:pt idx="67">
                  <c:v>-1.8092500000000001E-2</c:v>
                </c:pt>
                <c:pt idx="68">
                  <c:v>-1.76901E-2</c:v>
                </c:pt>
                <c:pt idx="69">
                  <c:v>-1.73157E-2</c:v>
                </c:pt>
                <c:pt idx="70">
                  <c:v>-1.6982400000000002E-2</c:v>
                </c:pt>
                <c:pt idx="71">
                  <c:v>-1.6693699999999999E-2</c:v>
                </c:pt>
                <c:pt idx="72">
                  <c:v>-1.6448500000000001E-2</c:v>
                </c:pt>
                <c:pt idx="73">
                  <c:v>-1.62419E-2</c:v>
                </c:pt>
                <c:pt idx="74">
                  <c:v>-1.6065300000000001E-2</c:v>
                </c:pt>
                <c:pt idx="75">
                  <c:v>-1.5911100000000001E-2</c:v>
                </c:pt>
                <c:pt idx="76">
                  <c:v>-1.5777699999999999E-2</c:v>
                </c:pt>
                <c:pt idx="77">
                  <c:v>-1.56705E-2</c:v>
                </c:pt>
                <c:pt idx="78">
                  <c:v>-1.56002E-2</c:v>
                </c:pt>
                <c:pt idx="79">
                  <c:v>-1.55763E-2</c:v>
                </c:pt>
                <c:pt idx="80">
                  <c:v>-1.56005E-2</c:v>
                </c:pt>
                <c:pt idx="81">
                  <c:v>-1.56618E-2</c:v>
                </c:pt>
                <c:pt idx="82">
                  <c:v>-1.5737299999999999E-2</c:v>
                </c:pt>
                <c:pt idx="83">
                  <c:v>-1.5797700000000001E-2</c:v>
                </c:pt>
                <c:pt idx="84">
                  <c:v>-1.5815099999999999E-2</c:v>
                </c:pt>
                <c:pt idx="85">
                  <c:v>-1.57705E-2</c:v>
                </c:pt>
                <c:pt idx="86">
                  <c:v>-1.5657299999999999E-2</c:v>
                </c:pt>
                <c:pt idx="87">
                  <c:v>-1.5482900000000001E-2</c:v>
                </c:pt>
                <c:pt idx="88">
                  <c:v>-1.5264700000000001E-2</c:v>
                </c:pt>
                <c:pt idx="89">
                  <c:v>-1.5023699999999999E-2</c:v>
                </c:pt>
                <c:pt idx="90">
                  <c:v>-1.47777E-2</c:v>
                </c:pt>
              </c:numCache>
            </c:numRef>
          </c:val>
          <c:smooth val="0"/>
          <c:extLst>
            <c:ext xmlns:c16="http://schemas.microsoft.com/office/drawing/2014/chart" uri="{C3380CC4-5D6E-409C-BE32-E72D297353CC}">
              <c16:uniqueId val="{00000001-5CD7-45E0-B416-CE5086D0B484}"/>
            </c:ext>
          </c:extLst>
        </c:ser>
        <c:ser>
          <c:idx val="2"/>
          <c:order val="2"/>
          <c:tx>
            <c:strRef>
              <c:f>'public ABR'!$C$1</c:f>
              <c:strCache>
                <c:ptCount val="1"/>
                <c:pt idx="0">
                  <c:v>asset-based reallocations</c:v>
                </c:pt>
              </c:strCache>
            </c:strRef>
          </c:tx>
          <c:spPr>
            <a:ln>
              <a:solidFill>
                <a:schemeClr val="tx1"/>
              </a:solidFill>
            </a:ln>
          </c:spPr>
          <c:marker>
            <c:symbol val="none"/>
          </c:marker>
          <c:cat>
            <c:numRef>
              <c:f>'public ABR'!$D$2:$D$92</c:f>
              <c:numCache>
                <c:formatCode>General</c:formatCod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numCache>
            </c:numRef>
          </c:cat>
          <c:val>
            <c:numRef>
              <c:f>'public ABR'!$C$2:$C$92</c:f>
              <c:numCache>
                <c:formatCode>General</c:formatCode>
                <c:ptCount val="91"/>
                <c:pt idx="0">
                  <c:v>3.6013E-3</c:v>
                </c:pt>
                <c:pt idx="1">
                  <c:v>3.8788E-3</c:v>
                </c:pt>
                <c:pt idx="2">
                  <c:v>3.9116000000000003E-3</c:v>
                </c:pt>
                <c:pt idx="3">
                  <c:v>4.6531999999999997E-3</c:v>
                </c:pt>
                <c:pt idx="4">
                  <c:v>4.5672000000000004E-3</c:v>
                </c:pt>
                <c:pt idx="5">
                  <c:v>4.8935999999999997E-3</c:v>
                </c:pt>
                <c:pt idx="6">
                  <c:v>4.0495000000000001E-3</c:v>
                </c:pt>
                <c:pt idx="7">
                  <c:v>4.7565000000000003E-3</c:v>
                </c:pt>
                <c:pt idx="8">
                  <c:v>4.7314000000000002E-3</c:v>
                </c:pt>
                <c:pt idx="9">
                  <c:v>4.9642999999999996E-3</c:v>
                </c:pt>
                <c:pt idx="10">
                  <c:v>4.8585E-3</c:v>
                </c:pt>
                <c:pt idx="11">
                  <c:v>5.3378000000000002E-3</c:v>
                </c:pt>
                <c:pt idx="12">
                  <c:v>5.4742999999999997E-3</c:v>
                </c:pt>
                <c:pt idx="13">
                  <c:v>5.6433000000000004E-3</c:v>
                </c:pt>
                <c:pt idx="14">
                  <c:v>5.8995000000000002E-3</c:v>
                </c:pt>
                <c:pt idx="15">
                  <c:v>6.2585999999999996E-3</c:v>
                </c:pt>
                <c:pt idx="16">
                  <c:v>6.7035999999999997E-3</c:v>
                </c:pt>
                <c:pt idx="17">
                  <c:v>6.9378E-3</c:v>
                </c:pt>
                <c:pt idx="18">
                  <c:v>7.5418000000000004E-3</c:v>
                </c:pt>
                <c:pt idx="19">
                  <c:v>7.9635999999999995E-3</c:v>
                </c:pt>
                <c:pt idx="20">
                  <c:v>8.4241999999999997E-3</c:v>
                </c:pt>
                <c:pt idx="21">
                  <c:v>8.8853999999999999E-3</c:v>
                </c:pt>
                <c:pt idx="22">
                  <c:v>9.4972000000000008E-3</c:v>
                </c:pt>
                <c:pt idx="23">
                  <c:v>1.00321E-2</c:v>
                </c:pt>
                <c:pt idx="24">
                  <c:v>1.05418E-2</c:v>
                </c:pt>
                <c:pt idx="25">
                  <c:v>1.12379E-2</c:v>
                </c:pt>
                <c:pt idx="26">
                  <c:v>1.18131E-2</c:v>
                </c:pt>
                <c:pt idx="27">
                  <c:v>1.2404800000000001E-2</c:v>
                </c:pt>
                <c:pt idx="28">
                  <c:v>1.2995100000000001E-2</c:v>
                </c:pt>
                <c:pt idx="29">
                  <c:v>1.3531400000000001E-2</c:v>
                </c:pt>
                <c:pt idx="30">
                  <c:v>1.4060899999999999E-2</c:v>
                </c:pt>
                <c:pt idx="31">
                  <c:v>1.4544E-2</c:v>
                </c:pt>
                <c:pt idx="32">
                  <c:v>1.4959E-2</c:v>
                </c:pt>
                <c:pt idx="33">
                  <c:v>1.5269700000000001E-2</c:v>
                </c:pt>
                <c:pt idx="34">
                  <c:v>1.55096E-2</c:v>
                </c:pt>
                <c:pt idx="35">
                  <c:v>1.5674500000000001E-2</c:v>
                </c:pt>
                <c:pt idx="36">
                  <c:v>1.5785E-2</c:v>
                </c:pt>
                <c:pt idx="37">
                  <c:v>1.5826199999999999E-2</c:v>
                </c:pt>
                <c:pt idx="38">
                  <c:v>1.5789899999999999E-2</c:v>
                </c:pt>
                <c:pt idx="39">
                  <c:v>1.5702399999999998E-2</c:v>
                </c:pt>
                <c:pt idx="40">
                  <c:v>1.5623700000000001E-2</c:v>
                </c:pt>
                <c:pt idx="41">
                  <c:v>1.5613999999999999E-2</c:v>
                </c:pt>
                <c:pt idx="42">
                  <c:v>1.5699000000000001E-2</c:v>
                </c:pt>
                <c:pt idx="43">
                  <c:v>1.58505E-2</c:v>
                </c:pt>
                <c:pt idx="44">
                  <c:v>1.59972E-2</c:v>
                </c:pt>
                <c:pt idx="45">
                  <c:v>1.6068300000000001E-2</c:v>
                </c:pt>
                <c:pt idx="46">
                  <c:v>1.6036000000000002E-2</c:v>
                </c:pt>
                <c:pt idx="47">
                  <c:v>1.5918000000000002E-2</c:v>
                </c:pt>
                <c:pt idx="48">
                  <c:v>1.57524E-2</c:v>
                </c:pt>
                <c:pt idx="49">
                  <c:v>1.5582800000000001E-2</c:v>
                </c:pt>
                <c:pt idx="50">
                  <c:v>1.5451100000000001E-2</c:v>
                </c:pt>
                <c:pt idx="51">
                  <c:v>1.53747E-2</c:v>
                </c:pt>
                <c:pt idx="52">
                  <c:v>1.5319299999999999E-2</c:v>
                </c:pt>
                <c:pt idx="53">
                  <c:v>1.52076E-2</c:v>
                </c:pt>
                <c:pt idx="54">
                  <c:v>1.4968199999999999E-2</c:v>
                </c:pt>
                <c:pt idx="55">
                  <c:v>1.4585799999999999E-2</c:v>
                </c:pt>
                <c:pt idx="56">
                  <c:v>1.41079E-2</c:v>
                </c:pt>
                <c:pt idx="57">
                  <c:v>1.36022E-2</c:v>
                </c:pt>
                <c:pt idx="58">
                  <c:v>1.31117E-2</c:v>
                </c:pt>
                <c:pt idx="59">
                  <c:v>1.2645999999999999E-2</c:v>
                </c:pt>
                <c:pt idx="60">
                  <c:v>1.22004E-2</c:v>
                </c:pt>
                <c:pt idx="61">
                  <c:v>1.17739E-2</c:v>
                </c:pt>
                <c:pt idx="62">
                  <c:v>1.13729E-2</c:v>
                </c:pt>
                <c:pt idx="63">
                  <c:v>1.10089E-2</c:v>
                </c:pt>
                <c:pt idx="64">
                  <c:v>1.0693100000000001E-2</c:v>
                </c:pt>
                <c:pt idx="65">
                  <c:v>1.04248E-2</c:v>
                </c:pt>
                <c:pt idx="66">
                  <c:v>1.01861E-2</c:v>
                </c:pt>
                <c:pt idx="67">
                  <c:v>9.9579000000000004E-3</c:v>
                </c:pt>
                <c:pt idx="68">
                  <c:v>9.7363999999999992E-3</c:v>
                </c:pt>
                <c:pt idx="69">
                  <c:v>9.5303999999999996E-3</c:v>
                </c:pt>
                <c:pt idx="70">
                  <c:v>9.3469E-3</c:v>
                </c:pt>
                <c:pt idx="71">
                  <c:v>9.188E-3</c:v>
                </c:pt>
                <c:pt idx="72">
                  <c:v>9.0530999999999997E-3</c:v>
                </c:pt>
                <c:pt idx="73">
                  <c:v>8.9393000000000007E-3</c:v>
                </c:pt>
                <c:pt idx="74">
                  <c:v>8.8421000000000003E-3</c:v>
                </c:pt>
                <c:pt idx="75">
                  <c:v>8.7573000000000008E-3</c:v>
                </c:pt>
                <c:pt idx="76">
                  <c:v>8.6838000000000002E-3</c:v>
                </c:pt>
                <c:pt idx="77">
                  <c:v>8.6248999999999996E-3</c:v>
                </c:pt>
                <c:pt idx="78">
                  <c:v>8.5862000000000004E-3</c:v>
                </c:pt>
                <c:pt idx="79">
                  <c:v>8.5730000000000008E-3</c:v>
                </c:pt>
                <c:pt idx="80">
                  <c:v>8.5862999999999998E-3</c:v>
                </c:pt>
                <c:pt idx="81">
                  <c:v>8.6201000000000003E-3</c:v>
                </c:pt>
                <c:pt idx="82">
                  <c:v>8.6616000000000002E-3</c:v>
                </c:pt>
                <c:pt idx="83">
                  <c:v>8.6949000000000002E-3</c:v>
                </c:pt>
                <c:pt idx="84">
                  <c:v>8.7045000000000004E-3</c:v>
                </c:pt>
                <c:pt idx="85">
                  <c:v>8.6799000000000008E-3</c:v>
                </c:pt>
                <c:pt idx="86">
                  <c:v>8.6175999999999996E-3</c:v>
                </c:pt>
                <c:pt idx="87">
                  <c:v>8.5216000000000007E-3</c:v>
                </c:pt>
                <c:pt idx="88">
                  <c:v>8.4014999999999992E-3</c:v>
                </c:pt>
                <c:pt idx="89">
                  <c:v>8.2687999999999998E-3</c:v>
                </c:pt>
                <c:pt idx="90">
                  <c:v>8.1335000000000001E-3</c:v>
                </c:pt>
              </c:numCache>
            </c:numRef>
          </c:val>
          <c:smooth val="0"/>
          <c:extLst>
            <c:ext xmlns:c16="http://schemas.microsoft.com/office/drawing/2014/chart" uri="{C3380CC4-5D6E-409C-BE32-E72D297353CC}">
              <c16:uniqueId val="{00000002-5CD7-45E0-B416-CE5086D0B484}"/>
            </c:ext>
          </c:extLst>
        </c:ser>
        <c:dLbls>
          <c:showLegendKey val="0"/>
          <c:showVal val="0"/>
          <c:showCatName val="0"/>
          <c:showSerName val="0"/>
          <c:showPercent val="0"/>
          <c:showBubbleSize val="0"/>
        </c:dLbls>
        <c:smooth val="0"/>
        <c:axId val="92452736"/>
        <c:axId val="92479488"/>
      </c:lineChart>
      <c:catAx>
        <c:axId val="92452736"/>
        <c:scaling>
          <c:orientation val="minMax"/>
        </c:scaling>
        <c:delete val="0"/>
        <c:axPos val="b"/>
        <c:title>
          <c:tx>
            <c:rich>
              <a:bodyPr/>
              <a:lstStyle/>
              <a:p>
                <a:pPr>
                  <a:defRPr sz="1400" b="0"/>
                </a:pPr>
                <a:r>
                  <a:rPr lang="sl-SI" sz="1400" b="0" dirty="0"/>
                  <a:t>Ag</a:t>
                </a:r>
                <a:r>
                  <a:rPr lang="en-US" sz="1400" b="0" dirty="0"/>
                  <a:t>e</a:t>
                </a:r>
              </a:p>
            </c:rich>
          </c:tx>
          <c:overlay val="0"/>
        </c:title>
        <c:numFmt formatCode="General" sourceLinked="1"/>
        <c:majorTickMark val="out"/>
        <c:minorTickMark val="none"/>
        <c:tickLblPos val="nextTo"/>
        <c:txPr>
          <a:bodyPr/>
          <a:lstStyle/>
          <a:p>
            <a:pPr>
              <a:defRPr sz="1400"/>
            </a:pPr>
            <a:endParaRPr lang="sl-SI"/>
          </a:p>
        </c:txPr>
        <c:crossAx val="92479488"/>
        <c:crosses val="autoZero"/>
        <c:auto val="1"/>
        <c:lblAlgn val="ctr"/>
        <c:lblOffset val="100"/>
        <c:tickLblSkip val="5"/>
        <c:noMultiLvlLbl val="0"/>
      </c:catAx>
      <c:valAx>
        <c:axId val="92479488"/>
        <c:scaling>
          <c:orientation val="minMax"/>
          <c:min val="-3.0000000000000006E-2"/>
        </c:scaling>
        <c:delete val="0"/>
        <c:axPos val="l"/>
        <c:majorGridlines/>
        <c:title>
          <c:tx>
            <c:rich>
              <a:bodyPr rot="-5400000" vert="horz"/>
              <a:lstStyle/>
              <a:p>
                <a:pPr>
                  <a:defRPr sz="1400" b="0"/>
                </a:pPr>
                <a:r>
                  <a:rPr lang="en-US" sz="1400" b="0"/>
                  <a:t>Relative to average labor income for ages 30-49</a:t>
                </a:r>
              </a:p>
            </c:rich>
          </c:tx>
          <c:overlay val="0"/>
        </c:title>
        <c:numFmt formatCode="General" sourceLinked="1"/>
        <c:majorTickMark val="out"/>
        <c:minorTickMark val="none"/>
        <c:tickLblPos val="nextTo"/>
        <c:crossAx val="92452736"/>
        <c:crosses val="autoZero"/>
        <c:crossBetween val="between"/>
      </c:valAx>
    </c:plotArea>
    <c:legend>
      <c:legendPos val="r"/>
      <c:overlay val="0"/>
      <c:txPr>
        <a:bodyPr/>
        <a:lstStyle/>
        <a:p>
          <a:pPr>
            <a:defRPr sz="1800"/>
          </a:pPr>
          <a:endParaRPr lang="sl-SI"/>
        </a:p>
      </c:txPr>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B02B2F-03BC-4D35-9673-B542F5605E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408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FBA243-26B8-481D-8325-B438EAAEE84C}" type="slidenum">
              <a:rPr lang="en-US" smtClean="0"/>
              <a:pPr>
                <a:defRPr/>
              </a:pPr>
              <a:t>23</a:t>
            </a:fld>
            <a:endParaRPr lang="en-US" dirty="0"/>
          </a:p>
        </p:txBody>
      </p:sp>
    </p:spTree>
    <p:extLst>
      <p:ext uri="{BB962C8B-B14F-4D97-AF65-F5344CB8AC3E}">
        <p14:creationId xmlns:p14="http://schemas.microsoft.com/office/powerpoint/2010/main" val="1538336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FBA243-26B8-481D-8325-B438EAAEE84C}" type="slidenum">
              <a:rPr lang="en-US" smtClean="0"/>
              <a:pPr>
                <a:defRPr/>
              </a:pPr>
              <a:t>24</a:t>
            </a:fld>
            <a:endParaRPr lang="en-US" dirty="0"/>
          </a:p>
        </p:txBody>
      </p:sp>
    </p:spTree>
    <p:extLst>
      <p:ext uri="{BB962C8B-B14F-4D97-AF65-F5344CB8AC3E}">
        <p14:creationId xmlns:p14="http://schemas.microsoft.com/office/powerpoint/2010/main" val="2021555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sl-SI" dirty="0"/>
              <a:t>S čigave strani tu gledaš za pozitivno in negativno (</a:t>
            </a:r>
            <a:r>
              <a:rPr lang="sl-SI" b="1" dirty="0">
                <a:solidFill>
                  <a:srgbClr val="FF0000"/>
                </a:solidFill>
              </a:rPr>
              <a:t>če sploh je negativno?</a:t>
            </a:r>
            <a:r>
              <a:rPr lang="sl-SI" dirty="0"/>
              <a:t>)</a:t>
            </a:r>
          </a:p>
        </p:txBody>
      </p:sp>
    </p:spTree>
    <p:extLst>
      <p:ext uri="{BB962C8B-B14F-4D97-AF65-F5344CB8AC3E}">
        <p14:creationId xmlns:p14="http://schemas.microsoft.com/office/powerpoint/2010/main" val="903684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sl-SI" b="1" dirty="0"/>
          </a:p>
        </p:txBody>
      </p:sp>
    </p:spTree>
    <p:extLst>
      <p:ext uri="{BB962C8B-B14F-4D97-AF65-F5344CB8AC3E}">
        <p14:creationId xmlns:p14="http://schemas.microsoft.com/office/powerpoint/2010/main" val="350287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sl-SI" b="1" dirty="0"/>
          </a:p>
        </p:txBody>
      </p:sp>
    </p:spTree>
    <p:extLst>
      <p:ext uri="{BB962C8B-B14F-4D97-AF65-F5344CB8AC3E}">
        <p14:creationId xmlns:p14="http://schemas.microsoft.com/office/powerpoint/2010/main" val="2157667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sl-SI" b="1" dirty="0"/>
          </a:p>
        </p:txBody>
      </p:sp>
    </p:spTree>
    <p:extLst>
      <p:ext uri="{BB962C8B-B14F-4D97-AF65-F5344CB8AC3E}">
        <p14:creationId xmlns:p14="http://schemas.microsoft.com/office/powerpoint/2010/main" val="998721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sl-SI" b="1" dirty="0"/>
              <a:t>INDIRECT TAXES LESS SUBSIDIES (TAXES ON PRODUCT AND PRODUCTION LESS SUBSIDIES)</a:t>
            </a:r>
          </a:p>
        </p:txBody>
      </p:sp>
    </p:spTree>
    <p:extLst>
      <p:ext uri="{BB962C8B-B14F-4D97-AF65-F5344CB8AC3E}">
        <p14:creationId xmlns:p14="http://schemas.microsoft.com/office/powerpoint/2010/main" val="3779843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sl-SI" b="1" dirty="0"/>
              <a:t>A </a:t>
            </a:r>
            <a:r>
              <a:rPr lang="sl-SI" b="1" dirty="0" err="1"/>
              <a:t>property</a:t>
            </a:r>
            <a:r>
              <a:rPr lang="sl-SI" b="1" dirty="0"/>
              <a:t> </a:t>
            </a:r>
            <a:r>
              <a:rPr lang="sl-SI" b="1" dirty="0" err="1"/>
              <a:t>income</a:t>
            </a:r>
            <a:r>
              <a:rPr lang="sl-SI" b="1" dirty="0"/>
              <a:t> net ni enako 0?</a:t>
            </a:r>
          </a:p>
          <a:p>
            <a:r>
              <a:rPr lang="en-GB" sz="1200" b="1" i="0" u="none" strike="noStrike" noProof="0" dirty="0">
                <a:solidFill>
                  <a:srgbClr val="000000"/>
                </a:solidFill>
                <a:effectLst/>
                <a:latin typeface="Calibri"/>
              </a:rPr>
              <a:t>Capital income, net</a:t>
            </a:r>
            <a:r>
              <a:rPr lang="sl-SI" sz="1200" b="1" i="0" u="none" strike="noStrike" noProof="0" dirty="0">
                <a:solidFill>
                  <a:srgbClr val="000000"/>
                </a:solidFill>
                <a:effectLst/>
                <a:latin typeface="Calibri"/>
              </a:rPr>
              <a:t>: ker si odštel depreciacijo</a:t>
            </a:r>
          </a:p>
          <a:p>
            <a:r>
              <a:rPr lang="en-GB" sz="1200" b="1" i="0" u="none" strike="noStrike" noProof="0" dirty="0">
                <a:solidFill>
                  <a:srgbClr val="000000"/>
                </a:solidFill>
                <a:effectLst/>
                <a:latin typeface="Calibri"/>
              </a:rPr>
              <a:t>Property income, net</a:t>
            </a:r>
            <a:r>
              <a:rPr lang="sl-SI" sz="1200" b="1" i="0" u="none" strike="noStrike" noProof="0" dirty="0">
                <a:solidFill>
                  <a:srgbClr val="000000"/>
                </a:solidFill>
                <a:effectLst/>
                <a:latin typeface="Calibri"/>
              </a:rPr>
              <a:t>: net, ker je od ROW</a:t>
            </a:r>
          </a:p>
          <a:p>
            <a:r>
              <a:rPr lang="sl-SI" sz="1200" b="1" i="0" u="none" strike="noStrike" noProof="0" dirty="0" err="1">
                <a:solidFill>
                  <a:srgbClr val="000000"/>
                </a:solidFill>
                <a:effectLst/>
                <a:latin typeface="Calibri"/>
              </a:rPr>
              <a:t>Saving</a:t>
            </a:r>
            <a:r>
              <a:rPr lang="sl-SI" sz="1200" b="1" i="0" u="none" strike="noStrike" noProof="0" dirty="0">
                <a:solidFill>
                  <a:srgbClr val="000000"/>
                </a:solidFill>
                <a:effectLst/>
                <a:latin typeface="Calibri"/>
              </a:rPr>
              <a:t>, net: net, ker je odšteta depreciacija</a:t>
            </a:r>
            <a:endParaRPr lang="sl-SI" b="1" dirty="0"/>
          </a:p>
        </p:txBody>
      </p:sp>
    </p:spTree>
    <p:extLst>
      <p:ext uri="{BB962C8B-B14F-4D97-AF65-F5344CB8AC3E}">
        <p14:creationId xmlns:p14="http://schemas.microsoft.com/office/powerpoint/2010/main" val="725939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dirty="0">
                <a:solidFill>
                  <a:srgbClr val="292934"/>
                </a:solidFill>
              </a:rPr>
              <a:t>survey: </a:t>
            </a:r>
            <a:r>
              <a:rPr lang="en-GB" sz="1200" dirty="0"/>
              <a:t>self-employment </a:t>
            </a:r>
            <a:r>
              <a:rPr lang="en-GB" sz="1200" dirty="0" err="1"/>
              <a:t>labor</a:t>
            </a:r>
            <a:r>
              <a:rPr lang="en-GB" sz="1200" dirty="0"/>
              <a:t> income)</a:t>
            </a:r>
            <a:r>
              <a:rPr lang="sl-SI" sz="1200" dirty="0"/>
              <a:t>: </a:t>
            </a:r>
            <a:r>
              <a:rPr lang="sl-SI" sz="1200" dirty="0" err="1"/>
              <a:t>mxed</a:t>
            </a:r>
            <a:r>
              <a:rPr lang="sl-SI" sz="1200" dirty="0"/>
              <a:t> </a:t>
            </a:r>
            <a:r>
              <a:rPr lang="sl-SI" sz="1200" dirty="0" err="1"/>
              <a:t>income</a:t>
            </a:r>
            <a:endParaRPr lang="sl-SI" sz="1200" dirty="0"/>
          </a:p>
          <a:p>
            <a:r>
              <a:rPr lang="en-GB" sz="1200" dirty="0"/>
              <a:t>property income outflow, excluding interest paid by household</a:t>
            </a:r>
            <a:r>
              <a:rPr lang="sl-SI" sz="1200" dirty="0"/>
              <a:t>: koliko posamezniki </a:t>
            </a:r>
            <a:r>
              <a:rPr lang="sl-SI" sz="1200" dirty="0" err="1"/>
              <a:t>posamezniki</a:t>
            </a:r>
            <a:r>
              <a:rPr lang="sl-SI" sz="1200" dirty="0"/>
              <a:t> plačujejo (so pa hkrati lastniki podjetij). </a:t>
            </a:r>
            <a:endParaRPr lang="sl-SI" dirty="0"/>
          </a:p>
        </p:txBody>
      </p:sp>
    </p:spTree>
    <p:extLst>
      <p:ext uri="{BB962C8B-B14F-4D97-AF65-F5344CB8AC3E}">
        <p14:creationId xmlns:p14="http://schemas.microsoft.com/office/powerpoint/2010/main" val="2932502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FBA243-26B8-481D-8325-B438EAAEE84C}" type="slidenum">
              <a:rPr lang="en-US" smtClean="0"/>
              <a:pPr>
                <a:defRPr/>
              </a:pPr>
              <a:t>22</a:t>
            </a:fld>
            <a:endParaRPr lang="en-US" dirty="0"/>
          </a:p>
        </p:txBody>
      </p:sp>
    </p:spTree>
    <p:extLst>
      <p:ext uri="{BB962C8B-B14F-4D97-AF65-F5344CB8AC3E}">
        <p14:creationId xmlns:p14="http://schemas.microsoft.com/office/powerpoint/2010/main" val="2035162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36620-2815-44E9-9B79-367F390EE8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21F468-D63F-48E5-84AE-5E937D9070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A32A3F-7525-49C6-A044-C85497BFCE44}"/>
              </a:ext>
            </a:extLst>
          </p:cNvPr>
          <p:cNvSpPr>
            <a:spLocks noGrp="1"/>
          </p:cNvSpPr>
          <p:nvPr>
            <p:ph type="dt" sz="half" idx="10"/>
          </p:nvPr>
        </p:nvSpPr>
        <p:spPr/>
        <p:txBody>
          <a:bodyPr/>
          <a:lstStyle/>
          <a:p>
            <a:fld id="{D68CDBB4-5E89-46EC-B37F-05F42561EAD1}" type="datetimeFigureOut">
              <a:rPr lang="en-US" smtClean="0"/>
              <a:t>3/12/2025</a:t>
            </a:fld>
            <a:endParaRPr lang="en-US"/>
          </a:p>
        </p:txBody>
      </p:sp>
      <p:sp>
        <p:nvSpPr>
          <p:cNvPr id="5" name="Footer Placeholder 4">
            <a:extLst>
              <a:ext uri="{FF2B5EF4-FFF2-40B4-BE49-F238E27FC236}">
                <a16:creationId xmlns:a16="http://schemas.microsoft.com/office/drawing/2014/main" id="{19F91471-81DC-4483-8671-6F25F14749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2BF903-DAFC-4A0B-95E8-553A243F43E9}"/>
              </a:ext>
            </a:extLst>
          </p:cNvPr>
          <p:cNvSpPr>
            <a:spLocks noGrp="1"/>
          </p:cNvSpPr>
          <p:nvPr>
            <p:ph type="sldNum" sz="quarter" idx="12"/>
          </p:nvPr>
        </p:nvSpPr>
        <p:spPr/>
        <p:txBody>
          <a:bodyPr/>
          <a:lstStyle/>
          <a:p>
            <a:fld id="{83EC0FDB-53E2-41C9-B5FE-C02751A8CD18}" type="slidenum">
              <a:rPr lang="en-US" smtClean="0"/>
              <a:t>‹#›</a:t>
            </a:fld>
            <a:endParaRPr lang="en-US"/>
          </a:p>
        </p:txBody>
      </p:sp>
    </p:spTree>
    <p:extLst>
      <p:ext uri="{BB962C8B-B14F-4D97-AF65-F5344CB8AC3E}">
        <p14:creationId xmlns:p14="http://schemas.microsoft.com/office/powerpoint/2010/main" val="4287305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3D6CE-B060-48DC-85AC-389351AD51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EFD154-487F-45D7-83D3-505AD23DCB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ACF4C1-133E-4DC9-8763-86512003FAAD}"/>
              </a:ext>
            </a:extLst>
          </p:cNvPr>
          <p:cNvSpPr>
            <a:spLocks noGrp="1"/>
          </p:cNvSpPr>
          <p:nvPr>
            <p:ph type="dt" sz="half" idx="10"/>
          </p:nvPr>
        </p:nvSpPr>
        <p:spPr/>
        <p:txBody>
          <a:bodyPr/>
          <a:lstStyle/>
          <a:p>
            <a:fld id="{D68CDBB4-5E89-46EC-B37F-05F42561EAD1}" type="datetimeFigureOut">
              <a:rPr lang="en-US" smtClean="0"/>
              <a:t>3/12/2025</a:t>
            </a:fld>
            <a:endParaRPr lang="en-US"/>
          </a:p>
        </p:txBody>
      </p:sp>
      <p:sp>
        <p:nvSpPr>
          <p:cNvPr id="5" name="Footer Placeholder 4">
            <a:extLst>
              <a:ext uri="{FF2B5EF4-FFF2-40B4-BE49-F238E27FC236}">
                <a16:creationId xmlns:a16="http://schemas.microsoft.com/office/drawing/2014/main" id="{7FC9BCC9-5800-4A42-B6FE-D68DFCDB74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18B2B3-B7B3-46E4-B566-95D023BF9975}"/>
              </a:ext>
            </a:extLst>
          </p:cNvPr>
          <p:cNvSpPr>
            <a:spLocks noGrp="1"/>
          </p:cNvSpPr>
          <p:nvPr>
            <p:ph type="sldNum" sz="quarter" idx="12"/>
          </p:nvPr>
        </p:nvSpPr>
        <p:spPr/>
        <p:txBody>
          <a:bodyPr/>
          <a:lstStyle/>
          <a:p>
            <a:fld id="{83EC0FDB-53E2-41C9-B5FE-C02751A8CD18}" type="slidenum">
              <a:rPr lang="en-US" smtClean="0"/>
              <a:t>‹#›</a:t>
            </a:fld>
            <a:endParaRPr lang="en-US"/>
          </a:p>
        </p:txBody>
      </p:sp>
    </p:spTree>
    <p:extLst>
      <p:ext uri="{BB962C8B-B14F-4D97-AF65-F5344CB8AC3E}">
        <p14:creationId xmlns:p14="http://schemas.microsoft.com/office/powerpoint/2010/main" val="150345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83FC2B-B1D1-4395-B807-8255B338A3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DCED00-2912-4DD9-AEDF-E23FB030C0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EB7F6E-6FC4-4337-B06C-C9013DCC5173}"/>
              </a:ext>
            </a:extLst>
          </p:cNvPr>
          <p:cNvSpPr>
            <a:spLocks noGrp="1"/>
          </p:cNvSpPr>
          <p:nvPr>
            <p:ph type="dt" sz="half" idx="10"/>
          </p:nvPr>
        </p:nvSpPr>
        <p:spPr/>
        <p:txBody>
          <a:bodyPr/>
          <a:lstStyle/>
          <a:p>
            <a:fld id="{D68CDBB4-5E89-46EC-B37F-05F42561EAD1}" type="datetimeFigureOut">
              <a:rPr lang="en-US" smtClean="0"/>
              <a:t>3/12/2025</a:t>
            </a:fld>
            <a:endParaRPr lang="en-US"/>
          </a:p>
        </p:txBody>
      </p:sp>
      <p:sp>
        <p:nvSpPr>
          <p:cNvPr id="5" name="Footer Placeholder 4">
            <a:extLst>
              <a:ext uri="{FF2B5EF4-FFF2-40B4-BE49-F238E27FC236}">
                <a16:creationId xmlns:a16="http://schemas.microsoft.com/office/drawing/2014/main" id="{A207E3EF-751A-4FA1-9050-6777684D45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0B6856-65D7-4ABF-A69F-DECE04D2A909}"/>
              </a:ext>
            </a:extLst>
          </p:cNvPr>
          <p:cNvSpPr>
            <a:spLocks noGrp="1"/>
          </p:cNvSpPr>
          <p:nvPr>
            <p:ph type="sldNum" sz="quarter" idx="12"/>
          </p:nvPr>
        </p:nvSpPr>
        <p:spPr/>
        <p:txBody>
          <a:bodyPr/>
          <a:lstStyle/>
          <a:p>
            <a:fld id="{83EC0FDB-53E2-41C9-B5FE-C02751A8CD18}" type="slidenum">
              <a:rPr lang="en-US" smtClean="0"/>
              <a:t>‹#›</a:t>
            </a:fld>
            <a:endParaRPr lang="en-US"/>
          </a:p>
        </p:txBody>
      </p:sp>
    </p:spTree>
    <p:extLst>
      <p:ext uri="{BB962C8B-B14F-4D97-AF65-F5344CB8AC3E}">
        <p14:creationId xmlns:p14="http://schemas.microsoft.com/office/powerpoint/2010/main" val="4048219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53003-9DA7-4B25-BD3C-EDCB2CF7CD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4B15D5-1D5E-4FE7-99BA-D75840AA63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9AC6DE-9166-4D0C-A765-77706C449058}"/>
              </a:ext>
            </a:extLst>
          </p:cNvPr>
          <p:cNvSpPr>
            <a:spLocks noGrp="1"/>
          </p:cNvSpPr>
          <p:nvPr>
            <p:ph type="dt" sz="half" idx="10"/>
          </p:nvPr>
        </p:nvSpPr>
        <p:spPr/>
        <p:txBody>
          <a:bodyPr/>
          <a:lstStyle/>
          <a:p>
            <a:fld id="{D68CDBB4-5E89-46EC-B37F-05F42561EAD1}" type="datetimeFigureOut">
              <a:rPr lang="en-US" smtClean="0"/>
              <a:t>3/12/2025</a:t>
            </a:fld>
            <a:endParaRPr lang="en-US"/>
          </a:p>
        </p:txBody>
      </p:sp>
      <p:sp>
        <p:nvSpPr>
          <p:cNvPr id="5" name="Footer Placeholder 4">
            <a:extLst>
              <a:ext uri="{FF2B5EF4-FFF2-40B4-BE49-F238E27FC236}">
                <a16:creationId xmlns:a16="http://schemas.microsoft.com/office/drawing/2014/main" id="{24EBA3B6-ABD8-43DD-B19B-62599D6E5A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EFFAA6-2319-48E2-9ECB-BE8740CB71C7}"/>
              </a:ext>
            </a:extLst>
          </p:cNvPr>
          <p:cNvSpPr>
            <a:spLocks noGrp="1"/>
          </p:cNvSpPr>
          <p:nvPr>
            <p:ph type="sldNum" sz="quarter" idx="12"/>
          </p:nvPr>
        </p:nvSpPr>
        <p:spPr/>
        <p:txBody>
          <a:bodyPr/>
          <a:lstStyle/>
          <a:p>
            <a:fld id="{83EC0FDB-53E2-41C9-B5FE-C02751A8CD18}" type="slidenum">
              <a:rPr lang="en-US" smtClean="0"/>
              <a:t>‹#›</a:t>
            </a:fld>
            <a:endParaRPr lang="en-US"/>
          </a:p>
        </p:txBody>
      </p:sp>
    </p:spTree>
    <p:extLst>
      <p:ext uri="{BB962C8B-B14F-4D97-AF65-F5344CB8AC3E}">
        <p14:creationId xmlns:p14="http://schemas.microsoft.com/office/powerpoint/2010/main" val="1321219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EE29-F7C9-4D7D-851F-02729C033B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A5EC75-0381-4A5C-8700-B4005840E6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81142D-467E-4534-B8D8-0B42B1890FE3}"/>
              </a:ext>
            </a:extLst>
          </p:cNvPr>
          <p:cNvSpPr>
            <a:spLocks noGrp="1"/>
          </p:cNvSpPr>
          <p:nvPr>
            <p:ph type="dt" sz="half" idx="10"/>
          </p:nvPr>
        </p:nvSpPr>
        <p:spPr/>
        <p:txBody>
          <a:bodyPr/>
          <a:lstStyle/>
          <a:p>
            <a:fld id="{D68CDBB4-5E89-46EC-B37F-05F42561EAD1}" type="datetimeFigureOut">
              <a:rPr lang="en-US" smtClean="0"/>
              <a:t>3/12/2025</a:t>
            </a:fld>
            <a:endParaRPr lang="en-US"/>
          </a:p>
        </p:txBody>
      </p:sp>
      <p:sp>
        <p:nvSpPr>
          <p:cNvPr id="5" name="Footer Placeholder 4">
            <a:extLst>
              <a:ext uri="{FF2B5EF4-FFF2-40B4-BE49-F238E27FC236}">
                <a16:creationId xmlns:a16="http://schemas.microsoft.com/office/drawing/2014/main" id="{6929D362-3540-4CF5-A0A9-1E156B51B8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B4B0E7-0405-4F1E-978E-49E324B4D04E}"/>
              </a:ext>
            </a:extLst>
          </p:cNvPr>
          <p:cNvSpPr>
            <a:spLocks noGrp="1"/>
          </p:cNvSpPr>
          <p:nvPr>
            <p:ph type="sldNum" sz="quarter" idx="12"/>
          </p:nvPr>
        </p:nvSpPr>
        <p:spPr/>
        <p:txBody>
          <a:bodyPr/>
          <a:lstStyle/>
          <a:p>
            <a:fld id="{83EC0FDB-53E2-41C9-B5FE-C02751A8CD18}" type="slidenum">
              <a:rPr lang="en-US" smtClean="0"/>
              <a:t>‹#›</a:t>
            </a:fld>
            <a:endParaRPr lang="en-US"/>
          </a:p>
        </p:txBody>
      </p:sp>
    </p:spTree>
    <p:extLst>
      <p:ext uri="{BB962C8B-B14F-4D97-AF65-F5344CB8AC3E}">
        <p14:creationId xmlns:p14="http://schemas.microsoft.com/office/powerpoint/2010/main" val="3407957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35398-D975-4FA1-AE7F-9F4A75D61D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59A3E0-51AD-45F9-8FAF-A7534E5A5C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0124F6-D184-4757-A48E-B7AB0780AB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1A6B00-69BF-4EDE-A401-3A8F3E09D28A}"/>
              </a:ext>
            </a:extLst>
          </p:cNvPr>
          <p:cNvSpPr>
            <a:spLocks noGrp="1"/>
          </p:cNvSpPr>
          <p:nvPr>
            <p:ph type="dt" sz="half" idx="10"/>
          </p:nvPr>
        </p:nvSpPr>
        <p:spPr/>
        <p:txBody>
          <a:bodyPr/>
          <a:lstStyle/>
          <a:p>
            <a:fld id="{D68CDBB4-5E89-46EC-B37F-05F42561EAD1}" type="datetimeFigureOut">
              <a:rPr lang="en-US" smtClean="0"/>
              <a:t>3/12/2025</a:t>
            </a:fld>
            <a:endParaRPr lang="en-US"/>
          </a:p>
        </p:txBody>
      </p:sp>
      <p:sp>
        <p:nvSpPr>
          <p:cNvPr id="6" name="Footer Placeholder 5">
            <a:extLst>
              <a:ext uri="{FF2B5EF4-FFF2-40B4-BE49-F238E27FC236}">
                <a16:creationId xmlns:a16="http://schemas.microsoft.com/office/drawing/2014/main" id="{F6056EB9-91B1-49EA-90C2-E8AF18F235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06569F-2A7A-45E1-98FB-4E752D7D8A19}"/>
              </a:ext>
            </a:extLst>
          </p:cNvPr>
          <p:cNvSpPr>
            <a:spLocks noGrp="1"/>
          </p:cNvSpPr>
          <p:nvPr>
            <p:ph type="sldNum" sz="quarter" idx="12"/>
          </p:nvPr>
        </p:nvSpPr>
        <p:spPr/>
        <p:txBody>
          <a:bodyPr/>
          <a:lstStyle/>
          <a:p>
            <a:fld id="{83EC0FDB-53E2-41C9-B5FE-C02751A8CD18}" type="slidenum">
              <a:rPr lang="en-US" smtClean="0"/>
              <a:t>‹#›</a:t>
            </a:fld>
            <a:endParaRPr lang="en-US"/>
          </a:p>
        </p:txBody>
      </p:sp>
    </p:spTree>
    <p:extLst>
      <p:ext uri="{BB962C8B-B14F-4D97-AF65-F5344CB8AC3E}">
        <p14:creationId xmlns:p14="http://schemas.microsoft.com/office/powerpoint/2010/main" val="1076327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96A0E-89DF-467E-973D-925EC368A2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665987-A6C3-4C4E-83B8-45BDB63FC0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1CCAB8-576D-4C88-8D28-3C2B444195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D5648F-5B4F-445A-A291-16925C8A09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0308E3-B5C4-4723-956E-F06AA53029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EA6A76-4D4A-4F07-AB20-DFAFF6F278BE}"/>
              </a:ext>
            </a:extLst>
          </p:cNvPr>
          <p:cNvSpPr>
            <a:spLocks noGrp="1"/>
          </p:cNvSpPr>
          <p:nvPr>
            <p:ph type="dt" sz="half" idx="10"/>
          </p:nvPr>
        </p:nvSpPr>
        <p:spPr/>
        <p:txBody>
          <a:bodyPr/>
          <a:lstStyle/>
          <a:p>
            <a:fld id="{D68CDBB4-5E89-46EC-B37F-05F42561EAD1}" type="datetimeFigureOut">
              <a:rPr lang="en-US" smtClean="0"/>
              <a:t>3/12/2025</a:t>
            </a:fld>
            <a:endParaRPr lang="en-US"/>
          </a:p>
        </p:txBody>
      </p:sp>
      <p:sp>
        <p:nvSpPr>
          <p:cNvPr id="8" name="Footer Placeholder 7">
            <a:extLst>
              <a:ext uri="{FF2B5EF4-FFF2-40B4-BE49-F238E27FC236}">
                <a16:creationId xmlns:a16="http://schemas.microsoft.com/office/drawing/2014/main" id="{CC1AAC94-4DDB-481E-A782-688D69DAD3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5B745D-B5FE-440E-950B-D9C8BCEE59C6}"/>
              </a:ext>
            </a:extLst>
          </p:cNvPr>
          <p:cNvSpPr>
            <a:spLocks noGrp="1"/>
          </p:cNvSpPr>
          <p:nvPr>
            <p:ph type="sldNum" sz="quarter" idx="12"/>
          </p:nvPr>
        </p:nvSpPr>
        <p:spPr/>
        <p:txBody>
          <a:bodyPr/>
          <a:lstStyle/>
          <a:p>
            <a:fld id="{83EC0FDB-53E2-41C9-B5FE-C02751A8CD18}" type="slidenum">
              <a:rPr lang="en-US" smtClean="0"/>
              <a:t>‹#›</a:t>
            </a:fld>
            <a:endParaRPr lang="en-US"/>
          </a:p>
        </p:txBody>
      </p:sp>
    </p:spTree>
    <p:extLst>
      <p:ext uri="{BB962C8B-B14F-4D97-AF65-F5344CB8AC3E}">
        <p14:creationId xmlns:p14="http://schemas.microsoft.com/office/powerpoint/2010/main" val="3487806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B37E7-4943-42AE-B8D5-604FB4D611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BE81FA-52D9-49FC-9902-C2988EF3E538}"/>
              </a:ext>
            </a:extLst>
          </p:cNvPr>
          <p:cNvSpPr>
            <a:spLocks noGrp="1"/>
          </p:cNvSpPr>
          <p:nvPr>
            <p:ph type="dt" sz="half" idx="10"/>
          </p:nvPr>
        </p:nvSpPr>
        <p:spPr/>
        <p:txBody>
          <a:bodyPr/>
          <a:lstStyle/>
          <a:p>
            <a:fld id="{D68CDBB4-5E89-46EC-B37F-05F42561EAD1}" type="datetimeFigureOut">
              <a:rPr lang="en-US" smtClean="0"/>
              <a:t>3/12/2025</a:t>
            </a:fld>
            <a:endParaRPr lang="en-US"/>
          </a:p>
        </p:txBody>
      </p:sp>
      <p:sp>
        <p:nvSpPr>
          <p:cNvPr id="4" name="Footer Placeholder 3">
            <a:extLst>
              <a:ext uri="{FF2B5EF4-FFF2-40B4-BE49-F238E27FC236}">
                <a16:creationId xmlns:a16="http://schemas.microsoft.com/office/drawing/2014/main" id="{115168C5-B88F-402B-9914-278EFA76A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D0046D-5626-4466-AF74-8B1EB0033C43}"/>
              </a:ext>
            </a:extLst>
          </p:cNvPr>
          <p:cNvSpPr>
            <a:spLocks noGrp="1"/>
          </p:cNvSpPr>
          <p:nvPr>
            <p:ph type="sldNum" sz="quarter" idx="12"/>
          </p:nvPr>
        </p:nvSpPr>
        <p:spPr/>
        <p:txBody>
          <a:bodyPr/>
          <a:lstStyle/>
          <a:p>
            <a:fld id="{83EC0FDB-53E2-41C9-B5FE-C02751A8CD18}" type="slidenum">
              <a:rPr lang="en-US" smtClean="0"/>
              <a:t>‹#›</a:t>
            </a:fld>
            <a:endParaRPr lang="en-US"/>
          </a:p>
        </p:txBody>
      </p:sp>
    </p:spTree>
    <p:extLst>
      <p:ext uri="{BB962C8B-B14F-4D97-AF65-F5344CB8AC3E}">
        <p14:creationId xmlns:p14="http://schemas.microsoft.com/office/powerpoint/2010/main" val="3464496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8E7997-772C-477B-8F45-83E02BAFC16A}"/>
              </a:ext>
            </a:extLst>
          </p:cNvPr>
          <p:cNvSpPr>
            <a:spLocks noGrp="1"/>
          </p:cNvSpPr>
          <p:nvPr>
            <p:ph type="dt" sz="half" idx="10"/>
          </p:nvPr>
        </p:nvSpPr>
        <p:spPr/>
        <p:txBody>
          <a:bodyPr/>
          <a:lstStyle/>
          <a:p>
            <a:fld id="{D68CDBB4-5E89-46EC-B37F-05F42561EAD1}" type="datetimeFigureOut">
              <a:rPr lang="en-US" smtClean="0"/>
              <a:t>3/12/2025</a:t>
            </a:fld>
            <a:endParaRPr lang="en-US"/>
          </a:p>
        </p:txBody>
      </p:sp>
      <p:sp>
        <p:nvSpPr>
          <p:cNvPr id="3" name="Footer Placeholder 2">
            <a:extLst>
              <a:ext uri="{FF2B5EF4-FFF2-40B4-BE49-F238E27FC236}">
                <a16:creationId xmlns:a16="http://schemas.microsoft.com/office/drawing/2014/main" id="{E1A84840-C648-4A1D-BD79-E7AAC53CD5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085DA9-1955-43A6-8376-82F0F1CE408B}"/>
              </a:ext>
            </a:extLst>
          </p:cNvPr>
          <p:cNvSpPr>
            <a:spLocks noGrp="1"/>
          </p:cNvSpPr>
          <p:nvPr>
            <p:ph type="sldNum" sz="quarter" idx="12"/>
          </p:nvPr>
        </p:nvSpPr>
        <p:spPr/>
        <p:txBody>
          <a:bodyPr/>
          <a:lstStyle/>
          <a:p>
            <a:fld id="{83EC0FDB-53E2-41C9-B5FE-C02751A8CD18}" type="slidenum">
              <a:rPr lang="en-US" smtClean="0"/>
              <a:t>‹#›</a:t>
            </a:fld>
            <a:endParaRPr lang="en-US"/>
          </a:p>
        </p:txBody>
      </p:sp>
    </p:spTree>
    <p:extLst>
      <p:ext uri="{BB962C8B-B14F-4D97-AF65-F5344CB8AC3E}">
        <p14:creationId xmlns:p14="http://schemas.microsoft.com/office/powerpoint/2010/main" val="2813492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A39E1-A28A-482B-B43E-D35921C1D8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508F9D-1941-4B3D-BA95-5B7FDA1C2D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350F4F-7F19-4902-BA58-F4EA7F2965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529156-CE65-4AC5-8D60-14A9A100B9AD}"/>
              </a:ext>
            </a:extLst>
          </p:cNvPr>
          <p:cNvSpPr>
            <a:spLocks noGrp="1"/>
          </p:cNvSpPr>
          <p:nvPr>
            <p:ph type="dt" sz="half" idx="10"/>
          </p:nvPr>
        </p:nvSpPr>
        <p:spPr/>
        <p:txBody>
          <a:bodyPr/>
          <a:lstStyle/>
          <a:p>
            <a:fld id="{D68CDBB4-5E89-46EC-B37F-05F42561EAD1}" type="datetimeFigureOut">
              <a:rPr lang="en-US" smtClean="0"/>
              <a:t>3/12/2025</a:t>
            </a:fld>
            <a:endParaRPr lang="en-US"/>
          </a:p>
        </p:txBody>
      </p:sp>
      <p:sp>
        <p:nvSpPr>
          <p:cNvPr id="6" name="Footer Placeholder 5">
            <a:extLst>
              <a:ext uri="{FF2B5EF4-FFF2-40B4-BE49-F238E27FC236}">
                <a16:creationId xmlns:a16="http://schemas.microsoft.com/office/drawing/2014/main" id="{574BD0B5-2341-48F8-A2A5-0913662694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3B91DE-0549-4468-B58C-A0C660D47BDE}"/>
              </a:ext>
            </a:extLst>
          </p:cNvPr>
          <p:cNvSpPr>
            <a:spLocks noGrp="1"/>
          </p:cNvSpPr>
          <p:nvPr>
            <p:ph type="sldNum" sz="quarter" idx="12"/>
          </p:nvPr>
        </p:nvSpPr>
        <p:spPr/>
        <p:txBody>
          <a:bodyPr/>
          <a:lstStyle/>
          <a:p>
            <a:fld id="{83EC0FDB-53E2-41C9-B5FE-C02751A8CD18}" type="slidenum">
              <a:rPr lang="en-US" smtClean="0"/>
              <a:t>‹#›</a:t>
            </a:fld>
            <a:endParaRPr lang="en-US"/>
          </a:p>
        </p:txBody>
      </p:sp>
    </p:spTree>
    <p:extLst>
      <p:ext uri="{BB962C8B-B14F-4D97-AF65-F5344CB8AC3E}">
        <p14:creationId xmlns:p14="http://schemas.microsoft.com/office/powerpoint/2010/main" val="2451378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089C6-0490-412B-8361-5E98B75791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04890A-172E-4620-B0EE-017F3C4996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BA96CE-7BB3-49DA-8F14-74BD668507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447C04-8CEC-4121-ABEB-9BBF5981BF86}"/>
              </a:ext>
            </a:extLst>
          </p:cNvPr>
          <p:cNvSpPr>
            <a:spLocks noGrp="1"/>
          </p:cNvSpPr>
          <p:nvPr>
            <p:ph type="dt" sz="half" idx="10"/>
          </p:nvPr>
        </p:nvSpPr>
        <p:spPr/>
        <p:txBody>
          <a:bodyPr/>
          <a:lstStyle/>
          <a:p>
            <a:fld id="{D68CDBB4-5E89-46EC-B37F-05F42561EAD1}" type="datetimeFigureOut">
              <a:rPr lang="en-US" smtClean="0"/>
              <a:t>3/12/2025</a:t>
            </a:fld>
            <a:endParaRPr lang="en-US"/>
          </a:p>
        </p:txBody>
      </p:sp>
      <p:sp>
        <p:nvSpPr>
          <p:cNvPr id="6" name="Footer Placeholder 5">
            <a:extLst>
              <a:ext uri="{FF2B5EF4-FFF2-40B4-BE49-F238E27FC236}">
                <a16:creationId xmlns:a16="http://schemas.microsoft.com/office/drawing/2014/main" id="{7B8B83BF-98AD-469D-939C-24FD26C497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85E16D-8E8F-447A-BC0F-1E8EF1B669A8}"/>
              </a:ext>
            </a:extLst>
          </p:cNvPr>
          <p:cNvSpPr>
            <a:spLocks noGrp="1"/>
          </p:cNvSpPr>
          <p:nvPr>
            <p:ph type="sldNum" sz="quarter" idx="12"/>
          </p:nvPr>
        </p:nvSpPr>
        <p:spPr/>
        <p:txBody>
          <a:bodyPr/>
          <a:lstStyle/>
          <a:p>
            <a:fld id="{83EC0FDB-53E2-41C9-B5FE-C02751A8CD18}" type="slidenum">
              <a:rPr lang="en-US" smtClean="0"/>
              <a:t>‹#›</a:t>
            </a:fld>
            <a:endParaRPr lang="en-US"/>
          </a:p>
        </p:txBody>
      </p:sp>
    </p:spTree>
    <p:extLst>
      <p:ext uri="{BB962C8B-B14F-4D97-AF65-F5344CB8AC3E}">
        <p14:creationId xmlns:p14="http://schemas.microsoft.com/office/powerpoint/2010/main" val="2955143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79184D-CF9E-49AA-9726-42BA5836D9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9FA535-57CF-437E-9BFD-91EA935657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E3559A-52B3-4CF8-BBC5-AF024C676C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8CDBB4-5E89-46EC-B37F-05F42561EAD1}" type="datetimeFigureOut">
              <a:rPr lang="en-US" smtClean="0"/>
              <a:t>3/12/2025</a:t>
            </a:fld>
            <a:endParaRPr lang="en-US"/>
          </a:p>
        </p:txBody>
      </p:sp>
      <p:sp>
        <p:nvSpPr>
          <p:cNvPr id="5" name="Footer Placeholder 4">
            <a:extLst>
              <a:ext uri="{FF2B5EF4-FFF2-40B4-BE49-F238E27FC236}">
                <a16:creationId xmlns:a16="http://schemas.microsoft.com/office/drawing/2014/main" id="{56D5FD75-CF0B-4450-A045-D318CE52ED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C6F593-6261-48D4-8053-9519FE72EB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EC0FDB-53E2-41C9-B5FE-C02751A8CD18}" type="slidenum">
              <a:rPr lang="en-US" smtClean="0"/>
              <a:t>‹#›</a:t>
            </a:fld>
            <a:endParaRPr lang="en-US"/>
          </a:p>
        </p:txBody>
      </p:sp>
    </p:spTree>
    <p:extLst>
      <p:ext uri="{BB962C8B-B14F-4D97-AF65-F5344CB8AC3E}">
        <p14:creationId xmlns:p14="http://schemas.microsoft.com/office/powerpoint/2010/main" val="27389773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agenta-project.eu/en/dataexplorer.htm" TargetMode="External"/><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hyperlink" Target="http://www.agenta-project.eu/en/dataexplorer.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www.ntacounts.org/"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www.ntaccounts.org/web/nta/show/Gender%2c%20Time%20use" TargetMode="External"/><Relationship Id="rId2" Type="http://schemas.openxmlformats.org/officeDocument/2006/relationships/hyperlink" Target="https://www.un.org/development/desa/pd/sites/www.un.org.development.desa.pd/files/files/documents/2025/Jan/undesa_pd_2025_ntta_manual.pdf"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58606-E362-45D8-AB34-FF8452681DF4}"/>
              </a:ext>
            </a:extLst>
          </p:cNvPr>
          <p:cNvSpPr>
            <a:spLocks noGrp="1"/>
          </p:cNvSpPr>
          <p:nvPr>
            <p:ph type="ctrTitle"/>
          </p:nvPr>
        </p:nvSpPr>
        <p:spPr>
          <a:xfrm>
            <a:off x="6257926" y="4573160"/>
            <a:ext cx="5944046" cy="1922251"/>
          </a:xfrm>
        </p:spPr>
        <p:txBody>
          <a:bodyPr anchor="t">
            <a:normAutofit fontScale="90000"/>
          </a:bodyPr>
          <a:lstStyle/>
          <a:p>
            <a:pPr algn="l"/>
            <a:r>
              <a:rPr lang="en-US" sz="4800" dirty="0"/>
              <a:t>Training Workshop: </a:t>
            </a:r>
            <a:br>
              <a:rPr lang="en-US" sz="4800" dirty="0"/>
            </a:br>
            <a:r>
              <a:rPr lang="en-US" sz="4800" dirty="0"/>
              <a:t>Asset-based Reallocations and NTTA</a:t>
            </a:r>
          </a:p>
        </p:txBody>
      </p:sp>
      <p:sp>
        <p:nvSpPr>
          <p:cNvPr id="3" name="Subtitle 2">
            <a:extLst>
              <a:ext uri="{FF2B5EF4-FFF2-40B4-BE49-F238E27FC236}">
                <a16:creationId xmlns:a16="http://schemas.microsoft.com/office/drawing/2014/main" id="{7739D4CA-6848-452F-BDA5-5361610778AF}"/>
              </a:ext>
            </a:extLst>
          </p:cNvPr>
          <p:cNvSpPr>
            <a:spLocks noGrp="1"/>
          </p:cNvSpPr>
          <p:nvPr>
            <p:ph type="subTitle" idx="1"/>
          </p:nvPr>
        </p:nvSpPr>
        <p:spPr>
          <a:xfrm>
            <a:off x="6051216" y="3184643"/>
            <a:ext cx="5319431" cy="972180"/>
          </a:xfrm>
        </p:spPr>
        <p:txBody>
          <a:bodyPr anchor="b">
            <a:normAutofit/>
          </a:bodyPr>
          <a:lstStyle/>
          <a:p>
            <a:pPr algn="l"/>
            <a:r>
              <a:rPr lang="en-US" sz="2000" dirty="0"/>
              <a:t>Gretchen Donehower, UC Berkeley</a:t>
            </a:r>
          </a:p>
          <a:p>
            <a:pPr algn="l"/>
            <a:r>
              <a:rPr lang="en-US" sz="2000" dirty="0"/>
              <a:t>March 12, 2025</a:t>
            </a:r>
          </a:p>
        </p:txBody>
      </p:sp>
      <p:sp>
        <p:nvSpPr>
          <p:cNvPr id="49" name="Freeform: Shape 48">
            <a:extLst>
              <a:ext uri="{FF2B5EF4-FFF2-40B4-BE49-F238E27FC236}">
                <a16:creationId xmlns:a16="http://schemas.microsoft.com/office/drawing/2014/main" id="{0C526D66-3621-4347-B1EF-342CBF4D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3466"/>
            <a:ext cx="5393770" cy="6374535"/>
          </a:xfrm>
          <a:custGeom>
            <a:avLst/>
            <a:gdLst>
              <a:gd name="connsiteX0" fmla="*/ 2047752 w 5393770"/>
              <a:gd name="connsiteY0" fmla="*/ 0 h 6374535"/>
              <a:gd name="connsiteX1" fmla="*/ 5393770 w 5393770"/>
              <a:gd name="connsiteY1" fmla="*/ 3346018 h 6374535"/>
              <a:gd name="connsiteX2" fmla="*/ 3642663 w 5393770"/>
              <a:gd name="connsiteY2" fmla="*/ 6288190 h 6374535"/>
              <a:gd name="connsiteX3" fmla="*/ 3463422 w 5393770"/>
              <a:gd name="connsiteY3" fmla="*/ 6374535 h 6374535"/>
              <a:gd name="connsiteX4" fmla="*/ 624279 w 5393770"/>
              <a:gd name="connsiteY4" fmla="*/ 6374535 h 6374535"/>
              <a:gd name="connsiteX5" fmla="*/ 382249 w 5393770"/>
              <a:gd name="connsiteY5" fmla="*/ 6248727 h 6374535"/>
              <a:gd name="connsiteX6" fmla="*/ 143729 w 5393770"/>
              <a:gd name="connsiteY6" fmla="*/ 6097845 h 6374535"/>
              <a:gd name="connsiteX7" fmla="*/ 0 w 5393770"/>
              <a:gd name="connsiteY7" fmla="*/ 5989017 h 6374535"/>
              <a:gd name="connsiteX8" fmla="*/ 0 w 5393770"/>
              <a:gd name="connsiteY8" fmla="*/ 703020 h 6374535"/>
              <a:gd name="connsiteX9" fmla="*/ 143728 w 5393770"/>
              <a:gd name="connsiteY9" fmla="*/ 594191 h 6374535"/>
              <a:gd name="connsiteX10" fmla="*/ 2047752 w 5393770"/>
              <a:gd name="connsiteY10" fmla="*/ 0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3770" h="6374535">
                <a:moveTo>
                  <a:pt x="2047752" y="0"/>
                </a:moveTo>
                <a:cubicBezTo>
                  <a:pt x="3895707" y="0"/>
                  <a:pt x="5393770" y="1498063"/>
                  <a:pt x="5393770" y="3346018"/>
                </a:cubicBezTo>
                <a:cubicBezTo>
                  <a:pt x="5393770" y="4616487"/>
                  <a:pt x="4685701" y="5721578"/>
                  <a:pt x="3642663" y="6288190"/>
                </a:cubicBezTo>
                <a:lnTo>
                  <a:pt x="3463422" y="6374535"/>
                </a:lnTo>
                <a:lnTo>
                  <a:pt x="624279" y="6374535"/>
                </a:lnTo>
                <a:lnTo>
                  <a:pt x="382249" y="6248727"/>
                </a:lnTo>
                <a:cubicBezTo>
                  <a:pt x="300507" y="6201724"/>
                  <a:pt x="220937" y="6151368"/>
                  <a:pt x="143729" y="6097845"/>
                </a:cubicBezTo>
                <a:lnTo>
                  <a:pt x="0" y="5989017"/>
                </a:lnTo>
                <a:lnTo>
                  <a:pt x="0" y="703020"/>
                </a:lnTo>
                <a:lnTo>
                  <a:pt x="143728" y="594191"/>
                </a:lnTo>
                <a:cubicBezTo>
                  <a:pt x="684187" y="219535"/>
                  <a:pt x="1340332" y="0"/>
                  <a:pt x="204775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0193166D-DDF1-4F9A-A786-A7AEF5375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7373"/>
            <a:ext cx="5229863" cy="6210629"/>
          </a:xfrm>
          <a:custGeom>
            <a:avLst/>
            <a:gdLst>
              <a:gd name="connsiteX0" fmla="*/ 2047751 w 5229863"/>
              <a:gd name="connsiteY0" fmla="*/ 0 h 6210629"/>
              <a:gd name="connsiteX1" fmla="*/ 5229863 w 5229863"/>
              <a:gd name="connsiteY1" fmla="*/ 3182112 h 6210629"/>
              <a:gd name="connsiteX2" fmla="*/ 3286373 w 5229863"/>
              <a:gd name="connsiteY2" fmla="*/ 6114158 h 6210629"/>
              <a:gd name="connsiteX3" fmla="*/ 3022794 w 5229863"/>
              <a:gd name="connsiteY3" fmla="*/ 6210629 h 6210629"/>
              <a:gd name="connsiteX4" fmla="*/ 1077939 w 5229863"/>
              <a:gd name="connsiteY4" fmla="*/ 6210629 h 6210629"/>
              <a:gd name="connsiteX5" fmla="*/ 953634 w 5229863"/>
              <a:gd name="connsiteY5" fmla="*/ 6171135 h 6210629"/>
              <a:gd name="connsiteX6" fmla="*/ 23632 w 5229863"/>
              <a:gd name="connsiteY6" fmla="*/ 5637585 h 6210629"/>
              <a:gd name="connsiteX7" fmla="*/ 0 w 5229863"/>
              <a:gd name="connsiteY7" fmla="*/ 5616107 h 6210629"/>
              <a:gd name="connsiteX8" fmla="*/ 0 w 5229863"/>
              <a:gd name="connsiteY8" fmla="*/ 748118 h 6210629"/>
              <a:gd name="connsiteX9" fmla="*/ 23632 w 5229863"/>
              <a:gd name="connsiteY9" fmla="*/ 726640 h 6210629"/>
              <a:gd name="connsiteX10" fmla="*/ 2047751 w 5229863"/>
              <a:gd name="connsiteY10" fmla="*/ 0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29863" h="6210629">
                <a:moveTo>
                  <a:pt x="2047751" y="0"/>
                </a:moveTo>
                <a:cubicBezTo>
                  <a:pt x="3805183" y="0"/>
                  <a:pt x="5229863" y="1424680"/>
                  <a:pt x="5229863" y="3182112"/>
                </a:cubicBezTo>
                <a:cubicBezTo>
                  <a:pt x="5229863" y="4500186"/>
                  <a:pt x="4428481" y="5631087"/>
                  <a:pt x="3286373" y="6114158"/>
                </a:cubicBezTo>
                <a:lnTo>
                  <a:pt x="3022794" y="6210629"/>
                </a:lnTo>
                <a:lnTo>
                  <a:pt x="1077939" y="6210629"/>
                </a:lnTo>
                <a:lnTo>
                  <a:pt x="953634" y="6171135"/>
                </a:lnTo>
                <a:cubicBezTo>
                  <a:pt x="612471" y="6046219"/>
                  <a:pt x="298661" y="5864559"/>
                  <a:pt x="23632" y="5637585"/>
                </a:cubicBezTo>
                <a:lnTo>
                  <a:pt x="0" y="5616107"/>
                </a:lnTo>
                <a:lnTo>
                  <a:pt x="0" y="748118"/>
                </a:lnTo>
                <a:lnTo>
                  <a:pt x="23632" y="726640"/>
                </a:lnTo>
                <a:cubicBezTo>
                  <a:pt x="573689" y="272693"/>
                  <a:pt x="1278875" y="0"/>
                  <a:pt x="2047751"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Freeform: Shape 52">
            <a:extLst>
              <a:ext uri="{FF2B5EF4-FFF2-40B4-BE49-F238E27FC236}">
                <a16:creationId xmlns:a16="http://schemas.microsoft.com/office/drawing/2014/main" id="{8A177BCC-4208-4795-8572-4D623BA1E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3763" y="1"/>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E4EE7214-AC05-465E-A501-65AA04EF5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8355" y="2"/>
            <a:ext cx="4151376" cy="2349401"/>
          </a:xfrm>
          <a:custGeom>
            <a:avLst/>
            <a:gdLst>
              <a:gd name="connsiteX0" fmla="*/ 20101 w 4151376"/>
              <a:gd name="connsiteY0" fmla="*/ 0 h 2349401"/>
              <a:gd name="connsiteX1" fmla="*/ 4131276 w 4151376"/>
              <a:gd name="connsiteY1" fmla="*/ 0 h 2349401"/>
              <a:gd name="connsiteX2" fmla="*/ 4140659 w 4151376"/>
              <a:gd name="connsiteY2" fmla="*/ 61486 h 2349401"/>
              <a:gd name="connsiteX3" fmla="*/ 4151376 w 4151376"/>
              <a:gd name="connsiteY3" fmla="*/ 273713 h 2349401"/>
              <a:gd name="connsiteX4" fmla="*/ 2075688 w 4151376"/>
              <a:gd name="connsiteY4" fmla="*/ 2349401 h 2349401"/>
              <a:gd name="connsiteX5" fmla="*/ 0 w 4151376"/>
              <a:gd name="connsiteY5" fmla="*/ 273713 h 2349401"/>
              <a:gd name="connsiteX6" fmla="*/ 10717 w 4151376"/>
              <a:gd name="connsiteY6" fmla="*/ 61486 h 234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text, clipart&#10;&#10;Description automatically generated">
            <a:extLst>
              <a:ext uri="{FF2B5EF4-FFF2-40B4-BE49-F238E27FC236}">
                <a16:creationId xmlns:a16="http://schemas.microsoft.com/office/drawing/2014/main" id="{29D8898C-2B89-40FD-A366-A9046C873A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1152" y="199841"/>
            <a:ext cx="2688085" cy="1431405"/>
          </a:xfrm>
          <a:prstGeom prst="rect">
            <a:avLst/>
          </a:prstGeom>
        </p:spPr>
      </p:pic>
      <p:pic>
        <p:nvPicPr>
          <p:cNvPr id="7" name="Picture 6" descr="Logo, company name&#10;&#10;Description automatically generated">
            <a:extLst>
              <a:ext uri="{FF2B5EF4-FFF2-40B4-BE49-F238E27FC236}">
                <a16:creationId xmlns:a16="http://schemas.microsoft.com/office/drawing/2014/main" id="{884A57D7-4DC5-4CF0-BA9D-8467B32A3C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326" y="2362202"/>
            <a:ext cx="3722836" cy="3052725"/>
          </a:xfrm>
          <a:prstGeom prst="rect">
            <a:avLst/>
          </a:prstGeom>
        </p:spPr>
      </p:pic>
    </p:spTree>
    <p:extLst>
      <p:ext uri="{BB962C8B-B14F-4D97-AF65-F5344CB8AC3E}">
        <p14:creationId xmlns:p14="http://schemas.microsoft.com/office/powerpoint/2010/main" val="363347552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81200" y="274638"/>
            <a:ext cx="8229600" cy="562074"/>
          </a:xfrm>
        </p:spPr>
        <p:txBody>
          <a:bodyPr>
            <a:normAutofit/>
          </a:bodyPr>
          <a:lstStyle/>
          <a:p>
            <a:pPr algn="ctr"/>
            <a:r>
              <a:rPr lang="en-GB" sz="2000" dirty="0"/>
              <a:t>Public asset-</a:t>
            </a:r>
            <a:r>
              <a:rPr lang="sl-SI" sz="2000" dirty="0"/>
              <a:t>b</a:t>
            </a:r>
            <a:r>
              <a:rPr lang="en-GB" sz="2000" dirty="0" err="1"/>
              <a:t>ased</a:t>
            </a:r>
            <a:r>
              <a:rPr lang="en-GB" sz="2000" dirty="0"/>
              <a:t> reallocations, Slovenia, 2012</a:t>
            </a:r>
          </a:p>
        </p:txBody>
      </p:sp>
      <p:graphicFrame>
        <p:nvGraphicFramePr>
          <p:cNvPr id="5" name="Ograda vsebine 4"/>
          <p:cNvGraphicFramePr>
            <a:graphicFrameLocks noGrp="1"/>
          </p:cNvGraphicFramePr>
          <p:nvPr>
            <p:ph idx="1"/>
          </p:nvPr>
        </p:nvGraphicFramePr>
        <p:xfrm>
          <a:off x="1981200" y="908720"/>
          <a:ext cx="8229600" cy="55682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3593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81200" y="274638"/>
            <a:ext cx="8229600" cy="562074"/>
          </a:xfrm>
        </p:spPr>
        <p:txBody>
          <a:bodyPr>
            <a:normAutofit/>
          </a:bodyPr>
          <a:lstStyle/>
          <a:p>
            <a:pPr algn="ctr"/>
            <a:r>
              <a:rPr lang="sl-SI" sz="2800" b="1" dirty="0"/>
              <a:t>PRIVATE ASSET-BASED REALLOCATIONS</a:t>
            </a:r>
          </a:p>
        </p:txBody>
      </p:sp>
      <p:sp>
        <p:nvSpPr>
          <p:cNvPr id="3" name="Ograda vsebine 2"/>
          <p:cNvSpPr>
            <a:spLocks noGrp="1"/>
          </p:cNvSpPr>
          <p:nvPr>
            <p:ph idx="1"/>
          </p:nvPr>
        </p:nvSpPr>
        <p:spPr>
          <a:xfrm>
            <a:off x="1981200" y="980728"/>
            <a:ext cx="8229600" cy="5760640"/>
          </a:xfrm>
        </p:spPr>
        <p:txBody>
          <a:bodyPr>
            <a:normAutofit lnSpcReduction="10000"/>
          </a:bodyPr>
          <a:lstStyle/>
          <a:p>
            <a:pPr>
              <a:buFontTx/>
              <a:buChar char="-"/>
            </a:pPr>
            <a:r>
              <a:rPr lang="en-US" sz="2000" dirty="0"/>
              <a:t>private sector includes households, corporations</a:t>
            </a:r>
            <a:r>
              <a:rPr lang="sl-SI" sz="2000" dirty="0"/>
              <a:t>,</a:t>
            </a:r>
            <a:r>
              <a:rPr lang="en-US" sz="2000" dirty="0"/>
              <a:t> and non-profit institutions serving households (NPISH)</a:t>
            </a:r>
          </a:p>
          <a:p>
            <a:pPr>
              <a:buFontTx/>
              <a:buChar char="-"/>
            </a:pPr>
            <a:r>
              <a:rPr lang="sl-SI" sz="2000" dirty="0"/>
              <a:t>b</a:t>
            </a:r>
            <a:r>
              <a:rPr lang="en-US" sz="2000" dirty="0" err="1"/>
              <a:t>ut</a:t>
            </a:r>
            <a:r>
              <a:rPr lang="en-US" sz="2000" dirty="0"/>
              <a:t> we should </a:t>
            </a:r>
            <a:r>
              <a:rPr lang="sl-SI" sz="2000" dirty="0" err="1"/>
              <a:t>keep</a:t>
            </a:r>
            <a:r>
              <a:rPr lang="sl-SI" sz="2000" dirty="0"/>
              <a:t> in </a:t>
            </a:r>
            <a:r>
              <a:rPr lang="sl-SI" sz="2000" dirty="0" err="1"/>
              <a:t>mind</a:t>
            </a:r>
            <a:r>
              <a:rPr lang="en-US" sz="2000" dirty="0"/>
              <a:t> that NTA attributes all the flows to individuals, while corporations and NPISH serve as intermediaries </a:t>
            </a:r>
            <a:endParaRPr lang="sl-SI" sz="2000" dirty="0"/>
          </a:p>
          <a:p>
            <a:pPr>
              <a:buFontTx/>
              <a:buChar char="-"/>
            </a:pPr>
            <a:endParaRPr lang="sl-SI" sz="2000" dirty="0"/>
          </a:p>
          <a:p>
            <a:pPr marL="0" indent="0">
              <a:buNone/>
            </a:pPr>
            <a:r>
              <a:rPr lang="en-US" sz="2000" dirty="0"/>
              <a:t>ASSET INCOME</a:t>
            </a:r>
          </a:p>
          <a:p>
            <a:pPr marL="0" indent="0">
              <a:buNone/>
            </a:pPr>
            <a:r>
              <a:rPr lang="en-US" sz="2000" dirty="0"/>
              <a:t>-private asset income is attributed to the household head (difficult to assign the owner)</a:t>
            </a:r>
          </a:p>
          <a:p>
            <a:pPr marL="0" indent="0">
              <a:buNone/>
            </a:pPr>
            <a:endParaRPr lang="en-US" sz="2000" dirty="0"/>
          </a:p>
          <a:p>
            <a:pPr marL="0" indent="0">
              <a:buNone/>
            </a:pPr>
            <a:r>
              <a:rPr lang="en-US" sz="2000" b="1" dirty="0"/>
              <a:t>a) Capital income</a:t>
            </a:r>
          </a:p>
          <a:p>
            <a:pPr>
              <a:buFontTx/>
              <a:buChar char="-"/>
            </a:pPr>
            <a:r>
              <a:rPr lang="en-GB" sz="2000" dirty="0"/>
              <a:t>is assigned to owners of corporations (shareholders) and households (imputed rents go to household head of owned home, capital share of mixed income go to household heads in households with income from owned farms or enterprises)</a:t>
            </a:r>
          </a:p>
          <a:p>
            <a:pPr marL="0" indent="0">
              <a:buNone/>
            </a:pPr>
            <a:r>
              <a:rPr lang="en-GB" sz="2000" b="1" dirty="0"/>
              <a:t>b) Property income</a:t>
            </a:r>
          </a:p>
          <a:p>
            <a:pPr>
              <a:buFontTx/>
              <a:buChar char="-"/>
            </a:pPr>
            <a:r>
              <a:rPr lang="en-GB" sz="2000" dirty="0"/>
              <a:t>is assigned to the owners </a:t>
            </a:r>
            <a:r>
              <a:rPr lang="en-US" sz="2000" dirty="0"/>
              <a:t>of assets (mainly interest, dividends, rents)</a:t>
            </a:r>
          </a:p>
          <a:p>
            <a:pPr>
              <a:buFontTx/>
              <a:buChar char="-"/>
            </a:pPr>
            <a:r>
              <a:rPr lang="en-US" sz="2000" dirty="0"/>
              <a:t>in the absence of the ROW flow, public and private inflows and outflows must balance</a:t>
            </a:r>
          </a:p>
          <a:p>
            <a:pPr>
              <a:buFontTx/>
              <a:buChar char="-"/>
            </a:pPr>
            <a:endParaRPr lang="sl-SI" sz="2000" dirty="0"/>
          </a:p>
          <a:p>
            <a:pPr marL="0" indent="0">
              <a:buNone/>
            </a:pPr>
            <a:endParaRPr lang="sl-SI" sz="2000" dirty="0"/>
          </a:p>
          <a:p>
            <a:pPr>
              <a:buFontTx/>
              <a:buChar char="-"/>
            </a:pPr>
            <a:endParaRPr lang="sl-SI" sz="2000" dirty="0"/>
          </a:p>
        </p:txBody>
      </p:sp>
    </p:spTree>
    <p:extLst>
      <p:ext uri="{BB962C8B-B14F-4D97-AF65-F5344CB8AC3E}">
        <p14:creationId xmlns:p14="http://schemas.microsoft.com/office/powerpoint/2010/main" val="403732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81200" y="274638"/>
            <a:ext cx="8229600" cy="562074"/>
          </a:xfrm>
        </p:spPr>
        <p:txBody>
          <a:bodyPr>
            <a:normAutofit/>
          </a:bodyPr>
          <a:lstStyle/>
          <a:p>
            <a:pPr algn="ctr"/>
            <a:r>
              <a:rPr lang="sl-SI" sz="2800" b="1" dirty="0"/>
              <a:t>PRIVATE ASSET-BASED REALLOCATIONS II</a:t>
            </a:r>
          </a:p>
        </p:txBody>
      </p:sp>
      <p:sp>
        <p:nvSpPr>
          <p:cNvPr id="3" name="Ograda vsebine 2"/>
          <p:cNvSpPr>
            <a:spLocks noGrp="1"/>
          </p:cNvSpPr>
          <p:nvPr>
            <p:ph idx="1"/>
          </p:nvPr>
        </p:nvSpPr>
        <p:spPr>
          <a:xfrm>
            <a:off x="1981200" y="1124745"/>
            <a:ext cx="8229600" cy="3456384"/>
          </a:xfrm>
        </p:spPr>
        <p:txBody>
          <a:bodyPr>
            <a:normAutofit/>
          </a:bodyPr>
          <a:lstStyle/>
          <a:p>
            <a:pPr marL="0" indent="0">
              <a:buNone/>
            </a:pPr>
            <a:r>
              <a:rPr lang="en-GB" sz="2000" dirty="0"/>
              <a:t>PRIVATE SAVING</a:t>
            </a:r>
          </a:p>
          <a:p>
            <a:pPr>
              <a:buFontTx/>
              <a:buChar char="-"/>
            </a:pPr>
            <a:r>
              <a:rPr lang="en-US" sz="2000" dirty="0"/>
              <a:t>final balancing item</a:t>
            </a:r>
          </a:p>
          <a:p>
            <a:pPr marL="0" indent="0">
              <a:buNone/>
            </a:pPr>
            <a:r>
              <a:rPr lang="sl-SI" sz="2000" dirty="0"/>
              <a:t> </a:t>
            </a:r>
          </a:p>
        </p:txBody>
      </p:sp>
      <mc:AlternateContent xmlns:mc="http://schemas.openxmlformats.org/markup-compatibility/2006">
        <mc:Choice xmlns:a14="http://schemas.microsoft.com/office/drawing/2010/main" Requires="a14">
          <p:graphicFrame>
            <p:nvGraphicFramePr>
              <p:cNvPr id="5" name="Tabela 4"/>
              <p:cNvGraphicFramePr>
                <a:graphicFrameLocks noGrp="1"/>
              </p:cNvGraphicFramePr>
              <p:nvPr>
                <p:extLst>
                  <p:ext uri="{D42A27DB-BD31-4B8C-83A1-F6EECF244321}">
                    <p14:modId xmlns:p14="http://schemas.microsoft.com/office/powerpoint/2010/main" val="1205459017"/>
                  </p:ext>
                </p:extLst>
              </p:nvPr>
            </p:nvGraphicFramePr>
            <p:xfrm>
              <a:off x="1857872" y="2315505"/>
              <a:ext cx="8352928" cy="1355154"/>
            </p:xfrm>
            <a:graphic>
              <a:graphicData uri="http://schemas.openxmlformats.org/drawingml/2006/table">
                <a:tbl>
                  <a:tblPr firstRow="1" firstCol="1" bandRow="1"/>
                  <a:tblGrid>
                    <a:gridCol w="7809246">
                      <a:extLst>
                        <a:ext uri="{9D8B030D-6E8A-4147-A177-3AD203B41FA5}">
                          <a16:colId xmlns:a16="http://schemas.microsoft.com/office/drawing/2014/main" val="20000"/>
                        </a:ext>
                      </a:extLst>
                    </a:gridCol>
                    <a:gridCol w="543682">
                      <a:extLst>
                        <a:ext uri="{9D8B030D-6E8A-4147-A177-3AD203B41FA5}">
                          <a16:colId xmlns:a16="http://schemas.microsoft.com/office/drawing/2014/main" val="20001"/>
                        </a:ext>
                      </a:extLst>
                    </a:gridCol>
                  </a:tblGrid>
                  <a:tr h="864096">
                    <a:tc>
                      <a:txBody>
                        <a:bodyPr/>
                        <a:lstStyle/>
                        <a:p>
                          <a:pPr algn="ctr">
                            <a:lnSpc>
                              <a:spcPct val="120000"/>
                            </a:lnSpc>
                            <a:spcAft>
                              <a:spcPts val="0"/>
                            </a:spcAft>
                          </a:pPr>
                          <a14:m>
                            <m:oMathPara xmlns:m="http://schemas.openxmlformats.org/officeDocument/2006/math">
                              <m:oMathParaPr>
                                <m:jc m:val="centerGroup"/>
                              </m:oMathParaPr>
                              <m:oMath xmlns:m="http://schemas.openxmlformats.org/officeDocument/2006/math">
                                <m:sSup>
                                  <m:sSupPr>
                                    <m:ctrlPr>
                                      <a:rPr lang="sl-SI" sz="2400" i="1">
                                        <a:effectLst/>
                                        <a:latin typeface="Cambria Math" panose="02040503050406030204" pitchFamily="18" charset="0"/>
                                        <a:ea typeface="Calibri"/>
                                        <a:cs typeface="Times New Roman"/>
                                      </a:rPr>
                                    </m:ctrlPr>
                                  </m:sSupPr>
                                  <m:e>
                                    <m:r>
                                      <a:rPr lang="en-GB" sz="2400" i="1">
                                        <a:effectLst/>
                                        <a:latin typeface="Cambria Math"/>
                                        <a:ea typeface="Calibri"/>
                                        <a:cs typeface="Times New Roman"/>
                                      </a:rPr>
                                      <m:t>𝑆</m:t>
                                    </m:r>
                                  </m:e>
                                  <m:sup>
                                    <m:r>
                                      <a:rPr lang="en-GB" sz="2400" i="1">
                                        <a:effectLst/>
                                        <a:latin typeface="Cambria Math"/>
                                        <a:ea typeface="Calibri"/>
                                        <a:cs typeface="Times New Roman"/>
                                      </a:rPr>
                                      <m:t>𝑓</m:t>
                                    </m:r>
                                  </m:sup>
                                </m:sSup>
                                <m:d>
                                  <m:dPr>
                                    <m:ctrlPr>
                                      <a:rPr lang="sl-SI" sz="2400" i="1">
                                        <a:effectLst/>
                                        <a:latin typeface="Cambria Math" panose="02040503050406030204" pitchFamily="18" charset="0"/>
                                        <a:ea typeface="Calibri"/>
                                        <a:cs typeface="Times New Roman"/>
                                      </a:rPr>
                                    </m:ctrlPr>
                                  </m:dPr>
                                  <m:e>
                                    <m:r>
                                      <a:rPr lang="en-GB" sz="2400" i="1">
                                        <a:effectLst/>
                                        <a:latin typeface="Cambria Math"/>
                                        <a:ea typeface="Calibri"/>
                                        <a:cs typeface="Times New Roman"/>
                                      </a:rPr>
                                      <m:t>𝑥</m:t>
                                    </m:r>
                                  </m:e>
                                </m:d>
                                <m:r>
                                  <a:rPr lang="en-GB" sz="2400" i="1">
                                    <a:effectLst/>
                                    <a:latin typeface="Cambria Math"/>
                                    <a:ea typeface="Calibri"/>
                                    <a:cs typeface="Times New Roman"/>
                                  </a:rPr>
                                  <m:t>=</m:t>
                                </m:r>
                                <m:sSup>
                                  <m:sSupPr>
                                    <m:ctrlPr>
                                      <a:rPr lang="sl-SI" sz="2400" i="1">
                                        <a:effectLst/>
                                        <a:latin typeface="Cambria Math" panose="02040503050406030204" pitchFamily="18" charset="0"/>
                                        <a:ea typeface="Calibri"/>
                                        <a:cs typeface="Times New Roman"/>
                                      </a:rPr>
                                    </m:ctrlPr>
                                  </m:sSupPr>
                                  <m:e>
                                    <m:r>
                                      <a:rPr lang="en-GB" sz="2400" i="1">
                                        <a:effectLst/>
                                        <a:latin typeface="Cambria Math"/>
                                        <a:ea typeface="Calibri"/>
                                        <a:cs typeface="Times New Roman"/>
                                      </a:rPr>
                                      <m:t>𝑌</m:t>
                                    </m:r>
                                  </m:e>
                                  <m:sup>
                                    <m:r>
                                      <a:rPr lang="en-GB" sz="2400" i="1">
                                        <a:effectLst/>
                                        <a:latin typeface="Cambria Math"/>
                                        <a:ea typeface="Calibri"/>
                                        <a:cs typeface="Times New Roman"/>
                                      </a:rPr>
                                      <m:t>𝑙</m:t>
                                    </m:r>
                                  </m:sup>
                                </m:sSup>
                                <m:d>
                                  <m:dPr>
                                    <m:ctrlPr>
                                      <a:rPr lang="sl-SI" sz="2400" i="1">
                                        <a:effectLst/>
                                        <a:latin typeface="Cambria Math" panose="02040503050406030204" pitchFamily="18" charset="0"/>
                                        <a:ea typeface="Calibri"/>
                                        <a:cs typeface="Times New Roman"/>
                                      </a:rPr>
                                    </m:ctrlPr>
                                  </m:dPr>
                                  <m:e>
                                    <m:r>
                                      <a:rPr lang="en-GB" sz="2400" i="1">
                                        <a:effectLst/>
                                        <a:latin typeface="Cambria Math"/>
                                        <a:ea typeface="Calibri"/>
                                        <a:cs typeface="Times New Roman"/>
                                      </a:rPr>
                                      <m:t>𝑥</m:t>
                                    </m:r>
                                  </m:e>
                                </m:d>
                                <m:r>
                                  <a:rPr lang="en-GB" sz="2400" i="1">
                                    <a:effectLst/>
                                    <a:latin typeface="Cambria Math"/>
                                    <a:ea typeface="Calibri"/>
                                    <a:cs typeface="Times New Roman"/>
                                  </a:rPr>
                                  <m:t>−</m:t>
                                </m:r>
                                <m:r>
                                  <a:rPr lang="en-GB" sz="2400" i="1">
                                    <a:effectLst/>
                                    <a:latin typeface="Cambria Math"/>
                                    <a:ea typeface="Calibri"/>
                                    <a:cs typeface="Times New Roman"/>
                                  </a:rPr>
                                  <m:t>𝐶</m:t>
                                </m:r>
                                <m:d>
                                  <m:dPr>
                                    <m:ctrlPr>
                                      <a:rPr lang="sl-SI" sz="2400" i="1">
                                        <a:effectLst/>
                                        <a:latin typeface="Cambria Math" panose="02040503050406030204" pitchFamily="18" charset="0"/>
                                        <a:ea typeface="Calibri"/>
                                        <a:cs typeface="Times New Roman"/>
                                      </a:rPr>
                                    </m:ctrlPr>
                                  </m:dPr>
                                  <m:e>
                                    <m:r>
                                      <a:rPr lang="en-GB" sz="2400" i="1">
                                        <a:effectLst/>
                                        <a:latin typeface="Cambria Math"/>
                                        <a:ea typeface="Calibri"/>
                                        <a:cs typeface="Times New Roman"/>
                                      </a:rPr>
                                      <m:t>𝑥</m:t>
                                    </m:r>
                                  </m:e>
                                </m:d>
                                <m:r>
                                  <a:rPr lang="en-GB" sz="2400" i="1">
                                    <a:effectLst/>
                                    <a:latin typeface="Cambria Math"/>
                                    <a:ea typeface="Calibri"/>
                                    <a:cs typeface="Times New Roman"/>
                                  </a:rPr>
                                  <m:t>+ </m:t>
                                </m:r>
                                <m:sSup>
                                  <m:sSupPr>
                                    <m:ctrlPr>
                                      <a:rPr lang="sl-SI" sz="2400" i="1">
                                        <a:effectLst/>
                                        <a:latin typeface="Cambria Math" panose="02040503050406030204" pitchFamily="18" charset="0"/>
                                        <a:ea typeface="Calibri"/>
                                        <a:cs typeface="Times New Roman"/>
                                      </a:rPr>
                                    </m:ctrlPr>
                                  </m:sSupPr>
                                  <m:e>
                                    <m:r>
                                      <a:rPr lang="en-GB" sz="2400" i="1">
                                        <a:effectLst/>
                                        <a:latin typeface="Cambria Math"/>
                                        <a:ea typeface="Calibri"/>
                                        <a:cs typeface="Times New Roman"/>
                                      </a:rPr>
                                      <m:t>𝜏</m:t>
                                    </m:r>
                                  </m:e>
                                  <m:sup>
                                    <m:r>
                                      <a:rPr lang="en-GB" sz="2400" i="1">
                                        <a:effectLst/>
                                        <a:latin typeface="Cambria Math"/>
                                        <a:ea typeface="Calibri"/>
                                        <a:cs typeface="Times New Roman"/>
                                      </a:rPr>
                                      <m:t>𝑔</m:t>
                                    </m:r>
                                  </m:sup>
                                </m:sSup>
                                <m:d>
                                  <m:dPr>
                                    <m:ctrlPr>
                                      <a:rPr lang="sl-SI" sz="2400" i="1">
                                        <a:effectLst/>
                                        <a:latin typeface="Cambria Math" panose="02040503050406030204" pitchFamily="18" charset="0"/>
                                        <a:ea typeface="Calibri"/>
                                        <a:cs typeface="Times New Roman"/>
                                      </a:rPr>
                                    </m:ctrlPr>
                                  </m:dPr>
                                  <m:e>
                                    <m:r>
                                      <a:rPr lang="en-GB" sz="2400" i="1">
                                        <a:effectLst/>
                                        <a:latin typeface="Cambria Math"/>
                                        <a:ea typeface="Calibri"/>
                                        <a:cs typeface="Times New Roman"/>
                                      </a:rPr>
                                      <m:t>𝑥</m:t>
                                    </m:r>
                                  </m:e>
                                </m:d>
                                <m:r>
                                  <a:rPr lang="en-GB" sz="2400" i="1">
                                    <a:effectLst/>
                                    <a:latin typeface="Cambria Math"/>
                                    <a:ea typeface="Calibri"/>
                                    <a:cs typeface="Times New Roman"/>
                                  </a:rPr>
                                  <m:t>+ </m:t>
                                </m:r>
                                <m:sSup>
                                  <m:sSupPr>
                                    <m:ctrlPr>
                                      <a:rPr lang="sl-SI" sz="2400" i="1">
                                        <a:effectLst/>
                                        <a:latin typeface="Cambria Math" panose="02040503050406030204" pitchFamily="18" charset="0"/>
                                        <a:ea typeface="Calibri"/>
                                        <a:cs typeface="Times New Roman"/>
                                      </a:rPr>
                                    </m:ctrlPr>
                                  </m:sSupPr>
                                  <m:e>
                                    <m:r>
                                      <a:rPr lang="en-GB" sz="2400" i="1">
                                        <a:effectLst/>
                                        <a:latin typeface="Cambria Math"/>
                                        <a:ea typeface="Calibri"/>
                                        <a:cs typeface="Times New Roman"/>
                                      </a:rPr>
                                      <m:t>𝜏</m:t>
                                    </m:r>
                                  </m:e>
                                  <m:sup>
                                    <m:r>
                                      <a:rPr lang="en-GB" sz="2400" i="1">
                                        <a:effectLst/>
                                        <a:latin typeface="Cambria Math"/>
                                        <a:ea typeface="Calibri"/>
                                        <a:cs typeface="Times New Roman"/>
                                      </a:rPr>
                                      <m:t>𝑖𝑛𝑡𝑒𝑟</m:t>
                                    </m:r>
                                  </m:sup>
                                </m:sSup>
                                <m:d>
                                  <m:dPr>
                                    <m:ctrlPr>
                                      <a:rPr lang="sl-SI" sz="2400" i="1">
                                        <a:effectLst/>
                                        <a:latin typeface="Cambria Math" panose="02040503050406030204" pitchFamily="18" charset="0"/>
                                        <a:ea typeface="Calibri"/>
                                        <a:cs typeface="Times New Roman"/>
                                      </a:rPr>
                                    </m:ctrlPr>
                                  </m:dPr>
                                  <m:e>
                                    <m:r>
                                      <a:rPr lang="en-GB" sz="2400" i="1">
                                        <a:effectLst/>
                                        <a:latin typeface="Cambria Math"/>
                                        <a:ea typeface="Calibri"/>
                                        <a:cs typeface="Times New Roman"/>
                                      </a:rPr>
                                      <m:t>𝑥</m:t>
                                    </m:r>
                                  </m:e>
                                </m:d>
                                <m:r>
                                  <a:rPr lang="en-GB" sz="2400" i="1">
                                    <a:effectLst/>
                                    <a:latin typeface="Cambria Math"/>
                                    <a:ea typeface="Calibri"/>
                                    <a:cs typeface="Times New Roman"/>
                                  </a:rPr>
                                  <m:t>+ </m:t>
                                </m:r>
                                <m:sSup>
                                  <m:sSupPr>
                                    <m:ctrlPr>
                                      <a:rPr lang="sl-SI" sz="2400" i="1">
                                        <a:effectLst/>
                                        <a:latin typeface="Cambria Math" panose="02040503050406030204" pitchFamily="18" charset="0"/>
                                        <a:ea typeface="Calibri"/>
                                        <a:cs typeface="Times New Roman"/>
                                      </a:rPr>
                                    </m:ctrlPr>
                                  </m:sSupPr>
                                  <m:e>
                                    <m:r>
                                      <a:rPr lang="en-GB" sz="2400" i="1">
                                        <a:effectLst/>
                                        <a:latin typeface="Cambria Math"/>
                                        <a:ea typeface="Calibri"/>
                                        <a:cs typeface="Times New Roman"/>
                                      </a:rPr>
                                      <m:t>𝜏</m:t>
                                    </m:r>
                                  </m:e>
                                  <m:sup>
                                    <m:r>
                                      <a:rPr lang="en-GB" sz="2400" i="1">
                                        <a:effectLst/>
                                        <a:latin typeface="Cambria Math"/>
                                        <a:ea typeface="Calibri"/>
                                        <a:cs typeface="Times New Roman"/>
                                      </a:rPr>
                                      <m:t>𝑖𝑛𝑡𝑟𝑎</m:t>
                                    </m:r>
                                  </m:sup>
                                </m:sSup>
                                <m:d>
                                  <m:dPr>
                                    <m:ctrlPr>
                                      <a:rPr lang="sl-SI" sz="2400" i="1">
                                        <a:effectLst/>
                                        <a:latin typeface="Cambria Math" panose="02040503050406030204" pitchFamily="18" charset="0"/>
                                        <a:ea typeface="Calibri"/>
                                        <a:cs typeface="Times New Roman"/>
                                      </a:rPr>
                                    </m:ctrlPr>
                                  </m:dPr>
                                  <m:e>
                                    <m:r>
                                      <a:rPr lang="en-GB" sz="2400" i="1">
                                        <a:effectLst/>
                                        <a:latin typeface="Cambria Math"/>
                                        <a:ea typeface="Calibri"/>
                                        <a:cs typeface="Times New Roman"/>
                                      </a:rPr>
                                      <m:t>𝑥</m:t>
                                    </m:r>
                                  </m:e>
                                </m:d>
                                <m:r>
                                  <a:rPr lang="en-GB" sz="2400" i="1">
                                    <a:effectLst/>
                                    <a:latin typeface="Cambria Math"/>
                                    <a:ea typeface="Calibri"/>
                                    <a:cs typeface="Times New Roman"/>
                                  </a:rPr>
                                  <m:t>+ </m:t>
                                </m:r>
                                <m:sSup>
                                  <m:sSupPr>
                                    <m:ctrlPr>
                                      <a:rPr lang="sl-SI" sz="2400" i="1">
                                        <a:effectLst/>
                                        <a:latin typeface="Cambria Math" panose="02040503050406030204" pitchFamily="18" charset="0"/>
                                        <a:ea typeface="Calibri"/>
                                        <a:cs typeface="Times New Roman"/>
                                      </a:rPr>
                                    </m:ctrlPr>
                                  </m:sSupPr>
                                  <m:e>
                                    <m:r>
                                      <a:rPr lang="en-GB" sz="2400" i="1">
                                        <a:effectLst/>
                                        <a:latin typeface="Cambria Math"/>
                                        <a:ea typeface="Calibri"/>
                                        <a:cs typeface="Times New Roman"/>
                                      </a:rPr>
                                      <m:t>𝑌</m:t>
                                    </m:r>
                                  </m:e>
                                  <m:sup>
                                    <m:r>
                                      <a:rPr lang="en-GB" sz="2400" i="1">
                                        <a:effectLst/>
                                        <a:latin typeface="Cambria Math"/>
                                        <a:ea typeface="Calibri"/>
                                        <a:cs typeface="Times New Roman"/>
                                      </a:rPr>
                                      <m:t>𝐴𝑓</m:t>
                                    </m:r>
                                  </m:sup>
                                </m:sSup>
                                <m:d>
                                  <m:dPr>
                                    <m:ctrlPr>
                                      <a:rPr lang="sl-SI" sz="2400" i="1">
                                        <a:effectLst/>
                                        <a:latin typeface="Cambria Math" panose="02040503050406030204" pitchFamily="18" charset="0"/>
                                        <a:ea typeface="Calibri"/>
                                        <a:cs typeface="Times New Roman"/>
                                      </a:rPr>
                                    </m:ctrlPr>
                                  </m:dPr>
                                  <m:e>
                                    <m:r>
                                      <a:rPr lang="en-GB" sz="2400" i="1">
                                        <a:effectLst/>
                                        <a:latin typeface="Cambria Math"/>
                                        <a:ea typeface="Calibri"/>
                                        <a:cs typeface="Times New Roman"/>
                                      </a:rPr>
                                      <m:t>𝑥</m:t>
                                    </m:r>
                                  </m:e>
                                </m:d>
                                <m:r>
                                  <a:rPr lang="en-GB" sz="2400" i="1">
                                    <a:effectLst/>
                                    <a:latin typeface="Cambria Math"/>
                                    <a:ea typeface="Calibri"/>
                                    <a:cs typeface="Times New Roman"/>
                                  </a:rPr>
                                  <m:t>+</m:t>
                                </m:r>
                                <m:sSup>
                                  <m:sSupPr>
                                    <m:ctrlPr>
                                      <a:rPr lang="sl-SI" sz="2400" i="1">
                                        <a:effectLst/>
                                        <a:latin typeface="Cambria Math" panose="02040503050406030204" pitchFamily="18" charset="0"/>
                                        <a:ea typeface="Calibri"/>
                                        <a:cs typeface="Times New Roman"/>
                                      </a:rPr>
                                    </m:ctrlPr>
                                  </m:sSupPr>
                                  <m:e>
                                    <m:r>
                                      <a:rPr lang="en-GB" sz="2400" i="1">
                                        <a:effectLst/>
                                        <a:latin typeface="Cambria Math"/>
                                        <a:ea typeface="Calibri"/>
                                        <a:cs typeface="Times New Roman"/>
                                      </a:rPr>
                                      <m:t>𝑌</m:t>
                                    </m:r>
                                  </m:e>
                                  <m:sup>
                                    <m:r>
                                      <a:rPr lang="en-GB" sz="2400" i="1">
                                        <a:effectLst/>
                                        <a:latin typeface="Cambria Math"/>
                                        <a:ea typeface="Calibri"/>
                                        <a:cs typeface="Times New Roman"/>
                                      </a:rPr>
                                      <m:t>𝐴𝑔</m:t>
                                    </m:r>
                                  </m:sup>
                                </m:sSup>
                                <m:d>
                                  <m:dPr>
                                    <m:ctrlPr>
                                      <a:rPr lang="sl-SI" sz="2400" i="1">
                                        <a:effectLst/>
                                        <a:latin typeface="Cambria Math" panose="02040503050406030204" pitchFamily="18" charset="0"/>
                                        <a:ea typeface="Calibri"/>
                                        <a:cs typeface="Times New Roman"/>
                                      </a:rPr>
                                    </m:ctrlPr>
                                  </m:dPr>
                                  <m:e>
                                    <m:r>
                                      <a:rPr lang="en-GB" sz="2400" i="1">
                                        <a:effectLst/>
                                        <a:latin typeface="Cambria Math"/>
                                        <a:ea typeface="Calibri"/>
                                        <a:cs typeface="Times New Roman"/>
                                      </a:rPr>
                                      <m:t>𝑥</m:t>
                                    </m:r>
                                  </m:e>
                                </m:d>
                                <m:r>
                                  <a:rPr lang="en-GB" sz="2400" i="1">
                                    <a:effectLst/>
                                    <a:latin typeface="Cambria Math"/>
                                    <a:ea typeface="Calibri"/>
                                    <a:cs typeface="Times New Roman"/>
                                  </a:rPr>
                                  <m:t>−</m:t>
                                </m:r>
                                <m:sSup>
                                  <m:sSupPr>
                                    <m:ctrlPr>
                                      <a:rPr lang="sl-SI" sz="2400" i="1">
                                        <a:effectLst/>
                                        <a:latin typeface="Cambria Math" panose="02040503050406030204" pitchFamily="18" charset="0"/>
                                        <a:ea typeface="Calibri"/>
                                        <a:cs typeface="Times New Roman"/>
                                      </a:rPr>
                                    </m:ctrlPr>
                                  </m:sSupPr>
                                  <m:e>
                                    <m:r>
                                      <a:rPr lang="en-GB" sz="2400" i="1">
                                        <a:effectLst/>
                                        <a:latin typeface="Cambria Math"/>
                                        <a:ea typeface="Calibri"/>
                                        <a:cs typeface="Times New Roman"/>
                                      </a:rPr>
                                      <m:t>𝑆</m:t>
                                    </m:r>
                                  </m:e>
                                  <m:sup>
                                    <m:r>
                                      <a:rPr lang="en-GB" sz="2400" i="1">
                                        <a:effectLst/>
                                        <a:latin typeface="Cambria Math"/>
                                        <a:ea typeface="Calibri"/>
                                        <a:cs typeface="Times New Roman"/>
                                      </a:rPr>
                                      <m:t>𝑔</m:t>
                                    </m:r>
                                  </m:sup>
                                </m:sSup>
                                <m:d>
                                  <m:dPr>
                                    <m:ctrlPr>
                                      <a:rPr lang="sl-SI" sz="2400" i="1">
                                        <a:effectLst/>
                                        <a:latin typeface="Cambria Math" panose="02040503050406030204" pitchFamily="18" charset="0"/>
                                        <a:ea typeface="Calibri"/>
                                        <a:cs typeface="Times New Roman"/>
                                      </a:rPr>
                                    </m:ctrlPr>
                                  </m:dPr>
                                  <m:e>
                                    <m:r>
                                      <a:rPr lang="en-GB" sz="2400" i="1">
                                        <a:effectLst/>
                                        <a:latin typeface="Cambria Math"/>
                                        <a:ea typeface="Calibri"/>
                                        <a:cs typeface="Times New Roman"/>
                                      </a:rPr>
                                      <m:t>𝑥</m:t>
                                    </m:r>
                                  </m:e>
                                </m:d>
                              </m:oMath>
                            </m:oMathPara>
                          </a14:m>
                          <a:endParaRPr lang="sl-SI" sz="2400" dirty="0">
                            <a:effectLst/>
                            <a:latin typeface="Times New Roman"/>
                            <a:ea typeface="Calibri"/>
                            <a:cs typeface="Times New Roman"/>
                          </a:endParaRPr>
                        </a:p>
                      </a:txBody>
                      <a:tcPr marL="68580" marR="68580" marT="0" marB="0">
                        <a:lnL>
                          <a:noFill/>
                        </a:lnL>
                        <a:lnR>
                          <a:noFill/>
                        </a:lnR>
                        <a:lnT>
                          <a:noFill/>
                        </a:lnT>
                        <a:lnB>
                          <a:noFill/>
                        </a:lnB>
                      </a:tcPr>
                    </a:tc>
                    <a:tc>
                      <a:txBody>
                        <a:bodyPr/>
                        <a:lstStyle/>
                        <a:p>
                          <a:pPr algn="just">
                            <a:lnSpc>
                              <a:spcPct val="120000"/>
                            </a:lnSpc>
                            <a:spcAft>
                              <a:spcPts val="0"/>
                            </a:spcAft>
                          </a:pPr>
                          <a:r>
                            <a:rPr lang="en-GB" sz="1200" dirty="0">
                              <a:effectLst/>
                              <a:latin typeface="Times New Roman"/>
                              <a:ea typeface="Calibri"/>
                              <a:cs typeface="Times New Roman"/>
                            </a:rPr>
                            <a:t> </a:t>
                          </a:r>
                          <a:endParaRPr lang="sl-SI" sz="1200" dirty="0">
                            <a:effectLst/>
                            <a:latin typeface="Times New Roman"/>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bl>
              </a:graphicData>
            </a:graphic>
          </p:graphicFrame>
        </mc:Choice>
        <mc:Fallback>
          <p:graphicFrame>
            <p:nvGraphicFramePr>
              <p:cNvPr id="5" name="Tabela 4"/>
              <p:cNvGraphicFramePr>
                <a:graphicFrameLocks noGrp="1"/>
              </p:cNvGraphicFramePr>
              <p:nvPr>
                <p:extLst>
                  <p:ext uri="{D42A27DB-BD31-4B8C-83A1-F6EECF244321}">
                    <p14:modId xmlns:p14="http://schemas.microsoft.com/office/powerpoint/2010/main" val="1205459017"/>
                  </p:ext>
                </p:extLst>
              </p:nvPr>
            </p:nvGraphicFramePr>
            <p:xfrm>
              <a:off x="1857872" y="2315505"/>
              <a:ext cx="8352928" cy="1355154"/>
            </p:xfrm>
            <a:graphic>
              <a:graphicData uri="http://schemas.openxmlformats.org/drawingml/2006/table">
                <a:tbl>
                  <a:tblPr firstRow="1" firstCol="1" bandRow="1"/>
                  <a:tblGrid>
                    <a:gridCol w="7809246">
                      <a:extLst>
                        <a:ext uri="{9D8B030D-6E8A-4147-A177-3AD203B41FA5}">
                          <a16:colId xmlns:a16="http://schemas.microsoft.com/office/drawing/2014/main" val="20000"/>
                        </a:ext>
                      </a:extLst>
                    </a:gridCol>
                    <a:gridCol w="543682">
                      <a:extLst>
                        <a:ext uri="{9D8B030D-6E8A-4147-A177-3AD203B41FA5}">
                          <a16:colId xmlns:a16="http://schemas.microsoft.com/office/drawing/2014/main" val="20001"/>
                        </a:ext>
                      </a:extLst>
                    </a:gridCol>
                  </a:tblGrid>
                  <a:tr h="1355154">
                    <a:tc>
                      <a:txBody>
                        <a:bodyPr/>
                        <a:lstStyle/>
                        <a:p>
                          <a:endParaRPr lang="en-US"/>
                        </a:p>
                      </a:txBody>
                      <a:tcPr marL="68580" marR="68580" marT="0" marB="0">
                        <a:lnL>
                          <a:noFill/>
                        </a:lnL>
                        <a:lnR>
                          <a:noFill/>
                        </a:lnR>
                        <a:lnT>
                          <a:noFill/>
                        </a:lnT>
                        <a:lnB>
                          <a:noFill/>
                        </a:lnB>
                        <a:blipFill>
                          <a:blip r:embed="rId3"/>
                          <a:stretch>
                            <a:fillRect r="-6942"/>
                          </a:stretch>
                        </a:blipFill>
                      </a:tcPr>
                    </a:tc>
                    <a:tc>
                      <a:txBody>
                        <a:bodyPr/>
                        <a:lstStyle/>
                        <a:p>
                          <a:pPr algn="just">
                            <a:lnSpc>
                              <a:spcPct val="120000"/>
                            </a:lnSpc>
                            <a:spcAft>
                              <a:spcPts val="0"/>
                            </a:spcAft>
                          </a:pPr>
                          <a:r>
                            <a:rPr lang="en-GB" sz="1200" dirty="0">
                              <a:effectLst/>
                              <a:latin typeface="Times New Roman"/>
                              <a:ea typeface="Calibri"/>
                              <a:cs typeface="Times New Roman"/>
                            </a:rPr>
                            <a:t> </a:t>
                          </a:r>
                          <a:endParaRPr lang="sl-SI" sz="1200" dirty="0">
                            <a:effectLst/>
                            <a:latin typeface="Times New Roman"/>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bl>
              </a:graphicData>
            </a:graphic>
          </p:graphicFrame>
        </mc:Fallback>
      </mc:AlternateContent>
      <p:sp>
        <p:nvSpPr>
          <p:cNvPr id="4" name="Ograda vsebine 2">
            <a:extLst>
              <a:ext uri="{FF2B5EF4-FFF2-40B4-BE49-F238E27FC236}">
                <a16:creationId xmlns:a16="http://schemas.microsoft.com/office/drawing/2014/main" id="{09B2982F-2E06-6D20-A404-5368DDA0C098}"/>
              </a:ext>
            </a:extLst>
          </p:cNvPr>
          <p:cNvSpPr txBox="1">
            <a:spLocks/>
          </p:cNvSpPr>
          <p:nvPr/>
        </p:nvSpPr>
        <p:spPr>
          <a:xfrm>
            <a:off x="1981200" y="4185138"/>
            <a:ext cx="8229600" cy="2060166"/>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GB" sz="2000" dirty="0"/>
              <a:t>Private saving at age a is the difference</a:t>
            </a:r>
            <a:r>
              <a:rPr lang="sl-SI" sz="2000" dirty="0"/>
              <a:t> </a:t>
            </a:r>
            <a:r>
              <a:rPr lang="sl-SI" sz="2000" dirty="0" err="1"/>
              <a:t>between</a:t>
            </a:r>
            <a:r>
              <a:rPr lang="sl-SI" sz="2000" dirty="0"/>
              <a:t> </a:t>
            </a:r>
            <a:r>
              <a:rPr lang="sl-SI" sz="2000" dirty="0" err="1"/>
              <a:t>disposable</a:t>
            </a:r>
            <a:r>
              <a:rPr lang="sl-SI" sz="2000" dirty="0"/>
              <a:t> </a:t>
            </a:r>
            <a:r>
              <a:rPr lang="sl-SI" sz="2000" dirty="0" err="1"/>
              <a:t>income</a:t>
            </a:r>
            <a:r>
              <a:rPr lang="sl-SI" sz="2000" dirty="0"/>
              <a:t> (in </a:t>
            </a:r>
            <a:r>
              <a:rPr lang="sl-SI" sz="2000" dirty="0" err="1"/>
              <a:t>the</a:t>
            </a:r>
            <a:r>
              <a:rPr lang="sl-SI" sz="2000" dirty="0"/>
              <a:t> form of </a:t>
            </a:r>
            <a:r>
              <a:rPr lang="sl-SI" sz="2000" dirty="0" err="1"/>
              <a:t>labour</a:t>
            </a:r>
            <a:r>
              <a:rPr lang="sl-SI" sz="2000" dirty="0"/>
              <a:t> </a:t>
            </a:r>
            <a:r>
              <a:rPr lang="sl-SI" sz="2000" dirty="0" err="1"/>
              <a:t>income</a:t>
            </a:r>
            <a:r>
              <a:rPr lang="sl-SI" sz="2000" dirty="0"/>
              <a:t>, </a:t>
            </a:r>
            <a:r>
              <a:rPr lang="sl-SI" sz="2000" dirty="0" err="1"/>
              <a:t>asset</a:t>
            </a:r>
            <a:r>
              <a:rPr lang="sl-SI" sz="2000" dirty="0"/>
              <a:t> </a:t>
            </a:r>
            <a:r>
              <a:rPr lang="sl-SI" sz="2000" dirty="0" err="1"/>
              <a:t>income</a:t>
            </a:r>
            <a:r>
              <a:rPr lang="sl-SI" sz="2000" dirty="0"/>
              <a:t> and </a:t>
            </a:r>
            <a:r>
              <a:rPr lang="sl-SI" sz="2000" dirty="0" err="1"/>
              <a:t>transfers</a:t>
            </a:r>
            <a:r>
              <a:rPr lang="sl-SI" sz="2000" dirty="0"/>
              <a:t>) and </a:t>
            </a:r>
            <a:r>
              <a:rPr lang="sl-SI" sz="2000" dirty="0" err="1"/>
              <a:t>consumption</a:t>
            </a:r>
            <a:r>
              <a:rPr lang="sl-SI" sz="2000" dirty="0"/>
              <a:t> (</a:t>
            </a:r>
            <a:r>
              <a:rPr lang="sl-SI" sz="2000" dirty="0" err="1"/>
              <a:t>less</a:t>
            </a:r>
            <a:r>
              <a:rPr lang="sl-SI" sz="2000" dirty="0"/>
              <a:t> </a:t>
            </a:r>
            <a:r>
              <a:rPr lang="sl-SI" sz="2000" dirty="0" err="1"/>
              <a:t>government</a:t>
            </a:r>
            <a:r>
              <a:rPr lang="sl-SI" sz="2000" dirty="0"/>
              <a:t> </a:t>
            </a:r>
            <a:r>
              <a:rPr lang="sl-SI" sz="2000" dirty="0" err="1"/>
              <a:t>savings</a:t>
            </a:r>
            <a:r>
              <a:rPr lang="sl-SI" sz="2000" dirty="0"/>
              <a:t>)</a:t>
            </a:r>
            <a:r>
              <a:rPr lang="en-GB" sz="2000" dirty="0"/>
              <a:t> </a:t>
            </a:r>
          </a:p>
          <a:p>
            <a:pPr marL="0" indent="0">
              <a:buNone/>
            </a:pPr>
            <a:r>
              <a:rPr lang="en-GB" sz="2000" dirty="0"/>
              <a:t> </a:t>
            </a:r>
          </a:p>
          <a:p>
            <a:pPr marL="0" indent="0">
              <a:buNone/>
            </a:pPr>
            <a:endParaRPr lang="en-GB" sz="2000" dirty="0"/>
          </a:p>
        </p:txBody>
      </p:sp>
    </p:spTree>
    <p:extLst>
      <p:ext uri="{BB962C8B-B14F-4D97-AF65-F5344CB8AC3E}">
        <p14:creationId xmlns:p14="http://schemas.microsoft.com/office/powerpoint/2010/main" val="21717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81200" y="404664"/>
            <a:ext cx="8229600" cy="504056"/>
          </a:xfrm>
        </p:spPr>
        <p:txBody>
          <a:bodyPr>
            <a:noAutofit/>
          </a:bodyPr>
          <a:lstStyle/>
          <a:p>
            <a:pPr algn="ctr"/>
            <a:r>
              <a:rPr lang="sl-SI" sz="2800" b="1" dirty="0"/>
              <a:t>AGGREGATE CONTROLS – PRIVATE ABR</a:t>
            </a:r>
          </a:p>
        </p:txBody>
      </p:sp>
      <p:sp>
        <p:nvSpPr>
          <p:cNvPr id="3" name="Ograda vsebine 2"/>
          <p:cNvSpPr>
            <a:spLocks noGrp="1"/>
          </p:cNvSpPr>
          <p:nvPr>
            <p:ph idx="1"/>
          </p:nvPr>
        </p:nvSpPr>
        <p:spPr>
          <a:xfrm>
            <a:off x="1981200" y="1336431"/>
            <a:ext cx="8229600" cy="4789733"/>
          </a:xfrm>
        </p:spPr>
        <p:txBody>
          <a:bodyPr>
            <a:normAutofit lnSpcReduction="10000"/>
          </a:bodyPr>
          <a:lstStyle/>
          <a:p>
            <a:pPr marL="0" indent="0">
              <a:buNone/>
            </a:pPr>
            <a:r>
              <a:rPr lang="en-US" sz="2000" dirty="0"/>
              <a:t>ASSET INCOME</a:t>
            </a:r>
          </a:p>
          <a:p>
            <a:pPr marL="0" indent="0">
              <a:buNone/>
            </a:pPr>
            <a:r>
              <a:rPr lang="sl-SI" sz="2000" b="1" dirty="0"/>
              <a:t>a) </a:t>
            </a:r>
            <a:r>
              <a:rPr lang="en-US" sz="2000" b="1" dirty="0"/>
              <a:t>Capital income</a:t>
            </a:r>
            <a:r>
              <a:rPr lang="en-US" sz="2000" dirty="0"/>
              <a:t> =</a:t>
            </a:r>
          </a:p>
          <a:p>
            <a:pPr marL="0" indent="0">
              <a:buNone/>
            </a:pPr>
            <a:r>
              <a:rPr lang="en-GB" sz="2000" dirty="0"/>
              <a:t>= net operating surplus + 1/3 of mixed income + capital share of </a:t>
            </a:r>
            <a:r>
              <a:rPr lang="sl-SI" sz="2000" dirty="0" err="1"/>
              <a:t>indirect</a:t>
            </a:r>
            <a:r>
              <a:rPr lang="sl-SI" sz="2000" dirty="0"/>
              <a:t> </a:t>
            </a:r>
            <a:r>
              <a:rPr lang="sl-SI" sz="2000" dirty="0" err="1"/>
              <a:t>taxes</a:t>
            </a:r>
            <a:r>
              <a:rPr lang="sl-SI" sz="2000" dirty="0"/>
              <a:t> </a:t>
            </a:r>
            <a:r>
              <a:rPr lang="sl-SI" sz="2000" dirty="0" err="1"/>
              <a:t>less</a:t>
            </a:r>
            <a:r>
              <a:rPr lang="sl-SI" sz="2000" dirty="0"/>
              <a:t> </a:t>
            </a:r>
            <a:r>
              <a:rPr lang="sl-SI" sz="2000" dirty="0" err="1"/>
              <a:t>subsidies</a:t>
            </a:r>
            <a:r>
              <a:rPr lang="en-GB" sz="2000" dirty="0"/>
              <a:t> (share of asset income in total income)  =</a:t>
            </a:r>
          </a:p>
          <a:p>
            <a:pPr marL="0" indent="0">
              <a:buNone/>
            </a:pPr>
            <a:r>
              <a:rPr lang="en-US" sz="2000" dirty="0"/>
              <a:t>= corporate income + income from owner-occupied housing + income of unincorporated enterprise</a:t>
            </a:r>
          </a:p>
          <a:p>
            <a:pPr marL="0" indent="0">
              <a:buNone/>
            </a:pPr>
            <a:endParaRPr lang="sl-SI" sz="2000" dirty="0"/>
          </a:p>
          <a:p>
            <a:pPr marL="0" indent="0">
              <a:buNone/>
            </a:pPr>
            <a:r>
              <a:rPr lang="en-US" sz="2000" b="1" dirty="0"/>
              <a:t>b) Property income</a:t>
            </a:r>
            <a:r>
              <a:rPr lang="en-US" sz="2000" dirty="0"/>
              <a:t> =</a:t>
            </a:r>
          </a:p>
          <a:p>
            <a:pPr marL="0" indent="0">
              <a:buNone/>
            </a:pPr>
            <a:r>
              <a:rPr lang="en-US" sz="2000" dirty="0"/>
              <a:t>= private property income inflow - private property income outflow</a:t>
            </a:r>
          </a:p>
          <a:p>
            <a:pPr marL="0" indent="0">
              <a:buNone/>
            </a:pPr>
            <a:endParaRPr lang="en-US" sz="2000" dirty="0"/>
          </a:p>
          <a:p>
            <a:pPr marL="0" indent="0">
              <a:buNone/>
            </a:pPr>
            <a:r>
              <a:rPr lang="en-US" sz="2000" dirty="0"/>
              <a:t>SAVING</a:t>
            </a:r>
          </a:p>
          <a:p>
            <a:pPr>
              <a:buFontTx/>
              <a:buChar char="-"/>
            </a:pPr>
            <a:r>
              <a:rPr lang="en-US" sz="2000" dirty="0"/>
              <a:t>net private saving from SNA (corporations, households, NPISH)</a:t>
            </a:r>
          </a:p>
          <a:p>
            <a:pPr>
              <a:buFontTx/>
              <a:buChar char="-"/>
            </a:pPr>
            <a:r>
              <a:rPr lang="en-US" sz="2000" dirty="0"/>
              <a:t>no adjustment needed because it is created from macro adjusted age profiles</a:t>
            </a:r>
          </a:p>
        </p:txBody>
      </p:sp>
    </p:spTree>
    <p:extLst>
      <p:ext uri="{BB962C8B-B14F-4D97-AF65-F5344CB8AC3E}">
        <p14:creationId xmlns:p14="http://schemas.microsoft.com/office/powerpoint/2010/main" val="2335287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93077" y="274638"/>
            <a:ext cx="11500338" cy="562074"/>
          </a:xfrm>
        </p:spPr>
        <p:txBody>
          <a:bodyPr>
            <a:normAutofit/>
          </a:bodyPr>
          <a:lstStyle/>
          <a:p>
            <a:pPr algn="ctr"/>
            <a:r>
              <a:rPr lang="sl-SI" sz="2800" b="1" dirty="0"/>
              <a:t>EXAMPLE – AGGREGATE CONTROLS FOR PRIVATE ABR</a:t>
            </a:r>
            <a:r>
              <a:rPr lang="en-US" sz="2800" b="1" dirty="0"/>
              <a:t>, SLOVENIA</a:t>
            </a:r>
            <a:endParaRPr lang="sl-SI" sz="2800" b="1" dirty="0"/>
          </a:p>
        </p:txBody>
      </p:sp>
      <p:graphicFrame>
        <p:nvGraphicFramePr>
          <p:cNvPr id="4" name="Ograda vsebine 3"/>
          <p:cNvGraphicFramePr>
            <a:graphicFrameLocks noGrp="1"/>
          </p:cNvGraphicFramePr>
          <p:nvPr>
            <p:ph idx="1"/>
          </p:nvPr>
        </p:nvGraphicFramePr>
        <p:xfrm>
          <a:off x="2855640" y="1124748"/>
          <a:ext cx="6480720" cy="4464488"/>
        </p:xfrm>
        <a:graphic>
          <a:graphicData uri="http://schemas.openxmlformats.org/drawingml/2006/table">
            <a:tbl>
              <a:tblPr/>
              <a:tblGrid>
                <a:gridCol w="5227650">
                  <a:extLst>
                    <a:ext uri="{9D8B030D-6E8A-4147-A177-3AD203B41FA5}">
                      <a16:colId xmlns:a16="http://schemas.microsoft.com/office/drawing/2014/main" val="20000"/>
                    </a:ext>
                  </a:extLst>
                </a:gridCol>
                <a:gridCol w="1253070">
                  <a:extLst>
                    <a:ext uri="{9D8B030D-6E8A-4147-A177-3AD203B41FA5}">
                      <a16:colId xmlns:a16="http://schemas.microsoft.com/office/drawing/2014/main" val="20001"/>
                    </a:ext>
                  </a:extLst>
                </a:gridCol>
              </a:tblGrid>
              <a:tr h="404026">
                <a:tc>
                  <a:txBody>
                    <a:bodyPr/>
                    <a:lstStyle/>
                    <a:p>
                      <a:pPr algn="l" fontAlgn="b"/>
                      <a:r>
                        <a:rPr lang="en-GB" sz="2000" b="0" i="0" u="none" strike="noStrike" noProof="0" dirty="0">
                          <a:solidFill>
                            <a:srgbClr val="000000"/>
                          </a:solidFill>
                          <a:effectLst/>
                          <a:latin typeface="Calibri"/>
                        </a:rPr>
                        <a:t>Private asset-based reallocations</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2000" b="0" i="0" u="none" strike="noStrike" noProof="0" dirty="0">
                          <a:solidFill>
                            <a:srgbClr val="000000"/>
                          </a:solidFill>
                          <a:effectLst/>
                          <a:latin typeface="Calibri"/>
                        </a:rPr>
                        <a:t>1</a:t>
                      </a:r>
                      <a:r>
                        <a:rPr lang="sl-SI" sz="2000" b="0" i="0" u="none" strike="noStrike" noProof="0" dirty="0">
                          <a:solidFill>
                            <a:srgbClr val="000000"/>
                          </a:solidFill>
                          <a:effectLst/>
                          <a:latin typeface="Calibri"/>
                        </a:rPr>
                        <a:t>,</a:t>
                      </a:r>
                      <a:r>
                        <a:rPr lang="en-GB" sz="2000" b="0" i="0" u="none" strike="noStrike" noProof="0" dirty="0">
                          <a:solidFill>
                            <a:srgbClr val="000000"/>
                          </a:solidFill>
                          <a:effectLst/>
                          <a:latin typeface="Calibri"/>
                        </a:rPr>
                        <a:t>307</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404026">
                <a:tc>
                  <a:txBody>
                    <a:bodyPr/>
                    <a:lstStyle/>
                    <a:p>
                      <a:pPr algn="l" fontAlgn="b"/>
                      <a:r>
                        <a:rPr lang="en-GB" sz="2000" b="0" i="0" u="none" strike="noStrike" noProof="0" dirty="0">
                          <a:solidFill>
                            <a:srgbClr val="000000"/>
                          </a:solidFill>
                          <a:effectLst/>
                          <a:latin typeface="Calibri"/>
                        </a:rPr>
                        <a:t>  Asset income, net</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GB" sz="2000" b="0" i="0" u="none" strike="noStrike" noProof="0" dirty="0">
                          <a:solidFill>
                            <a:srgbClr val="000000"/>
                          </a:solidFill>
                          <a:effectLst/>
                          <a:latin typeface="Calibri"/>
                        </a:rPr>
                        <a:t>3</a:t>
                      </a:r>
                      <a:r>
                        <a:rPr lang="sl-SI" sz="2000" b="0" i="0" u="none" strike="noStrike" noProof="0" dirty="0">
                          <a:solidFill>
                            <a:srgbClr val="000000"/>
                          </a:solidFill>
                          <a:effectLst/>
                          <a:latin typeface="Calibri"/>
                        </a:rPr>
                        <a:t>,</a:t>
                      </a:r>
                      <a:r>
                        <a:rPr lang="en-GB" sz="2000" b="0" i="0" u="none" strike="noStrike" noProof="0" dirty="0">
                          <a:solidFill>
                            <a:srgbClr val="000000"/>
                          </a:solidFill>
                          <a:effectLst/>
                          <a:latin typeface="Calibri"/>
                        </a:rPr>
                        <a:t>585</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404026">
                <a:tc>
                  <a:txBody>
                    <a:bodyPr/>
                    <a:lstStyle/>
                    <a:p>
                      <a:pPr algn="l" fontAlgn="b"/>
                      <a:r>
                        <a:rPr lang="en-GB" sz="2000" b="0" i="0" u="none" strike="noStrike" noProof="0" dirty="0">
                          <a:solidFill>
                            <a:srgbClr val="000000"/>
                          </a:solidFill>
                          <a:effectLst/>
                          <a:latin typeface="Calibri"/>
                        </a:rPr>
                        <a:t>    </a:t>
                      </a:r>
                      <a:r>
                        <a:rPr lang="sl-SI" sz="2000" b="0" i="0" u="none" strike="noStrike" noProof="0" dirty="0">
                          <a:solidFill>
                            <a:srgbClr val="000000"/>
                          </a:solidFill>
                          <a:effectLst/>
                          <a:latin typeface="Calibri"/>
                        </a:rPr>
                        <a:t> </a:t>
                      </a:r>
                      <a:r>
                        <a:rPr lang="en-GB" sz="2000" b="0" i="0" u="none" strike="noStrike" noProof="0" dirty="0">
                          <a:solidFill>
                            <a:srgbClr val="000000"/>
                          </a:solidFill>
                          <a:effectLst/>
                          <a:latin typeface="Calibri"/>
                        </a:rPr>
                        <a:t>Capital income, net</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GB" sz="2000" b="0" i="0" u="none" strike="noStrike" noProof="0" dirty="0">
                          <a:solidFill>
                            <a:srgbClr val="000000"/>
                          </a:solidFill>
                          <a:effectLst/>
                          <a:latin typeface="Calibri"/>
                        </a:rPr>
                        <a:t>4</a:t>
                      </a:r>
                      <a:r>
                        <a:rPr lang="sl-SI" sz="2000" b="0" i="0" u="none" strike="noStrike" noProof="0" dirty="0">
                          <a:solidFill>
                            <a:srgbClr val="000000"/>
                          </a:solidFill>
                          <a:effectLst/>
                          <a:latin typeface="Calibri"/>
                        </a:rPr>
                        <a:t>,</a:t>
                      </a:r>
                      <a:r>
                        <a:rPr lang="en-GB" sz="2000" b="0" i="0" u="none" strike="noStrike" noProof="0" dirty="0">
                          <a:solidFill>
                            <a:srgbClr val="000000"/>
                          </a:solidFill>
                          <a:effectLst/>
                          <a:latin typeface="Calibri"/>
                        </a:rPr>
                        <a:t>091</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404026">
                <a:tc>
                  <a:txBody>
                    <a:bodyPr/>
                    <a:lstStyle/>
                    <a:p>
                      <a:pPr algn="l" fontAlgn="b"/>
                      <a:r>
                        <a:rPr lang="en-GB" sz="2000" b="0" i="0" u="none" strike="noStrike" noProof="0" dirty="0">
                          <a:solidFill>
                            <a:srgbClr val="000000"/>
                          </a:solidFill>
                          <a:effectLst/>
                          <a:latin typeface="Calibri"/>
                        </a:rPr>
                        <a:t>      </a:t>
                      </a:r>
                      <a:r>
                        <a:rPr lang="sl-SI" sz="2000" b="0" i="0" u="none" strike="noStrike" noProof="0" dirty="0">
                          <a:solidFill>
                            <a:srgbClr val="000000"/>
                          </a:solidFill>
                          <a:effectLst/>
                          <a:latin typeface="Calibri"/>
                        </a:rPr>
                        <a:t>    </a:t>
                      </a:r>
                      <a:r>
                        <a:rPr lang="en-GB" sz="2000" b="0" i="0" u="none" strike="noStrike" noProof="0" dirty="0">
                          <a:solidFill>
                            <a:srgbClr val="000000"/>
                          </a:solidFill>
                          <a:effectLst/>
                          <a:latin typeface="Calibri"/>
                        </a:rPr>
                        <a:t>Corporate income</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GB" sz="2000" b="0" i="0" u="none" strike="noStrike" noProof="0" dirty="0">
                          <a:solidFill>
                            <a:srgbClr val="000000"/>
                          </a:solidFill>
                          <a:effectLst/>
                          <a:latin typeface="Calibri"/>
                        </a:rPr>
                        <a:t>1</a:t>
                      </a:r>
                      <a:r>
                        <a:rPr lang="sl-SI" sz="2000" b="0" i="0" u="none" strike="noStrike" noProof="0" dirty="0">
                          <a:solidFill>
                            <a:srgbClr val="000000"/>
                          </a:solidFill>
                          <a:effectLst/>
                          <a:latin typeface="Calibri"/>
                        </a:rPr>
                        <a:t>,</a:t>
                      </a:r>
                      <a:r>
                        <a:rPr lang="en-GB" sz="2000" b="0" i="0" u="none" strike="noStrike" noProof="0" dirty="0">
                          <a:solidFill>
                            <a:srgbClr val="000000"/>
                          </a:solidFill>
                          <a:effectLst/>
                          <a:latin typeface="Calibri"/>
                        </a:rPr>
                        <a:t>470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404026">
                <a:tc>
                  <a:txBody>
                    <a:bodyPr/>
                    <a:lstStyle/>
                    <a:p>
                      <a:pPr algn="l" fontAlgn="b"/>
                      <a:r>
                        <a:rPr lang="en-GB" sz="2000" b="0" i="0" u="none" strike="noStrike" noProof="0" dirty="0">
                          <a:solidFill>
                            <a:srgbClr val="000000"/>
                          </a:solidFill>
                          <a:effectLst/>
                          <a:latin typeface="Calibri"/>
                        </a:rPr>
                        <a:t>   </a:t>
                      </a:r>
                      <a:r>
                        <a:rPr lang="sl-SI" sz="2000" b="0" i="0" u="none" strike="noStrike" noProof="0" dirty="0">
                          <a:solidFill>
                            <a:srgbClr val="000000"/>
                          </a:solidFill>
                          <a:effectLst/>
                          <a:latin typeface="Calibri"/>
                        </a:rPr>
                        <a:t>   </a:t>
                      </a:r>
                      <a:r>
                        <a:rPr lang="en-GB" sz="2000" b="0" i="0" u="none" strike="noStrike" noProof="0" dirty="0">
                          <a:solidFill>
                            <a:srgbClr val="000000"/>
                          </a:solidFill>
                          <a:effectLst/>
                          <a:latin typeface="Calibri"/>
                        </a:rPr>
                        <a:t>  </a:t>
                      </a:r>
                      <a:r>
                        <a:rPr lang="sl-SI" sz="2000" b="0" i="0" u="none" strike="noStrike" noProof="0" dirty="0">
                          <a:solidFill>
                            <a:srgbClr val="000000"/>
                          </a:solidFill>
                          <a:effectLst/>
                          <a:latin typeface="Calibri"/>
                        </a:rPr>
                        <a:t> </a:t>
                      </a:r>
                      <a:r>
                        <a:rPr lang="en-GB" sz="2000" b="0" i="0" u="none" strike="noStrike" noProof="0" dirty="0">
                          <a:solidFill>
                            <a:srgbClr val="000000"/>
                          </a:solidFill>
                          <a:effectLst/>
                          <a:latin typeface="Calibri"/>
                        </a:rPr>
                        <a:t> Income from owner-occupied housing</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GB" sz="2000" b="0" i="0" u="none" strike="noStrike" noProof="0" dirty="0">
                          <a:solidFill>
                            <a:srgbClr val="000000"/>
                          </a:solidFill>
                          <a:effectLst/>
                          <a:latin typeface="Calibri"/>
                        </a:rPr>
                        <a:t>1</a:t>
                      </a:r>
                      <a:r>
                        <a:rPr lang="sl-SI" sz="2000" b="0" i="0" u="none" strike="noStrike" noProof="0" dirty="0">
                          <a:solidFill>
                            <a:srgbClr val="000000"/>
                          </a:solidFill>
                          <a:effectLst/>
                          <a:latin typeface="Calibri"/>
                        </a:rPr>
                        <a:t>,</a:t>
                      </a:r>
                      <a:r>
                        <a:rPr lang="en-GB" sz="2000" b="0" i="0" u="none" strike="noStrike" noProof="0" dirty="0">
                          <a:solidFill>
                            <a:srgbClr val="000000"/>
                          </a:solidFill>
                          <a:effectLst/>
                          <a:latin typeface="Calibri"/>
                        </a:rPr>
                        <a:t>503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404026">
                <a:tc>
                  <a:txBody>
                    <a:bodyPr/>
                    <a:lstStyle/>
                    <a:p>
                      <a:pPr algn="l" fontAlgn="b"/>
                      <a:r>
                        <a:rPr lang="en-GB" sz="2000" b="0" i="0" u="none" strike="noStrike" noProof="0" dirty="0">
                          <a:solidFill>
                            <a:srgbClr val="000000"/>
                          </a:solidFill>
                          <a:effectLst/>
                          <a:latin typeface="Calibri"/>
                        </a:rPr>
                        <a:t>     </a:t>
                      </a:r>
                      <a:r>
                        <a:rPr lang="sl-SI" sz="2000" b="0" i="0" u="none" strike="noStrike" noProof="0" dirty="0">
                          <a:solidFill>
                            <a:srgbClr val="000000"/>
                          </a:solidFill>
                          <a:effectLst/>
                          <a:latin typeface="Calibri"/>
                        </a:rPr>
                        <a:t>   </a:t>
                      </a:r>
                      <a:r>
                        <a:rPr lang="en-GB" sz="2000" b="0" i="0" u="none" strike="noStrike" noProof="0" dirty="0">
                          <a:solidFill>
                            <a:srgbClr val="000000"/>
                          </a:solidFill>
                          <a:effectLst/>
                          <a:latin typeface="Calibri"/>
                        </a:rPr>
                        <a:t> </a:t>
                      </a:r>
                      <a:r>
                        <a:rPr lang="sl-SI" sz="2000" b="0" i="0" u="none" strike="noStrike" noProof="0" dirty="0">
                          <a:solidFill>
                            <a:srgbClr val="000000"/>
                          </a:solidFill>
                          <a:effectLst/>
                          <a:latin typeface="Calibri"/>
                        </a:rPr>
                        <a:t> </a:t>
                      </a:r>
                      <a:r>
                        <a:rPr lang="en-GB" sz="2000" b="0" i="0" u="none" strike="noStrike" noProof="0" dirty="0">
                          <a:solidFill>
                            <a:srgbClr val="000000"/>
                          </a:solidFill>
                          <a:effectLst/>
                          <a:latin typeface="Calibri"/>
                        </a:rPr>
                        <a:t>Unincorporated income</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GB" sz="2000" b="0" i="0" u="none" strike="noStrike" noProof="0" dirty="0">
                          <a:solidFill>
                            <a:srgbClr val="000000"/>
                          </a:solidFill>
                          <a:effectLst/>
                          <a:latin typeface="Calibri"/>
                        </a:rPr>
                        <a:t>1</a:t>
                      </a:r>
                      <a:r>
                        <a:rPr lang="sl-SI" sz="2000" b="0" i="0" u="none" strike="noStrike" noProof="0" dirty="0">
                          <a:solidFill>
                            <a:srgbClr val="000000"/>
                          </a:solidFill>
                          <a:effectLst/>
                          <a:latin typeface="Calibri"/>
                        </a:rPr>
                        <a:t>,</a:t>
                      </a:r>
                      <a:r>
                        <a:rPr lang="en-GB" sz="2000" b="0" i="0" u="none" strike="noStrike" noProof="0" dirty="0">
                          <a:solidFill>
                            <a:srgbClr val="000000"/>
                          </a:solidFill>
                          <a:effectLst/>
                          <a:latin typeface="Calibri"/>
                        </a:rPr>
                        <a:t>118</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404026">
                <a:tc>
                  <a:txBody>
                    <a:bodyPr/>
                    <a:lstStyle/>
                    <a:p>
                      <a:pPr algn="l" fontAlgn="b"/>
                      <a:r>
                        <a:rPr lang="en-GB" sz="2000" b="0" i="0" u="none" strike="noStrike" noProof="0" dirty="0">
                          <a:solidFill>
                            <a:srgbClr val="000000"/>
                          </a:solidFill>
                          <a:effectLst/>
                          <a:latin typeface="Calibri"/>
                        </a:rPr>
                        <a:t>    </a:t>
                      </a:r>
                      <a:r>
                        <a:rPr lang="sl-SI" sz="2000" b="0" i="0" u="none" strike="noStrike" noProof="0" dirty="0">
                          <a:solidFill>
                            <a:srgbClr val="000000"/>
                          </a:solidFill>
                          <a:effectLst/>
                          <a:latin typeface="Calibri"/>
                        </a:rPr>
                        <a:t> </a:t>
                      </a:r>
                      <a:r>
                        <a:rPr lang="en-GB" sz="2000" b="0" i="0" u="none" strike="noStrike" noProof="0" dirty="0">
                          <a:solidFill>
                            <a:srgbClr val="000000"/>
                          </a:solidFill>
                          <a:effectLst/>
                          <a:latin typeface="Calibri"/>
                        </a:rPr>
                        <a:t>Property income, net</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GB" sz="2000" b="0" i="0" u="none" strike="noStrike" noProof="0" dirty="0">
                          <a:solidFill>
                            <a:srgbClr val="000000"/>
                          </a:solidFill>
                          <a:effectLst/>
                          <a:latin typeface="Calibri"/>
                        </a:rPr>
                        <a:t>-506</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404026">
                <a:tc>
                  <a:txBody>
                    <a:bodyPr/>
                    <a:lstStyle/>
                    <a:p>
                      <a:pPr algn="l" fontAlgn="b"/>
                      <a:r>
                        <a:rPr lang="en-GB" sz="2000" b="0" i="0" u="none" strike="noStrike" noProof="0" dirty="0">
                          <a:solidFill>
                            <a:srgbClr val="000000"/>
                          </a:solidFill>
                          <a:effectLst/>
                          <a:latin typeface="Calibri"/>
                        </a:rPr>
                        <a:t>     </a:t>
                      </a:r>
                      <a:r>
                        <a:rPr lang="sl-SI" sz="2000" b="0" i="0" u="none" strike="noStrike" noProof="0" dirty="0">
                          <a:solidFill>
                            <a:srgbClr val="000000"/>
                          </a:solidFill>
                          <a:effectLst/>
                          <a:latin typeface="Calibri"/>
                        </a:rPr>
                        <a:t>   </a:t>
                      </a:r>
                      <a:r>
                        <a:rPr lang="en-GB" sz="2000" b="0" i="0" u="none" strike="noStrike" noProof="0" dirty="0">
                          <a:solidFill>
                            <a:srgbClr val="000000"/>
                          </a:solidFill>
                          <a:effectLst/>
                          <a:latin typeface="Calibri"/>
                        </a:rPr>
                        <a:t> </a:t>
                      </a:r>
                      <a:r>
                        <a:rPr lang="sl-SI" sz="2000" b="0" i="0" u="none" strike="noStrike" noProof="0" dirty="0">
                          <a:solidFill>
                            <a:srgbClr val="000000"/>
                          </a:solidFill>
                          <a:effectLst/>
                          <a:latin typeface="Calibri"/>
                        </a:rPr>
                        <a:t> </a:t>
                      </a:r>
                      <a:r>
                        <a:rPr lang="en-GB" sz="2000" b="0" i="0" u="none" strike="noStrike" noProof="0" dirty="0">
                          <a:solidFill>
                            <a:srgbClr val="000000"/>
                          </a:solidFill>
                          <a:effectLst/>
                          <a:latin typeface="Calibri"/>
                        </a:rPr>
                        <a:t>Private property income inflow</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GB" sz="2000" b="0" i="0" u="none" strike="noStrike" noProof="0" dirty="0">
                          <a:solidFill>
                            <a:srgbClr val="000000"/>
                          </a:solidFill>
                          <a:effectLst/>
                          <a:latin typeface="Calibri"/>
                        </a:rPr>
                        <a:t>2</a:t>
                      </a:r>
                      <a:r>
                        <a:rPr lang="sl-SI" sz="2000" b="0" i="0" u="none" strike="noStrike" noProof="0" dirty="0">
                          <a:solidFill>
                            <a:srgbClr val="000000"/>
                          </a:solidFill>
                          <a:effectLst/>
                          <a:latin typeface="Calibri"/>
                        </a:rPr>
                        <a:t>,</a:t>
                      </a:r>
                      <a:r>
                        <a:rPr lang="en-GB" sz="2000" b="0" i="0" u="none" strike="noStrike" noProof="0" dirty="0">
                          <a:solidFill>
                            <a:srgbClr val="000000"/>
                          </a:solidFill>
                          <a:effectLst/>
                          <a:latin typeface="Calibri"/>
                        </a:rPr>
                        <a:t>298</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404026">
                <a:tc>
                  <a:txBody>
                    <a:bodyPr/>
                    <a:lstStyle/>
                    <a:p>
                      <a:pPr algn="l" fontAlgn="b"/>
                      <a:r>
                        <a:rPr lang="en-GB" sz="2000" b="0" i="0" u="none" strike="noStrike" noProof="0" dirty="0">
                          <a:solidFill>
                            <a:srgbClr val="000000"/>
                          </a:solidFill>
                          <a:effectLst/>
                          <a:latin typeface="Calibri"/>
                        </a:rPr>
                        <a:t>     </a:t>
                      </a:r>
                      <a:r>
                        <a:rPr lang="sl-SI" sz="2000" b="0" i="0" u="none" strike="noStrike" noProof="0" dirty="0">
                          <a:solidFill>
                            <a:srgbClr val="000000"/>
                          </a:solidFill>
                          <a:effectLst/>
                          <a:latin typeface="Calibri"/>
                        </a:rPr>
                        <a:t>   </a:t>
                      </a:r>
                      <a:r>
                        <a:rPr lang="en-GB" sz="2000" b="0" i="0" u="none" strike="noStrike" noProof="0" dirty="0">
                          <a:solidFill>
                            <a:srgbClr val="000000"/>
                          </a:solidFill>
                          <a:effectLst/>
                          <a:latin typeface="Calibri"/>
                        </a:rPr>
                        <a:t> </a:t>
                      </a:r>
                      <a:r>
                        <a:rPr lang="sl-SI" sz="2000" b="0" i="0" u="none" strike="noStrike" noProof="0" dirty="0">
                          <a:solidFill>
                            <a:srgbClr val="000000"/>
                          </a:solidFill>
                          <a:effectLst/>
                          <a:latin typeface="Calibri"/>
                        </a:rPr>
                        <a:t> </a:t>
                      </a:r>
                      <a:r>
                        <a:rPr lang="en-GB" sz="2000" b="0" i="0" u="none" strike="noStrike" noProof="0" dirty="0">
                          <a:solidFill>
                            <a:srgbClr val="000000"/>
                          </a:solidFill>
                          <a:effectLst/>
                          <a:latin typeface="Calibri"/>
                        </a:rPr>
                        <a:t>less: Interest outflows, households</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GB" sz="2000" b="0" i="0" u="none" strike="noStrike" noProof="0" dirty="0">
                          <a:solidFill>
                            <a:srgbClr val="000000"/>
                          </a:solidFill>
                          <a:effectLst/>
                          <a:latin typeface="Calibri"/>
                        </a:rPr>
                        <a:t>385</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404026">
                <a:tc>
                  <a:txBody>
                    <a:bodyPr/>
                    <a:lstStyle/>
                    <a:p>
                      <a:pPr algn="l" fontAlgn="b"/>
                      <a:r>
                        <a:rPr lang="en-GB" sz="2000" b="0" i="0" u="none" strike="noStrike" noProof="0" dirty="0">
                          <a:solidFill>
                            <a:srgbClr val="000000"/>
                          </a:solidFill>
                          <a:effectLst/>
                          <a:latin typeface="Calibri"/>
                        </a:rPr>
                        <a:t>     </a:t>
                      </a:r>
                      <a:r>
                        <a:rPr lang="sl-SI" sz="2000" b="0" i="0" u="none" strike="noStrike" noProof="0" dirty="0">
                          <a:solidFill>
                            <a:srgbClr val="000000"/>
                          </a:solidFill>
                          <a:effectLst/>
                          <a:latin typeface="Calibri"/>
                        </a:rPr>
                        <a:t>   </a:t>
                      </a:r>
                      <a:r>
                        <a:rPr lang="en-GB" sz="2000" b="0" i="0" u="none" strike="noStrike" noProof="0" dirty="0">
                          <a:solidFill>
                            <a:srgbClr val="000000"/>
                          </a:solidFill>
                          <a:effectLst/>
                          <a:latin typeface="Calibri"/>
                        </a:rPr>
                        <a:t> </a:t>
                      </a:r>
                      <a:r>
                        <a:rPr lang="sl-SI" sz="2000" b="0" i="0" u="none" strike="noStrike" noProof="0" dirty="0">
                          <a:solidFill>
                            <a:srgbClr val="000000"/>
                          </a:solidFill>
                          <a:effectLst/>
                          <a:latin typeface="Calibri"/>
                        </a:rPr>
                        <a:t> </a:t>
                      </a:r>
                      <a:r>
                        <a:rPr lang="en-GB" sz="2000" b="0" i="0" u="none" strike="noStrike" noProof="0" dirty="0">
                          <a:solidFill>
                            <a:srgbClr val="000000"/>
                          </a:solidFill>
                          <a:effectLst/>
                          <a:latin typeface="Calibri"/>
                        </a:rPr>
                        <a:t>less: Other property income outflow</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GB" sz="2000" b="0" i="0" u="none" strike="noStrike" noProof="0" dirty="0">
                          <a:solidFill>
                            <a:srgbClr val="000000"/>
                          </a:solidFill>
                          <a:effectLst/>
                          <a:latin typeface="Calibri"/>
                        </a:rPr>
                        <a:t>2</a:t>
                      </a:r>
                      <a:r>
                        <a:rPr lang="sl-SI" sz="2000" b="0" i="0" u="none" strike="noStrike" noProof="0" dirty="0">
                          <a:solidFill>
                            <a:srgbClr val="000000"/>
                          </a:solidFill>
                          <a:effectLst/>
                          <a:latin typeface="Calibri"/>
                        </a:rPr>
                        <a:t>,</a:t>
                      </a:r>
                      <a:r>
                        <a:rPr lang="en-GB" sz="2000" b="0" i="0" u="none" strike="noStrike" noProof="0" dirty="0">
                          <a:solidFill>
                            <a:srgbClr val="000000"/>
                          </a:solidFill>
                          <a:effectLst/>
                          <a:latin typeface="Calibri"/>
                        </a:rPr>
                        <a:t>419</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424228">
                <a:tc>
                  <a:txBody>
                    <a:bodyPr/>
                    <a:lstStyle/>
                    <a:p>
                      <a:pPr algn="l" fontAlgn="b"/>
                      <a:r>
                        <a:rPr lang="en-GB" sz="2000" b="0" i="0" u="none" strike="noStrike" noProof="0" dirty="0">
                          <a:solidFill>
                            <a:srgbClr val="000000"/>
                          </a:solidFill>
                          <a:effectLst/>
                          <a:latin typeface="Calibri"/>
                        </a:rPr>
                        <a:t>  S</a:t>
                      </a:r>
                      <a:r>
                        <a:rPr lang="sl-SI" sz="2000" b="0" i="0" u="none" strike="noStrike" noProof="0" dirty="0">
                          <a:solidFill>
                            <a:srgbClr val="000000"/>
                          </a:solidFill>
                          <a:effectLst/>
                          <a:latin typeface="Calibri"/>
                        </a:rPr>
                        <a:t>a</a:t>
                      </a:r>
                      <a:r>
                        <a:rPr lang="en-GB" sz="2000" b="0" i="0" u="none" strike="noStrike" noProof="0" dirty="0" err="1">
                          <a:solidFill>
                            <a:srgbClr val="000000"/>
                          </a:solidFill>
                          <a:effectLst/>
                          <a:latin typeface="Calibri"/>
                        </a:rPr>
                        <a:t>ving</a:t>
                      </a:r>
                      <a:r>
                        <a:rPr lang="en-GB" sz="2000" b="0" i="0" u="none" strike="noStrike" noProof="0" dirty="0">
                          <a:solidFill>
                            <a:srgbClr val="000000"/>
                          </a:solidFill>
                          <a:effectLst/>
                          <a:latin typeface="Calibri"/>
                        </a:rPr>
                        <a:t>, net</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2000" b="0" i="0" u="none" strike="noStrike" noProof="0" dirty="0">
                          <a:solidFill>
                            <a:srgbClr val="000000"/>
                          </a:solidFill>
                          <a:effectLst/>
                          <a:latin typeface="Calibri"/>
                        </a:rPr>
                        <a:t>2</a:t>
                      </a:r>
                      <a:r>
                        <a:rPr lang="sl-SI" sz="2000" b="0" i="0" u="none" strike="noStrike" noProof="0" dirty="0">
                          <a:solidFill>
                            <a:srgbClr val="000000"/>
                          </a:solidFill>
                          <a:effectLst/>
                          <a:latin typeface="Calibri"/>
                        </a:rPr>
                        <a:t>,</a:t>
                      </a:r>
                      <a:r>
                        <a:rPr lang="en-GB" sz="2000" b="0" i="0" u="none" strike="noStrike" noProof="0" dirty="0">
                          <a:solidFill>
                            <a:srgbClr val="000000"/>
                          </a:solidFill>
                          <a:effectLst/>
                          <a:latin typeface="Calibri"/>
                        </a:rPr>
                        <a:t>278</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737842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81200" y="274638"/>
            <a:ext cx="8229600" cy="706090"/>
          </a:xfrm>
        </p:spPr>
        <p:txBody>
          <a:bodyPr>
            <a:normAutofit/>
          </a:bodyPr>
          <a:lstStyle/>
          <a:p>
            <a:pPr algn="ctr"/>
            <a:r>
              <a:rPr lang="sl-SI" sz="2800" b="1" dirty="0"/>
              <a:t>AGE PROFILES – PRIVATE ABR</a:t>
            </a:r>
          </a:p>
        </p:txBody>
      </p:sp>
      <p:sp>
        <p:nvSpPr>
          <p:cNvPr id="3" name="Ograda vsebine 2"/>
          <p:cNvSpPr>
            <a:spLocks noGrp="1"/>
          </p:cNvSpPr>
          <p:nvPr>
            <p:ph idx="1"/>
          </p:nvPr>
        </p:nvSpPr>
        <p:spPr>
          <a:xfrm>
            <a:off x="1981200" y="908721"/>
            <a:ext cx="8229600" cy="5217443"/>
          </a:xfrm>
        </p:spPr>
        <p:txBody>
          <a:bodyPr>
            <a:normAutofit lnSpcReduction="10000"/>
          </a:bodyPr>
          <a:lstStyle/>
          <a:p>
            <a:pPr marL="0" indent="0">
              <a:buNone/>
            </a:pPr>
            <a:r>
              <a:rPr lang="en-GB" sz="2000" dirty="0"/>
              <a:t>ASSET INCOME</a:t>
            </a:r>
          </a:p>
          <a:p>
            <a:pPr marL="0" indent="0">
              <a:buNone/>
            </a:pPr>
            <a:r>
              <a:rPr lang="en-GB" sz="2000" b="1" dirty="0"/>
              <a:t>a) Capital income</a:t>
            </a:r>
          </a:p>
          <a:p>
            <a:pPr>
              <a:buFontTx/>
              <a:buChar char="-"/>
            </a:pPr>
            <a:r>
              <a:rPr lang="en-GB" sz="2000" dirty="0"/>
              <a:t>corporate income (survey: property income – interest, dividends, rents) </a:t>
            </a:r>
          </a:p>
          <a:p>
            <a:pPr>
              <a:buFontTx/>
              <a:buChar char="-"/>
            </a:pPr>
            <a:r>
              <a:rPr lang="en-GB" sz="2000" dirty="0"/>
              <a:t>income from owner-occupied housing (survey: imputed rent)</a:t>
            </a:r>
          </a:p>
          <a:p>
            <a:pPr>
              <a:buFontTx/>
              <a:buChar char="-"/>
            </a:pPr>
            <a:r>
              <a:rPr lang="en-GB" sz="2000" dirty="0"/>
              <a:t>income of unincorporated enterprise (</a:t>
            </a:r>
            <a:r>
              <a:rPr lang="en-GB" sz="2000" dirty="0">
                <a:solidFill>
                  <a:srgbClr val="292934"/>
                </a:solidFill>
              </a:rPr>
              <a:t>survey: </a:t>
            </a:r>
            <a:r>
              <a:rPr lang="en-GB" sz="2000" dirty="0"/>
              <a:t>self-employment </a:t>
            </a:r>
            <a:r>
              <a:rPr lang="en-GB" sz="2000" dirty="0" err="1"/>
              <a:t>labor</a:t>
            </a:r>
            <a:r>
              <a:rPr lang="en-GB" sz="2000" dirty="0"/>
              <a:t> income)</a:t>
            </a:r>
          </a:p>
          <a:p>
            <a:pPr marL="0" indent="0">
              <a:buNone/>
            </a:pPr>
            <a:r>
              <a:rPr lang="en-GB" sz="2000" b="1" dirty="0"/>
              <a:t>b) Property income</a:t>
            </a:r>
          </a:p>
          <a:p>
            <a:pPr>
              <a:buFontTx/>
              <a:buChar char="-"/>
            </a:pPr>
            <a:r>
              <a:rPr lang="en-GB" sz="2000" dirty="0"/>
              <a:t>property income inflow (survey: property income)</a:t>
            </a:r>
          </a:p>
          <a:p>
            <a:pPr>
              <a:buFontTx/>
              <a:buChar char="-"/>
            </a:pPr>
            <a:r>
              <a:rPr lang="en-GB" sz="2000" dirty="0"/>
              <a:t>household Interest outflow (survey: interest expense)</a:t>
            </a:r>
          </a:p>
          <a:p>
            <a:pPr>
              <a:buFontTx/>
              <a:buChar char="-"/>
            </a:pPr>
            <a:r>
              <a:rPr lang="en-GB" sz="2000" dirty="0"/>
              <a:t>property income outflow, excluding interest paid by household (survey: property income)</a:t>
            </a:r>
          </a:p>
          <a:p>
            <a:pPr>
              <a:buFontTx/>
              <a:buChar char="-"/>
            </a:pPr>
            <a:endParaRPr lang="en-GB" sz="2000" dirty="0"/>
          </a:p>
          <a:p>
            <a:pPr marL="0" indent="0">
              <a:buNone/>
            </a:pPr>
            <a:r>
              <a:rPr lang="en-GB" sz="2000" dirty="0"/>
              <a:t>SAVING</a:t>
            </a:r>
          </a:p>
          <a:p>
            <a:pPr>
              <a:buFontTx/>
              <a:buChar char="-"/>
            </a:pPr>
            <a:r>
              <a:rPr lang="en-GB" sz="2000" dirty="0"/>
              <a:t>residual from accounting identity</a:t>
            </a:r>
          </a:p>
          <a:p>
            <a:pPr>
              <a:buFontTx/>
              <a:buChar char="-"/>
            </a:pPr>
            <a:endParaRPr lang="en-US" sz="2000" dirty="0"/>
          </a:p>
          <a:p>
            <a:pPr marL="0" indent="0">
              <a:buNone/>
            </a:pPr>
            <a:endParaRPr lang="sl-SI" sz="2000" dirty="0"/>
          </a:p>
          <a:p>
            <a:pPr marL="0" indent="0">
              <a:buNone/>
            </a:pPr>
            <a:endParaRPr lang="sl-SI" sz="2000" dirty="0"/>
          </a:p>
          <a:p>
            <a:pPr marL="0" indent="0">
              <a:buNone/>
            </a:pPr>
            <a:endParaRPr lang="sl-SI" sz="2000" dirty="0"/>
          </a:p>
        </p:txBody>
      </p:sp>
    </p:spTree>
    <p:extLst>
      <p:ext uri="{BB962C8B-B14F-4D97-AF65-F5344CB8AC3E}">
        <p14:creationId xmlns:p14="http://schemas.microsoft.com/office/powerpoint/2010/main" val="842419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81200" y="274638"/>
            <a:ext cx="8229600" cy="490066"/>
          </a:xfrm>
        </p:spPr>
        <p:txBody>
          <a:bodyPr>
            <a:normAutofit/>
          </a:bodyPr>
          <a:lstStyle/>
          <a:p>
            <a:pPr algn="ctr"/>
            <a:r>
              <a:rPr lang="sl-SI" sz="2000" dirty="0"/>
              <a:t>Figure 3: </a:t>
            </a:r>
            <a:r>
              <a:rPr lang="sl-SI" sz="2000" dirty="0" err="1"/>
              <a:t>Life</a:t>
            </a:r>
            <a:r>
              <a:rPr lang="sl-SI" sz="2000" dirty="0"/>
              <a:t>-</a:t>
            </a:r>
            <a:r>
              <a:rPr lang="sl-SI" sz="2000" dirty="0" err="1"/>
              <a:t>cycle</a:t>
            </a:r>
            <a:r>
              <a:rPr lang="sl-SI" sz="2000" dirty="0"/>
              <a:t> deficit </a:t>
            </a:r>
            <a:r>
              <a:rPr lang="sl-SI" sz="2000" dirty="0" err="1"/>
              <a:t>and</a:t>
            </a:r>
            <a:r>
              <a:rPr lang="sl-SI" sz="2000" dirty="0"/>
              <a:t> </a:t>
            </a:r>
            <a:r>
              <a:rPr lang="sl-SI" sz="2000" dirty="0" err="1"/>
              <a:t>reallocations</a:t>
            </a:r>
            <a:r>
              <a:rPr lang="sl-SI" sz="2000" dirty="0"/>
              <a:t>, </a:t>
            </a:r>
            <a:r>
              <a:rPr lang="sl-SI" sz="2000" dirty="0" err="1"/>
              <a:t>example</a:t>
            </a:r>
            <a:r>
              <a:rPr lang="sl-SI" sz="2000" dirty="0"/>
              <a:t> </a:t>
            </a:r>
            <a:r>
              <a:rPr lang="sl-SI" sz="2000" dirty="0" err="1"/>
              <a:t>of</a:t>
            </a:r>
            <a:r>
              <a:rPr lang="sl-SI" sz="2000" dirty="0"/>
              <a:t> 17 NTA </a:t>
            </a:r>
            <a:r>
              <a:rPr lang="sl-SI" sz="2000" dirty="0" err="1"/>
              <a:t>countries</a:t>
            </a:r>
            <a:endParaRPr lang="sl-SI" sz="2000" dirty="0"/>
          </a:p>
        </p:txBody>
      </p:sp>
      <p:sp>
        <p:nvSpPr>
          <p:cNvPr id="3" name="Ograda vsebine 2"/>
          <p:cNvSpPr>
            <a:spLocks noGrp="1"/>
          </p:cNvSpPr>
          <p:nvPr>
            <p:ph idx="1"/>
          </p:nvPr>
        </p:nvSpPr>
        <p:spPr>
          <a:xfrm>
            <a:off x="1981200" y="6237312"/>
            <a:ext cx="8363272" cy="432048"/>
          </a:xfrm>
        </p:spPr>
        <p:txBody>
          <a:bodyPr>
            <a:normAutofit/>
          </a:bodyPr>
          <a:lstStyle/>
          <a:p>
            <a:pPr marL="0" indent="0" algn="ctr">
              <a:buNone/>
            </a:pPr>
            <a:r>
              <a:rPr lang="sl-SI" sz="1400" i="1" dirty="0" err="1"/>
              <a:t>Source</a:t>
            </a:r>
            <a:r>
              <a:rPr lang="sl-SI" sz="1400" i="1" dirty="0"/>
              <a:t>: Lee, R., &amp; Mason, A. (2011). </a:t>
            </a:r>
            <a:r>
              <a:rPr lang="sl-SI" sz="1400" i="1" dirty="0" err="1"/>
              <a:t>Population</a:t>
            </a:r>
            <a:r>
              <a:rPr lang="sl-SI" sz="1400" i="1" dirty="0"/>
              <a:t> </a:t>
            </a:r>
            <a:r>
              <a:rPr lang="sl-SI" sz="1400" i="1" dirty="0" err="1"/>
              <a:t>Ageing</a:t>
            </a:r>
            <a:r>
              <a:rPr lang="sl-SI" sz="1400" i="1" dirty="0"/>
              <a:t> </a:t>
            </a:r>
            <a:r>
              <a:rPr lang="sl-SI" sz="1400" i="1" dirty="0" err="1"/>
              <a:t>and</a:t>
            </a:r>
            <a:r>
              <a:rPr lang="sl-SI" sz="1400" i="1" dirty="0"/>
              <a:t> </a:t>
            </a:r>
            <a:r>
              <a:rPr lang="sl-SI" sz="1400" i="1" dirty="0" err="1"/>
              <a:t>Generational</a:t>
            </a:r>
            <a:r>
              <a:rPr lang="sl-SI" sz="1400" i="1" dirty="0"/>
              <a:t> </a:t>
            </a:r>
            <a:r>
              <a:rPr lang="sl-SI" sz="1400" i="1" dirty="0" err="1"/>
              <a:t>Economy</a:t>
            </a:r>
            <a:r>
              <a:rPr lang="sl-SI" sz="1400" i="1" dirty="0"/>
              <a:t>, p. 217</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2230" y="1307616"/>
            <a:ext cx="8958266" cy="4929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734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81200" y="274638"/>
            <a:ext cx="8229600" cy="562074"/>
          </a:xfrm>
        </p:spPr>
        <p:txBody>
          <a:bodyPr>
            <a:normAutofit/>
          </a:bodyPr>
          <a:lstStyle/>
          <a:p>
            <a:pPr algn="ctr"/>
            <a:r>
              <a:rPr lang="sl-SI" sz="2000" dirty="0"/>
              <a:t>Figure 3: </a:t>
            </a:r>
            <a:r>
              <a:rPr lang="sl-SI" sz="2000" dirty="0" err="1"/>
              <a:t>Asset</a:t>
            </a:r>
            <a:r>
              <a:rPr lang="sl-SI" sz="2000" dirty="0"/>
              <a:t>-</a:t>
            </a:r>
            <a:r>
              <a:rPr lang="sl-SI" sz="2000" dirty="0" err="1"/>
              <a:t>based</a:t>
            </a:r>
            <a:r>
              <a:rPr lang="sl-SI" sz="2000" dirty="0"/>
              <a:t> </a:t>
            </a:r>
            <a:r>
              <a:rPr lang="sl-SI" sz="2000" dirty="0" err="1"/>
              <a:t>reallocations</a:t>
            </a:r>
            <a:r>
              <a:rPr lang="sl-SI" sz="2000" dirty="0"/>
              <a:t>, </a:t>
            </a:r>
            <a:r>
              <a:rPr lang="sl-SI" sz="2000" dirty="0" err="1"/>
              <a:t>example</a:t>
            </a:r>
            <a:r>
              <a:rPr lang="sl-SI" sz="2000" dirty="0"/>
              <a:t> </a:t>
            </a:r>
            <a:r>
              <a:rPr lang="sl-SI" sz="2000" dirty="0" err="1"/>
              <a:t>of</a:t>
            </a:r>
            <a:r>
              <a:rPr lang="sl-SI" sz="2000" dirty="0"/>
              <a:t> 17 NTA </a:t>
            </a:r>
            <a:r>
              <a:rPr lang="sl-SI" sz="2000" dirty="0" err="1"/>
              <a:t>countries</a:t>
            </a:r>
            <a:endParaRPr lang="sl-SI" dirty="0"/>
          </a:p>
        </p:txBody>
      </p:sp>
      <p:sp>
        <p:nvSpPr>
          <p:cNvPr id="3" name="Ograda vsebine 2"/>
          <p:cNvSpPr>
            <a:spLocks noGrp="1"/>
          </p:cNvSpPr>
          <p:nvPr>
            <p:ph idx="1"/>
          </p:nvPr>
        </p:nvSpPr>
        <p:spPr>
          <a:xfrm>
            <a:off x="2186880" y="6381328"/>
            <a:ext cx="8229600" cy="360040"/>
          </a:xfrm>
        </p:spPr>
        <p:txBody>
          <a:bodyPr>
            <a:normAutofit/>
          </a:bodyPr>
          <a:lstStyle/>
          <a:p>
            <a:pPr marL="0" indent="0">
              <a:buNone/>
            </a:pPr>
            <a:r>
              <a:rPr lang="sl-SI" sz="1600" i="1" dirty="0" err="1">
                <a:solidFill>
                  <a:prstClr val="black"/>
                </a:solidFill>
              </a:rPr>
              <a:t>Source</a:t>
            </a:r>
            <a:r>
              <a:rPr lang="sl-SI" sz="1600" i="1" dirty="0">
                <a:solidFill>
                  <a:prstClr val="black"/>
                </a:solidFill>
              </a:rPr>
              <a:t>: Lee, R., &amp; Mason, A. (2011). </a:t>
            </a:r>
            <a:r>
              <a:rPr lang="sl-SI" sz="1600" i="1" dirty="0" err="1">
                <a:solidFill>
                  <a:prstClr val="black"/>
                </a:solidFill>
              </a:rPr>
              <a:t>Population</a:t>
            </a:r>
            <a:r>
              <a:rPr lang="sl-SI" sz="1600" i="1" dirty="0">
                <a:solidFill>
                  <a:prstClr val="black"/>
                </a:solidFill>
              </a:rPr>
              <a:t> </a:t>
            </a:r>
            <a:r>
              <a:rPr lang="sl-SI" sz="1600" i="1" dirty="0" err="1">
                <a:solidFill>
                  <a:prstClr val="black"/>
                </a:solidFill>
              </a:rPr>
              <a:t>Ageing</a:t>
            </a:r>
            <a:r>
              <a:rPr lang="sl-SI" sz="1600" i="1" dirty="0">
                <a:solidFill>
                  <a:prstClr val="black"/>
                </a:solidFill>
              </a:rPr>
              <a:t> </a:t>
            </a:r>
            <a:r>
              <a:rPr lang="sl-SI" sz="1600" i="1" dirty="0" err="1">
                <a:solidFill>
                  <a:prstClr val="black"/>
                </a:solidFill>
              </a:rPr>
              <a:t>and</a:t>
            </a:r>
            <a:r>
              <a:rPr lang="sl-SI" sz="1600" i="1" dirty="0">
                <a:solidFill>
                  <a:prstClr val="black"/>
                </a:solidFill>
              </a:rPr>
              <a:t> </a:t>
            </a:r>
            <a:r>
              <a:rPr lang="sl-SI" sz="1600" i="1" dirty="0" err="1">
                <a:solidFill>
                  <a:prstClr val="black"/>
                </a:solidFill>
              </a:rPr>
              <a:t>Generational</a:t>
            </a:r>
            <a:r>
              <a:rPr lang="sl-SI" sz="1600" i="1" dirty="0">
                <a:solidFill>
                  <a:prstClr val="black"/>
                </a:solidFill>
              </a:rPr>
              <a:t> </a:t>
            </a:r>
            <a:r>
              <a:rPr lang="sl-SI" sz="1600" i="1" dirty="0" err="1">
                <a:solidFill>
                  <a:prstClr val="black"/>
                </a:solidFill>
              </a:rPr>
              <a:t>Economy</a:t>
            </a:r>
            <a:r>
              <a:rPr lang="sl-SI" sz="1600" dirty="0"/>
              <a:t>, p. 217</a:t>
            </a:r>
            <a:endParaRPr lang="sl-SI" sz="1600" i="1" dirty="0">
              <a:solidFill>
                <a:prstClr val="black"/>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6466" y="1375346"/>
            <a:ext cx="7637966" cy="4334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5733257"/>
            <a:ext cx="655320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1571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81200" y="533400"/>
            <a:ext cx="8229600" cy="591344"/>
          </a:xfrm>
        </p:spPr>
        <p:txBody>
          <a:bodyPr>
            <a:normAutofit/>
          </a:bodyPr>
          <a:lstStyle/>
          <a:p>
            <a:pPr algn="ctr"/>
            <a:r>
              <a:rPr lang="en-US" sz="2000" dirty="0">
                <a:solidFill>
                  <a:srgbClr val="D2533C"/>
                </a:solidFill>
              </a:rPr>
              <a:t>Figure 4: Asset income and saving for 65+ age group</a:t>
            </a:r>
            <a:endParaRPr lang="en-US" dirty="0"/>
          </a:p>
        </p:txBody>
      </p:sp>
      <p:sp>
        <p:nvSpPr>
          <p:cNvPr id="3" name="Ograda vsebine 2"/>
          <p:cNvSpPr>
            <a:spLocks noGrp="1"/>
          </p:cNvSpPr>
          <p:nvPr>
            <p:ph idx="1"/>
          </p:nvPr>
        </p:nvSpPr>
        <p:spPr>
          <a:xfrm>
            <a:off x="1981200" y="1124744"/>
            <a:ext cx="8229600" cy="4752528"/>
          </a:xfrm>
        </p:spPr>
        <p:txBody>
          <a:bodyPr/>
          <a:lstStyle/>
          <a:p>
            <a:pPr marL="0" indent="0">
              <a:buClr>
                <a:srgbClr val="93A299"/>
              </a:buClr>
              <a:buNone/>
            </a:pPr>
            <a:endParaRPr lang="sl-SI" sz="1600" i="1" dirty="0">
              <a:solidFill>
                <a:prstClr val="black"/>
              </a:solidFill>
            </a:endParaRPr>
          </a:p>
          <a:p>
            <a:pPr marL="0" indent="0">
              <a:buClr>
                <a:srgbClr val="93A299"/>
              </a:buClr>
              <a:buNone/>
            </a:pPr>
            <a:endParaRPr lang="sl-SI" sz="1600" i="1" dirty="0">
              <a:solidFill>
                <a:prstClr val="black"/>
              </a:solidFill>
            </a:endParaRPr>
          </a:p>
          <a:p>
            <a:pPr marL="0" indent="0">
              <a:buClr>
                <a:srgbClr val="93A299"/>
              </a:buClr>
              <a:buNone/>
            </a:pPr>
            <a:endParaRPr lang="sl-SI" sz="1600" i="1" dirty="0">
              <a:solidFill>
                <a:prstClr val="black"/>
              </a:solidFill>
            </a:endParaRPr>
          </a:p>
          <a:p>
            <a:pPr marL="0" indent="0">
              <a:buClr>
                <a:srgbClr val="93A299"/>
              </a:buClr>
              <a:buNone/>
            </a:pPr>
            <a:endParaRPr lang="sl-SI" sz="1600" i="1" dirty="0">
              <a:solidFill>
                <a:prstClr val="black"/>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4477" y="1276350"/>
            <a:ext cx="5829300"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ravokotnik 3"/>
          <p:cNvSpPr/>
          <p:nvPr/>
        </p:nvSpPr>
        <p:spPr>
          <a:xfrm>
            <a:off x="2927648" y="5733256"/>
            <a:ext cx="6336704" cy="966418"/>
          </a:xfrm>
          <a:prstGeom prst="rect">
            <a:avLst/>
          </a:prstGeom>
        </p:spPr>
        <p:txBody>
          <a:bodyPr wrap="square">
            <a:spAutoFit/>
          </a:bodyPr>
          <a:lstStyle/>
          <a:p>
            <a:pPr lvl="0">
              <a:spcBef>
                <a:spcPct val="20000"/>
              </a:spcBef>
              <a:buClr>
                <a:srgbClr val="93A299"/>
              </a:buClr>
              <a:buSzPct val="85000"/>
            </a:pPr>
            <a:r>
              <a:rPr lang="sl-SI" i="1" dirty="0" err="1">
                <a:solidFill>
                  <a:prstClr val="black"/>
                </a:solidFill>
              </a:rPr>
              <a:t>Source</a:t>
            </a:r>
            <a:r>
              <a:rPr lang="sl-SI" i="1" dirty="0">
                <a:solidFill>
                  <a:prstClr val="black"/>
                </a:solidFill>
              </a:rPr>
              <a:t>: Lee, R., &amp; Mason, A. (2011). </a:t>
            </a:r>
            <a:r>
              <a:rPr lang="sl-SI" i="1" dirty="0" err="1">
                <a:solidFill>
                  <a:prstClr val="black"/>
                </a:solidFill>
              </a:rPr>
              <a:t>Population</a:t>
            </a:r>
            <a:r>
              <a:rPr lang="sl-SI" i="1" dirty="0">
                <a:solidFill>
                  <a:prstClr val="black"/>
                </a:solidFill>
              </a:rPr>
              <a:t> </a:t>
            </a:r>
            <a:r>
              <a:rPr lang="sl-SI" i="1" dirty="0" err="1">
                <a:solidFill>
                  <a:prstClr val="black"/>
                </a:solidFill>
              </a:rPr>
              <a:t>Ageing</a:t>
            </a:r>
            <a:r>
              <a:rPr lang="sl-SI" i="1" dirty="0">
                <a:solidFill>
                  <a:prstClr val="black"/>
                </a:solidFill>
              </a:rPr>
              <a:t> </a:t>
            </a:r>
            <a:r>
              <a:rPr lang="sl-SI" i="1" dirty="0" err="1">
                <a:solidFill>
                  <a:prstClr val="black"/>
                </a:solidFill>
              </a:rPr>
              <a:t>and</a:t>
            </a:r>
            <a:r>
              <a:rPr lang="sl-SI" i="1" dirty="0">
                <a:solidFill>
                  <a:prstClr val="black"/>
                </a:solidFill>
              </a:rPr>
              <a:t> </a:t>
            </a:r>
            <a:r>
              <a:rPr lang="sl-SI" i="1" dirty="0" err="1">
                <a:solidFill>
                  <a:prstClr val="black"/>
                </a:solidFill>
              </a:rPr>
              <a:t>Generational</a:t>
            </a:r>
            <a:r>
              <a:rPr lang="sl-SI" i="1" dirty="0">
                <a:solidFill>
                  <a:prstClr val="black"/>
                </a:solidFill>
              </a:rPr>
              <a:t> </a:t>
            </a:r>
            <a:r>
              <a:rPr lang="sl-SI" i="1" dirty="0" err="1">
                <a:solidFill>
                  <a:prstClr val="black"/>
                </a:solidFill>
              </a:rPr>
              <a:t>Economy</a:t>
            </a:r>
            <a:endParaRPr lang="sl-SI" i="1" dirty="0">
              <a:solidFill>
                <a:prstClr val="black"/>
              </a:solidFill>
            </a:endParaRPr>
          </a:p>
          <a:p>
            <a:pPr marL="182880" indent="-182880">
              <a:spcBef>
                <a:spcPct val="20000"/>
              </a:spcBef>
              <a:buClr>
                <a:srgbClr val="93A299"/>
              </a:buClr>
              <a:buSzPct val="85000"/>
              <a:buFont typeface="Arial" pitchFamily="34" charset="0"/>
              <a:buChar char="•"/>
            </a:pPr>
            <a:endParaRPr lang="sl-SI" sz="2400" dirty="0">
              <a:solidFill>
                <a:srgbClr val="292934"/>
              </a:solidFill>
            </a:endParaRPr>
          </a:p>
        </p:txBody>
      </p:sp>
    </p:spTree>
    <p:extLst>
      <p:ext uri="{BB962C8B-B14F-4D97-AF65-F5344CB8AC3E}">
        <p14:creationId xmlns:p14="http://schemas.microsoft.com/office/powerpoint/2010/main" val="2719881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BE9CA-FD87-7DF4-7D9D-12DA2026D754}"/>
              </a:ext>
            </a:extLst>
          </p:cNvPr>
          <p:cNvSpPr>
            <a:spLocks noGrp="1"/>
          </p:cNvSpPr>
          <p:nvPr>
            <p:ph type="title"/>
          </p:nvPr>
        </p:nvSpPr>
        <p:spPr/>
        <p:txBody>
          <a:bodyPr>
            <a:normAutofit/>
          </a:bodyPr>
          <a:lstStyle/>
          <a:p>
            <a:r>
              <a:rPr lang="sl-SI" sz="3200" dirty="0" err="1"/>
              <a:t>Financing</a:t>
            </a:r>
            <a:r>
              <a:rPr lang="sl-SI" sz="3200" dirty="0"/>
              <a:t> </a:t>
            </a:r>
            <a:r>
              <a:rPr lang="sl-SI" sz="3200" dirty="0" err="1"/>
              <a:t>the</a:t>
            </a:r>
            <a:r>
              <a:rPr lang="sl-SI" sz="3200" dirty="0"/>
              <a:t> LCD in 2010 in </a:t>
            </a:r>
            <a:r>
              <a:rPr lang="sl-SI" sz="3200" dirty="0" err="1"/>
              <a:t>Slovenia</a:t>
            </a:r>
            <a:endParaRPr lang="sl-SI" sz="3200" dirty="0"/>
          </a:p>
        </p:txBody>
      </p:sp>
      <p:pic>
        <p:nvPicPr>
          <p:cNvPr id="4" name="Picture 3">
            <a:extLst>
              <a:ext uri="{FF2B5EF4-FFF2-40B4-BE49-F238E27FC236}">
                <a16:creationId xmlns:a16="http://schemas.microsoft.com/office/drawing/2014/main" id="{DEEC389D-D369-BBEC-3DE0-5AF9890B9400}"/>
              </a:ext>
            </a:extLst>
          </p:cNvPr>
          <p:cNvPicPr>
            <a:picLocks noChangeAspect="1"/>
          </p:cNvPicPr>
          <p:nvPr/>
        </p:nvPicPr>
        <p:blipFill>
          <a:blip r:embed="rId2"/>
          <a:stretch>
            <a:fillRect/>
          </a:stretch>
        </p:blipFill>
        <p:spPr>
          <a:xfrm>
            <a:off x="1775520" y="1412776"/>
            <a:ext cx="8435280" cy="4943932"/>
          </a:xfrm>
          <a:prstGeom prst="rect">
            <a:avLst/>
          </a:prstGeom>
        </p:spPr>
      </p:pic>
      <p:sp>
        <p:nvSpPr>
          <p:cNvPr id="5" name="TextBox 4">
            <a:extLst>
              <a:ext uri="{FF2B5EF4-FFF2-40B4-BE49-F238E27FC236}">
                <a16:creationId xmlns:a16="http://schemas.microsoft.com/office/drawing/2014/main" id="{1AD35BD5-364E-4B2D-D0C5-AD264F31E593}"/>
              </a:ext>
            </a:extLst>
          </p:cNvPr>
          <p:cNvSpPr txBox="1"/>
          <p:nvPr/>
        </p:nvSpPr>
        <p:spPr>
          <a:xfrm>
            <a:off x="1847528" y="6453336"/>
            <a:ext cx="8363272" cy="553998"/>
          </a:xfrm>
          <a:prstGeom prst="rect">
            <a:avLst/>
          </a:prstGeom>
          <a:noFill/>
        </p:spPr>
        <p:txBody>
          <a:bodyPr wrap="square" rtlCol="0">
            <a:spAutoFit/>
          </a:bodyPr>
          <a:lstStyle/>
          <a:p>
            <a:r>
              <a:rPr lang="sl-SI" sz="1600" dirty="0" err="1"/>
              <a:t>Source</a:t>
            </a:r>
            <a:r>
              <a:rPr lang="sl-SI" sz="1600" dirty="0"/>
              <a:t>: </a:t>
            </a:r>
            <a:r>
              <a:rPr lang="sl-SI" sz="1600" i="1" dirty="0"/>
              <a:t>AGENTA Data Explorer</a:t>
            </a:r>
            <a:r>
              <a:rPr lang="sl-SI" sz="1600" dirty="0"/>
              <a:t>. (2021). </a:t>
            </a:r>
            <a:r>
              <a:rPr lang="sl-SI" sz="1600" dirty="0">
                <a:hlinkClick r:id="rId3"/>
              </a:rPr>
              <a:t>http://www.agenta-project.eu/en/dataexplorer.htm</a:t>
            </a:r>
            <a:endParaRPr lang="sl-SI" sz="1600" dirty="0"/>
          </a:p>
          <a:p>
            <a:endParaRPr lang="sl-SI" dirty="0"/>
          </a:p>
        </p:txBody>
      </p:sp>
    </p:spTree>
    <p:extLst>
      <p:ext uri="{BB962C8B-B14F-4D97-AF65-F5344CB8AC3E}">
        <p14:creationId xmlns:p14="http://schemas.microsoft.com/office/powerpoint/2010/main" val="808682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81200" y="274638"/>
            <a:ext cx="8229600" cy="562074"/>
          </a:xfrm>
        </p:spPr>
        <p:txBody>
          <a:bodyPr>
            <a:normAutofit/>
          </a:bodyPr>
          <a:lstStyle/>
          <a:p>
            <a:pPr algn="ctr"/>
            <a:r>
              <a:rPr lang="sl-SI" sz="2400" dirty="0"/>
              <a:t>BASICS ABOUT ASSET-BASED REALLOCATIONS (ABR)</a:t>
            </a:r>
          </a:p>
        </p:txBody>
      </p:sp>
      <p:sp>
        <p:nvSpPr>
          <p:cNvPr id="3" name="Ograda vsebine 2"/>
          <p:cNvSpPr>
            <a:spLocks noGrp="1"/>
          </p:cNvSpPr>
          <p:nvPr>
            <p:ph idx="1"/>
          </p:nvPr>
        </p:nvSpPr>
        <p:spPr>
          <a:xfrm>
            <a:off x="1981200" y="836712"/>
            <a:ext cx="8229600" cy="5904656"/>
          </a:xfrm>
        </p:spPr>
        <p:txBody>
          <a:bodyPr>
            <a:normAutofit lnSpcReduction="10000"/>
          </a:bodyPr>
          <a:lstStyle/>
          <a:p>
            <a:pPr marL="0" indent="0">
              <a:buNone/>
            </a:pPr>
            <a:r>
              <a:rPr lang="en-US" sz="1800" dirty="0"/>
              <a:t>ABR consist of two different  flows: asset income (capital and property) and savings</a:t>
            </a:r>
          </a:p>
          <a:p>
            <a:pPr marL="0" indent="0">
              <a:buNone/>
            </a:pPr>
            <a:endParaRPr lang="en-US" sz="1800" dirty="0"/>
          </a:p>
          <a:p>
            <a:pPr marL="0" indent="0">
              <a:buNone/>
            </a:pPr>
            <a:endParaRPr lang="en-US" sz="1800" dirty="0"/>
          </a:p>
          <a:p>
            <a:pPr marL="0" indent="0">
              <a:buNone/>
            </a:pPr>
            <a:endParaRPr lang="en-US" sz="1800" dirty="0"/>
          </a:p>
          <a:p>
            <a:pPr marL="0" indent="0">
              <a:buNone/>
            </a:pPr>
            <a:r>
              <a:rPr lang="en-US" sz="1800" dirty="0"/>
              <a:t>ASSET INCOME</a:t>
            </a:r>
          </a:p>
          <a:p>
            <a:pPr marL="0" indent="0">
              <a:buNone/>
            </a:pPr>
            <a:r>
              <a:rPr lang="en-US" sz="1800" b="1" dirty="0"/>
              <a:t>a) Capital income</a:t>
            </a:r>
          </a:p>
          <a:p>
            <a:pPr>
              <a:buFontTx/>
              <a:buChar char="-"/>
            </a:pPr>
            <a:r>
              <a:rPr lang="en-US" sz="1800" dirty="0"/>
              <a:t>yield from owning capital (e.g. equipment, inventories, commercial structures, homes)</a:t>
            </a:r>
          </a:p>
          <a:p>
            <a:pPr marL="0" indent="0">
              <a:buNone/>
            </a:pPr>
            <a:r>
              <a:rPr lang="en-US" sz="1800" b="1" dirty="0"/>
              <a:t>b) Property income</a:t>
            </a:r>
          </a:p>
          <a:p>
            <a:pPr>
              <a:buFontTx/>
              <a:buChar char="-"/>
            </a:pPr>
            <a:r>
              <a:rPr lang="en-US" sz="1800" dirty="0"/>
              <a:t>yield from owning financial assets (e.g. shares, </a:t>
            </a:r>
            <a:r>
              <a:rPr lang="sl-SI" sz="1800" dirty="0" err="1"/>
              <a:t>bonds</a:t>
            </a:r>
            <a:r>
              <a:rPr lang="sl-SI" sz="1800" dirty="0"/>
              <a:t>, </a:t>
            </a:r>
            <a:r>
              <a:rPr lang="en-US" sz="1800" dirty="0"/>
              <a:t>deposits)</a:t>
            </a:r>
          </a:p>
          <a:p>
            <a:pPr>
              <a:buFontTx/>
              <a:buChar char="-"/>
            </a:pPr>
            <a:r>
              <a:rPr lang="en-US" sz="1800" dirty="0"/>
              <a:t>yield from owning physical assets (e.g. </a:t>
            </a:r>
            <a:r>
              <a:rPr lang="en-US" sz="1800" dirty="0">
                <a:solidFill>
                  <a:schemeClr val="accent6"/>
                </a:solidFill>
              </a:rPr>
              <a:t>royalties</a:t>
            </a:r>
            <a:r>
              <a:rPr lang="en-US" sz="1800" dirty="0"/>
              <a:t>, land</a:t>
            </a:r>
            <a:r>
              <a:rPr lang="en-US" sz="1800" dirty="0">
                <a:solidFill>
                  <a:schemeClr val="accent6"/>
                </a:solidFill>
              </a:rPr>
              <a:t>, natural resources</a:t>
            </a:r>
            <a:r>
              <a:rPr lang="en-US" sz="1800" dirty="0"/>
              <a:t>)</a:t>
            </a:r>
          </a:p>
          <a:p>
            <a:pPr>
              <a:buFontTx/>
              <a:buChar char="-"/>
            </a:pPr>
            <a:r>
              <a:rPr lang="en-US" sz="1800" dirty="0"/>
              <a:t>for the economy as whole (private, public, and ROW) property income </a:t>
            </a:r>
            <a:r>
              <a:rPr lang="en-US" sz="1800" dirty="0">
                <a:solidFill>
                  <a:schemeClr val="accent6"/>
                </a:solidFill>
              </a:rPr>
              <a:t>always sums to zero </a:t>
            </a:r>
            <a:r>
              <a:rPr lang="en-US" sz="1800" dirty="0"/>
              <a:t>(e.g. creditor and debtor relationship)</a:t>
            </a:r>
          </a:p>
          <a:p>
            <a:pPr marL="0" indent="0">
              <a:buNone/>
            </a:pPr>
            <a:endParaRPr lang="en-US" sz="1800" dirty="0"/>
          </a:p>
          <a:p>
            <a:pPr marL="0" indent="0">
              <a:buNone/>
            </a:pPr>
            <a:r>
              <a:rPr lang="en-US" sz="1800" dirty="0"/>
              <a:t>SAVING</a:t>
            </a:r>
          </a:p>
          <a:p>
            <a:pPr>
              <a:buFontTx/>
              <a:buChar char="-"/>
            </a:pPr>
            <a:r>
              <a:rPr lang="en-US" sz="1800" dirty="0"/>
              <a:t>asset income is a result of past (dis)saving</a:t>
            </a:r>
          </a:p>
          <a:p>
            <a:pPr>
              <a:buFontTx/>
              <a:buChar char="-"/>
            </a:pPr>
            <a:r>
              <a:rPr lang="en-US" sz="1800" dirty="0"/>
              <a:t>disposing/acquiring </a:t>
            </a:r>
            <a:r>
              <a:rPr lang="sl-SI" sz="1800" dirty="0" err="1"/>
              <a:t>of</a:t>
            </a:r>
            <a:r>
              <a:rPr lang="sl-SI" sz="1800" dirty="0"/>
              <a:t> </a:t>
            </a:r>
            <a:r>
              <a:rPr lang="en-US" sz="1800" dirty="0"/>
              <a:t>an asset or debt</a:t>
            </a:r>
          </a:p>
          <a:p>
            <a:pPr>
              <a:buFontTx/>
              <a:buChar char="-"/>
            </a:pPr>
            <a:endParaRPr lang="sl-SI" sz="1800" dirty="0"/>
          </a:p>
          <a:p>
            <a:pPr>
              <a:buAutoNum type="alphaLcParenR"/>
            </a:pPr>
            <a:endParaRPr lang="sl-SI" sz="1800" dirty="0"/>
          </a:p>
          <a:p>
            <a:pPr marL="0" indent="0">
              <a:buNone/>
            </a:pPr>
            <a:endParaRPr lang="sl-SI" sz="1800" dirty="0"/>
          </a:p>
          <a:p>
            <a:pPr>
              <a:buAutoNum type="alphaLcParenR"/>
            </a:pPr>
            <a:endParaRPr lang="sl-SI" sz="1800" dirty="0"/>
          </a:p>
          <a:p>
            <a:pPr>
              <a:buAutoNum type="alphaLcParenR"/>
            </a:pPr>
            <a:endParaRPr lang="sl-SI" sz="1800" dirty="0"/>
          </a:p>
        </p:txBody>
      </p:sp>
      <mc:AlternateContent xmlns:mc="http://schemas.openxmlformats.org/markup-compatibility/2006">
        <mc:Choice xmlns:a14="http://schemas.microsoft.com/office/drawing/2010/main" Requires="a14">
          <p:graphicFrame>
            <p:nvGraphicFramePr>
              <p:cNvPr id="5" name="Tabela 4"/>
              <p:cNvGraphicFramePr>
                <a:graphicFrameLocks noGrp="1"/>
              </p:cNvGraphicFramePr>
              <p:nvPr>
                <p:extLst>
                  <p:ext uri="{D42A27DB-BD31-4B8C-83A1-F6EECF244321}">
                    <p14:modId xmlns:p14="http://schemas.microsoft.com/office/powerpoint/2010/main" val="2938856203"/>
                  </p:ext>
                </p:extLst>
              </p:nvPr>
            </p:nvGraphicFramePr>
            <p:xfrm>
              <a:off x="2361928" y="1181653"/>
              <a:ext cx="7848872" cy="1080120"/>
            </p:xfrm>
            <a:graphic>
              <a:graphicData uri="http://schemas.openxmlformats.org/drawingml/2006/table">
                <a:tbl>
                  <a:tblPr firstRow="1" firstCol="1" bandRow="1"/>
                  <a:tblGrid>
                    <a:gridCol w="7376298">
                      <a:extLst>
                        <a:ext uri="{9D8B030D-6E8A-4147-A177-3AD203B41FA5}">
                          <a16:colId xmlns:a16="http://schemas.microsoft.com/office/drawing/2014/main" val="20000"/>
                        </a:ext>
                      </a:extLst>
                    </a:gridCol>
                    <a:gridCol w="472574">
                      <a:extLst>
                        <a:ext uri="{9D8B030D-6E8A-4147-A177-3AD203B41FA5}">
                          <a16:colId xmlns:a16="http://schemas.microsoft.com/office/drawing/2014/main" val="20001"/>
                        </a:ext>
                      </a:extLst>
                    </a:gridCol>
                  </a:tblGrid>
                  <a:tr h="1080120">
                    <a:tc>
                      <a:txBody>
                        <a:bodyPr/>
                        <a:lstStyle/>
                        <a:p>
                          <a:pPr algn="ctr">
                            <a:lnSpc>
                              <a:spcPct val="120000"/>
                            </a:lnSpc>
                            <a:spcAft>
                              <a:spcPts val="0"/>
                            </a:spcAft>
                          </a:pPr>
                          <a14:m>
                            <m:oMath xmlns:m="http://schemas.openxmlformats.org/officeDocument/2006/math">
                              <m:limLow>
                                <m:limLowPr>
                                  <m:ctrlPr>
                                    <a:rPr lang="sl-SI" sz="2000" i="1">
                                      <a:effectLst/>
                                      <a:latin typeface="Cambria Math" panose="02040503050406030204" pitchFamily="18" charset="0"/>
                                      <a:ea typeface="Calibri"/>
                                      <a:cs typeface="Times New Roman"/>
                                    </a:rPr>
                                  </m:ctrlPr>
                                </m:limLowPr>
                                <m:e>
                                  <m:groupChr>
                                    <m:groupChrPr>
                                      <m:chr m:val="⏟"/>
                                      <m:ctrlPr>
                                        <a:rPr lang="sl-SI" sz="2000" i="1">
                                          <a:effectLst/>
                                          <a:latin typeface="Cambria Math" panose="02040503050406030204" pitchFamily="18" charset="0"/>
                                          <a:ea typeface="Calibri"/>
                                          <a:cs typeface="Times New Roman"/>
                                        </a:rPr>
                                      </m:ctrlPr>
                                    </m:groupChrPr>
                                    <m:e>
                                      <m:r>
                                        <a:rPr lang="en-GB" sz="2000" i="1">
                                          <a:effectLst/>
                                          <a:latin typeface="Cambria Math"/>
                                          <a:ea typeface="Calibri"/>
                                          <a:cs typeface="Times New Roman"/>
                                        </a:rPr>
                                        <m:t>𝐶</m:t>
                                      </m:r>
                                      <m:d>
                                        <m:dPr>
                                          <m:ctrlPr>
                                            <a:rPr lang="sl-SI" sz="2000" i="1">
                                              <a:effectLst/>
                                              <a:latin typeface="Cambria Math" panose="02040503050406030204" pitchFamily="18" charset="0"/>
                                              <a:ea typeface="Calibri"/>
                                              <a:cs typeface="Times New Roman"/>
                                            </a:rPr>
                                          </m:ctrlPr>
                                        </m:dPr>
                                        <m:e>
                                          <m:r>
                                            <a:rPr lang="en-GB" sz="2000" i="1">
                                              <a:effectLst/>
                                              <a:latin typeface="Cambria Math"/>
                                              <a:ea typeface="Calibri"/>
                                              <a:cs typeface="Times New Roman"/>
                                            </a:rPr>
                                            <m:t>𝑥</m:t>
                                          </m:r>
                                        </m:e>
                                      </m:d>
                                      <m:r>
                                        <a:rPr lang="en-GB" sz="2000" i="1">
                                          <a:effectLst/>
                                          <a:latin typeface="Cambria Math"/>
                                          <a:ea typeface="Calibri"/>
                                          <a:cs typeface="Times New Roman"/>
                                        </a:rPr>
                                        <m:t>−</m:t>
                                      </m:r>
                                      <m:sSup>
                                        <m:sSupPr>
                                          <m:ctrlPr>
                                            <a:rPr lang="sl-SI" sz="2000" i="1">
                                              <a:effectLst/>
                                              <a:latin typeface="Cambria Math" panose="02040503050406030204" pitchFamily="18" charset="0"/>
                                              <a:ea typeface="Calibri"/>
                                              <a:cs typeface="Times New Roman"/>
                                            </a:rPr>
                                          </m:ctrlPr>
                                        </m:sSupPr>
                                        <m:e>
                                          <m:r>
                                            <a:rPr lang="en-GB" sz="2000" i="1">
                                              <a:effectLst/>
                                              <a:latin typeface="Cambria Math"/>
                                              <a:ea typeface="Calibri"/>
                                              <a:cs typeface="Times New Roman"/>
                                            </a:rPr>
                                            <m:t>𝑌</m:t>
                                          </m:r>
                                        </m:e>
                                        <m:sup>
                                          <m:r>
                                            <a:rPr lang="en-GB" sz="2000" i="1">
                                              <a:effectLst/>
                                              <a:latin typeface="Cambria Math"/>
                                              <a:ea typeface="Calibri"/>
                                              <a:cs typeface="Times New Roman"/>
                                            </a:rPr>
                                            <m:t>𝑙</m:t>
                                          </m:r>
                                        </m:sup>
                                      </m:sSup>
                                      <m:d>
                                        <m:dPr>
                                          <m:ctrlPr>
                                            <a:rPr lang="sl-SI" sz="2000" i="1">
                                              <a:effectLst/>
                                              <a:latin typeface="Cambria Math" panose="02040503050406030204" pitchFamily="18" charset="0"/>
                                              <a:ea typeface="Calibri"/>
                                              <a:cs typeface="Times New Roman"/>
                                            </a:rPr>
                                          </m:ctrlPr>
                                        </m:dPr>
                                        <m:e>
                                          <m:r>
                                            <a:rPr lang="en-GB" sz="2000" i="1">
                                              <a:effectLst/>
                                              <a:latin typeface="Cambria Math"/>
                                              <a:ea typeface="Calibri"/>
                                              <a:cs typeface="Times New Roman"/>
                                            </a:rPr>
                                            <m:t>𝑥</m:t>
                                          </m:r>
                                        </m:e>
                                      </m:d>
                                      <m:r>
                                        <a:rPr lang="en-GB" sz="2000" i="1">
                                          <a:effectLst/>
                                          <a:latin typeface="Cambria Math"/>
                                          <a:ea typeface="Calibri"/>
                                          <a:cs typeface="Times New Roman"/>
                                        </a:rPr>
                                        <m:t>  </m:t>
                                      </m:r>
                                    </m:e>
                                  </m:groupChr>
                                </m:e>
                                <m:lim>
                                  <m:r>
                                    <a:rPr lang="en-GB" sz="2000" i="1">
                                      <a:effectLst/>
                                      <a:latin typeface="Cambria Math"/>
                                      <a:ea typeface="Calibri"/>
                                      <a:cs typeface="Times New Roman"/>
                                    </a:rPr>
                                    <m:t>𝐿𝑖𝑓𝑒𝑐𝑦𝑐𝑙𝑒</m:t>
                                  </m:r>
                                  <m:r>
                                    <a:rPr lang="en-GB" sz="2000" i="1">
                                      <a:effectLst/>
                                      <a:latin typeface="Cambria Math"/>
                                      <a:ea typeface="Calibri"/>
                                      <a:cs typeface="Times New Roman"/>
                                    </a:rPr>
                                    <m:t> </m:t>
                                  </m:r>
                                  <m:r>
                                    <a:rPr lang="en-GB" sz="2000" i="1">
                                      <a:effectLst/>
                                      <a:latin typeface="Cambria Math"/>
                                      <a:ea typeface="Calibri"/>
                                      <a:cs typeface="Times New Roman"/>
                                    </a:rPr>
                                    <m:t>𝑑𝑒𝑓𝑖𝑐𝑖𝑡</m:t>
                                  </m:r>
                                </m:lim>
                              </m:limLow>
                              <m:r>
                                <a:rPr lang="en-GB" sz="2000" i="1">
                                  <a:effectLst/>
                                  <a:latin typeface="Cambria Math"/>
                                  <a:ea typeface="Calibri"/>
                                  <a:cs typeface="Times New Roman"/>
                                </a:rPr>
                                <m:t>  =</m:t>
                              </m:r>
                            </m:oMath>
                          </a14:m>
                          <a:r>
                            <a:rPr lang="en-GB" sz="2000" dirty="0">
                              <a:effectLst/>
                              <a:latin typeface="Times New Roman"/>
                              <a:ea typeface="Times New Roman"/>
                              <a:cs typeface="Times New Roman"/>
                            </a:rPr>
                            <a:t> </a:t>
                          </a:r>
                          <a14:m>
                            <m:oMath xmlns:m="http://schemas.openxmlformats.org/officeDocument/2006/math">
                              <m:r>
                                <a:rPr lang="en-GB" sz="2000" i="1">
                                  <a:effectLst/>
                                  <a:latin typeface="Cambria Math"/>
                                  <a:ea typeface="Times New Roman"/>
                                  <a:cs typeface="Times New Roman"/>
                                </a:rPr>
                                <m:t>    </m:t>
                              </m:r>
                              <m:limLow>
                                <m:limLowPr>
                                  <m:ctrlPr>
                                    <a:rPr lang="sl-SI" sz="2000" i="1">
                                      <a:effectLst/>
                                      <a:latin typeface="Cambria Math" panose="02040503050406030204" pitchFamily="18" charset="0"/>
                                      <a:ea typeface="Times New Roman"/>
                                      <a:cs typeface="Times New Roman"/>
                                    </a:rPr>
                                  </m:ctrlPr>
                                </m:limLowPr>
                                <m:e>
                                  <m:groupChr>
                                    <m:groupChrPr>
                                      <m:chr m:val="⏟"/>
                                      <m:ctrlPr>
                                        <a:rPr lang="sl-SI" sz="2000" i="1">
                                          <a:effectLst/>
                                          <a:latin typeface="Cambria Math" panose="02040503050406030204" pitchFamily="18" charset="0"/>
                                          <a:ea typeface="Times New Roman"/>
                                          <a:cs typeface="Times New Roman"/>
                                        </a:rPr>
                                      </m:ctrlPr>
                                    </m:groupChrPr>
                                    <m:e>
                                      <m:sSup>
                                        <m:sSupPr>
                                          <m:ctrlPr>
                                            <a:rPr lang="sl-SI" sz="2000" i="1">
                                              <a:effectLst/>
                                              <a:latin typeface="Cambria Math" panose="02040503050406030204" pitchFamily="18" charset="0"/>
                                              <a:ea typeface="Calibri"/>
                                              <a:cs typeface="Times New Roman"/>
                                            </a:rPr>
                                          </m:ctrlPr>
                                        </m:sSupPr>
                                        <m:e>
                                          <m:r>
                                            <a:rPr lang="en-GB" sz="2000" i="1">
                                              <a:effectLst/>
                                              <a:latin typeface="Cambria Math"/>
                                              <a:ea typeface="Calibri"/>
                                              <a:cs typeface="Times New Roman"/>
                                            </a:rPr>
                                            <m:t>𝜏</m:t>
                                          </m:r>
                                        </m:e>
                                        <m:sup>
                                          <m:r>
                                            <a:rPr lang="en-GB" sz="2000" i="1">
                                              <a:effectLst/>
                                              <a:latin typeface="Cambria Math"/>
                                              <a:ea typeface="Calibri"/>
                                              <a:cs typeface="Times New Roman"/>
                                            </a:rPr>
                                            <m:t>+</m:t>
                                          </m:r>
                                        </m:sup>
                                      </m:sSup>
                                      <m:d>
                                        <m:dPr>
                                          <m:ctrlPr>
                                            <a:rPr lang="sl-SI" sz="2000" i="1">
                                              <a:effectLst/>
                                              <a:latin typeface="Cambria Math" panose="02040503050406030204" pitchFamily="18" charset="0"/>
                                              <a:ea typeface="Calibri"/>
                                              <a:cs typeface="Times New Roman"/>
                                            </a:rPr>
                                          </m:ctrlPr>
                                        </m:dPr>
                                        <m:e>
                                          <m:r>
                                            <a:rPr lang="en-GB" sz="2000" i="1">
                                              <a:effectLst/>
                                              <a:latin typeface="Cambria Math"/>
                                              <a:ea typeface="Calibri"/>
                                              <a:cs typeface="Times New Roman"/>
                                            </a:rPr>
                                            <m:t>𝑥</m:t>
                                          </m:r>
                                        </m:e>
                                      </m:d>
                                      <m:r>
                                        <a:rPr lang="en-GB" sz="2000" i="1">
                                          <a:effectLst/>
                                          <a:latin typeface="Cambria Math"/>
                                          <a:ea typeface="Calibri"/>
                                          <a:cs typeface="Times New Roman"/>
                                        </a:rPr>
                                        <m:t>− </m:t>
                                      </m:r>
                                      <m:sSup>
                                        <m:sSupPr>
                                          <m:ctrlPr>
                                            <a:rPr lang="sl-SI" sz="2000" i="1">
                                              <a:effectLst/>
                                              <a:latin typeface="Cambria Math" panose="02040503050406030204" pitchFamily="18" charset="0"/>
                                              <a:ea typeface="Calibri"/>
                                              <a:cs typeface="Times New Roman"/>
                                            </a:rPr>
                                          </m:ctrlPr>
                                        </m:sSupPr>
                                        <m:e>
                                          <m:r>
                                            <a:rPr lang="en-GB" sz="2000" i="1">
                                              <a:effectLst/>
                                              <a:latin typeface="Cambria Math"/>
                                              <a:ea typeface="Calibri"/>
                                              <a:cs typeface="Times New Roman"/>
                                            </a:rPr>
                                            <m:t>𝜏</m:t>
                                          </m:r>
                                        </m:e>
                                        <m:sup>
                                          <m:r>
                                            <a:rPr lang="en-GB" sz="2000" i="1">
                                              <a:effectLst/>
                                              <a:latin typeface="Cambria Math"/>
                                              <a:ea typeface="Calibri"/>
                                              <a:cs typeface="Times New Roman"/>
                                            </a:rPr>
                                            <m:t>−</m:t>
                                          </m:r>
                                        </m:sup>
                                      </m:sSup>
                                      <m:d>
                                        <m:dPr>
                                          <m:ctrlPr>
                                            <a:rPr lang="sl-SI" sz="2000" i="1">
                                              <a:effectLst/>
                                              <a:latin typeface="Cambria Math" panose="02040503050406030204" pitchFamily="18" charset="0"/>
                                              <a:ea typeface="Calibri"/>
                                              <a:cs typeface="Times New Roman"/>
                                            </a:rPr>
                                          </m:ctrlPr>
                                        </m:dPr>
                                        <m:e>
                                          <m:r>
                                            <a:rPr lang="en-GB" sz="2000" i="1">
                                              <a:effectLst/>
                                              <a:latin typeface="Cambria Math"/>
                                              <a:ea typeface="Calibri"/>
                                              <a:cs typeface="Times New Roman"/>
                                            </a:rPr>
                                            <m:t>𝑥</m:t>
                                          </m:r>
                                        </m:e>
                                      </m:d>
                                    </m:e>
                                  </m:groupChr>
                                </m:e>
                                <m:lim>
                                  <m:r>
                                    <a:rPr lang="en-GB" sz="2000" i="1">
                                      <a:effectLst/>
                                      <a:latin typeface="Cambria Math"/>
                                      <a:ea typeface="Times New Roman"/>
                                      <a:cs typeface="Times New Roman"/>
                                    </a:rPr>
                                    <m:t>𝑁𝑒𝑡</m:t>
                                  </m:r>
                                  <m:r>
                                    <a:rPr lang="en-GB" sz="2000" i="1">
                                      <a:effectLst/>
                                      <a:latin typeface="Cambria Math"/>
                                      <a:ea typeface="Times New Roman"/>
                                      <a:cs typeface="Times New Roman"/>
                                    </a:rPr>
                                    <m:t> </m:t>
                                  </m:r>
                                  <m:r>
                                    <a:rPr lang="en-GB" sz="2000" i="1">
                                      <a:effectLst/>
                                      <a:latin typeface="Cambria Math"/>
                                      <a:ea typeface="Times New Roman"/>
                                      <a:cs typeface="Times New Roman"/>
                                    </a:rPr>
                                    <m:t>𝑡𝑟𝑎𝑛𝑠𝑓𝑒𝑟𝑠</m:t>
                                  </m:r>
                                </m:lim>
                              </m:limLow>
                            </m:oMath>
                          </a14:m>
                          <a:r>
                            <a:rPr lang="en-GB" sz="2000" dirty="0">
                              <a:effectLst/>
                              <a:latin typeface="Times New Roman"/>
                              <a:ea typeface="Times New Roman"/>
                              <a:cs typeface="Times New Roman"/>
                            </a:rPr>
                            <a:t> </a:t>
                          </a:r>
                          <a14:m>
                            <m:oMath xmlns:m="http://schemas.openxmlformats.org/officeDocument/2006/math">
                              <m:r>
                                <a:rPr lang="en-GB" sz="2000" i="1">
                                  <a:effectLst/>
                                  <a:latin typeface="Cambria Math"/>
                                  <a:ea typeface="Times New Roman"/>
                                  <a:cs typeface="Times New Roman"/>
                                </a:rPr>
                                <m:t>     </m:t>
                              </m:r>
                              <m:r>
                                <a:rPr lang="en-GB" sz="2000" i="1">
                                  <a:effectLst/>
                                  <a:latin typeface="Cambria Math"/>
                                  <a:ea typeface="Calibri"/>
                                  <a:cs typeface="Times New Roman"/>
                                </a:rPr>
                                <m:t>+</m:t>
                              </m:r>
                            </m:oMath>
                          </a14:m>
                          <a:r>
                            <a:rPr lang="en-GB" sz="2000" dirty="0">
                              <a:effectLst/>
                              <a:latin typeface="Times New Roman"/>
                              <a:ea typeface="Times New Roman"/>
                              <a:cs typeface="Times New Roman"/>
                            </a:rPr>
                            <a:t> </a:t>
                          </a:r>
                          <a14:m>
                            <m:oMath xmlns:m="http://schemas.openxmlformats.org/officeDocument/2006/math">
                              <m:limLow>
                                <m:limLowPr>
                                  <m:ctrlPr>
                                    <a:rPr lang="sl-SI" sz="2000" i="1">
                                      <a:effectLst/>
                                      <a:latin typeface="Cambria Math" panose="02040503050406030204" pitchFamily="18" charset="0"/>
                                      <a:ea typeface="Times New Roman"/>
                                      <a:cs typeface="Times New Roman"/>
                                    </a:rPr>
                                  </m:ctrlPr>
                                </m:limLowPr>
                                <m:e>
                                  <m:groupChr>
                                    <m:groupChrPr>
                                      <m:chr m:val="⏟"/>
                                      <m:ctrlPr>
                                        <a:rPr lang="sl-SI" sz="2000" i="1">
                                          <a:effectLst/>
                                          <a:latin typeface="Cambria Math" panose="02040503050406030204" pitchFamily="18" charset="0"/>
                                          <a:ea typeface="Times New Roman"/>
                                          <a:cs typeface="Times New Roman"/>
                                        </a:rPr>
                                      </m:ctrlPr>
                                    </m:groupChrPr>
                                    <m:e>
                                      <m:sSup>
                                        <m:sSupPr>
                                          <m:ctrlPr>
                                            <a:rPr lang="sl-SI" sz="2000" i="1">
                                              <a:effectLst/>
                                              <a:latin typeface="Cambria Math" panose="02040503050406030204" pitchFamily="18" charset="0"/>
                                              <a:ea typeface="Calibri"/>
                                              <a:cs typeface="Times New Roman"/>
                                            </a:rPr>
                                          </m:ctrlPr>
                                        </m:sSupPr>
                                        <m:e>
                                          <m:r>
                                            <a:rPr lang="en-GB" sz="2000" i="1">
                                              <a:effectLst/>
                                              <a:latin typeface="Cambria Math"/>
                                              <a:ea typeface="Calibri"/>
                                              <a:cs typeface="Times New Roman"/>
                                            </a:rPr>
                                            <m:t>𝑌</m:t>
                                          </m:r>
                                        </m:e>
                                        <m:sup>
                                          <m:r>
                                            <a:rPr lang="en-GB" sz="2000" i="1">
                                              <a:effectLst/>
                                              <a:latin typeface="Cambria Math"/>
                                              <a:ea typeface="Calibri"/>
                                              <a:cs typeface="Times New Roman"/>
                                            </a:rPr>
                                            <m:t>𝐴</m:t>
                                          </m:r>
                                        </m:sup>
                                      </m:sSup>
                                      <m:d>
                                        <m:dPr>
                                          <m:ctrlPr>
                                            <a:rPr lang="sl-SI" sz="2000" i="1">
                                              <a:effectLst/>
                                              <a:latin typeface="Cambria Math" panose="02040503050406030204" pitchFamily="18" charset="0"/>
                                              <a:ea typeface="Calibri"/>
                                              <a:cs typeface="Times New Roman"/>
                                            </a:rPr>
                                          </m:ctrlPr>
                                        </m:dPr>
                                        <m:e>
                                          <m:r>
                                            <a:rPr lang="en-GB" sz="2000" i="1">
                                              <a:effectLst/>
                                              <a:latin typeface="Cambria Math"/>
                                              <a:ea typeface="Calibri"/>
                                              <a:cs typeface="Times New Roman"/>
                                            </a:rPr>
                                            <m:t>𝑥</m:t>
                                          </m:r>
                                        </m:e>
                                      </m:d>
                                      <m:r>
                                        <a:rPr lang="en-GB" sz="2000" i="1">
                                          <a:effectLst/>
                                          <a:latin typeface="Cambria Math"/>
                                          <a:ea typeface="Calibri"/>
                                          <a:cs typeface="Times New Roman"/>
                                        </a:rPr>
                                        <m:t>−</m:t>
                                      </m:r>
                                      <m:r>
                                        <a:rPr lang="en-GB" sz="2000" i="1">
                                          <a:effectLst/>
                                          <a:latin typeface="Cambria Math"/>
                                          <a:ea typeface="Calibri"/>
                                          <a:cs typeface="Times New Roman"/>
                                        </a:rPr>
                                        <m:t>𝑆</m:t>
                                      </m:r>
                                      <m:r>
                                        <a:rPr lang="en-GB" sz="2000" i="1">
                                          <a:effectLst/>
                                          <a:latin typeface="Cambria Math"/>
                                          <a:ea typeface="Calibri"/>
                                          <a:cs typeface="Times New Roman"/>
                                        </a:rPr>
                                        <m:t>(</m:t>
                                      </m:r>
                                      <m:r>
                                        <a:rPr lang="en-GB" sz="2000" i="1">
                                          <a:effectLst/>
                                          <a:latin typeface="Cambria Math"/>
                                          <a:ea typeface="Calibri"/>
                                          <a:cs typeface="Times New Roman"/>
                                        </a:rPr>
                                        <m:t>𝑥</m:t>
                                      </m:r>
                                      <m:r>
                                        <a:rPr lang="en-GB" sz="2000" i="1">
                                          <a:effectLst/>
                                          <a:latin typeface="Cambria Math"/>
                                          <a:ea typeface="Calibri"/>
                                          <a:cs typeface="Times New Roman"/>
                                        </a:rPr>
                                        <m:t>)</m:t>
                                      </m:r>
                                    </m:e>
                                  </m:groupChr>
                                </m:e>
                                <m:lim>
                                  <m:r>
                                    <a:rPr lang="en-GB" sz="2000" i="1">
                                      <a:effectLst/>
                                      <a:latin typeface="Cambria Math"/>
                                      <a:ea typeface="Times New Roman"/>
                                      <a:cs typeface="Times New Roman"/>
                                    </a:rPr>
                                    <m:t>𝐴𝑠𝑠𝑒𝑡</m:t>
                                  </m:r>
                                  <m:r>
                                    <a:rPr lang="en-GB" sz="2000" i="1">
                                      <a:effectLst/>
                                      <a:latin typeface="Cambria Math"/>
                                      <a:ea typeface="Times New Roman"/>
                                      <a:cs typeface="Times New Roman"/>
                                    </a:rPr>
                                    <m:t>−</m:t>
                                  </m:r>
                                  <m:r>
                                    <a:rPr lang="en-GB" sz="2000" i="1">
                                      <a:effectLst/>
                                      <a:latin typeface="Cambria Math"/>
                                      <a:ea typeface="Times New Roman"/>
                                      <a:cs typeface="Times New Roman"/>
                                    </a:rPr>
                                    <m:t>𝑏𝑎𝑠𝑒𝑑</m:t>
                                  </m:r>
                                  <m:r>
                                    <a:rPr lang="en-GB" sz="2000" i="1">
                                      <a:effectLst/>
                                      <a:latin typeface="Cambria Math"/>
                                      <a:ea typeface="Times New Roman"/>
                                      <a:cs typeface="Times New Roman"/>
                                    </a:rPr>
                                    <m:t> </m:t>
                                  </m:r>
                                  <m:r>
                                    <a:rPr lang="en-GB" sz="2000" i="1">
                                      <a:effectLst/>
                                      <a:latin typeface="Cambria Math"/>
                                      <a:ea typeface="Times New Roman"/>
                                      <a:cs typeface="Times New Roman"/>
                                    </a:rPr>
                                    <m:t>𝑟𝑒𝑎𝑙𝑙𝑜𝑐𝑎𝑡𝑖𝑜𝑛𝑠</m:t>
                                  </m:r>
                                </m:lim>
                              </m:limLow>
                            </m:oMath>
                          </a14:m>
                          <a:endParaRPr lang="sl-SI" sz="2000" dirty="0">
                            <a:effectLst/>
                            <a:latin typeface="Times New Roman"/>
                            <a:ea typeface="Calibri"/>
                            <a:cs typeface="Times New Roman"/>
                          </a:endParaRPr>
                        </a:p>
                        <a:p>
                          <a:pPr algn="just">
                            <a:lnSpc>
                              <a:spcPct val="120000"/>
                            </a:lnSpc>
                            <a:spcAft>
                              <a:spcPts val="0"/>
                            </a:spcAft>
                          </a:pPr>
                          <a:r>
                            <a:rPr lang="en-GB" sz="1200" dirty="0">
                              <a:effectLst/>
                              <a:latin typeface="Times New Roman"/>
                              <a:ea typeface="Calibri"/>
                              <a:cs typeface="Times New Roman"/>
                            </a:rPr>
                            <a:t> </a:t>
                          </a:r>
                          <a:endParaRPr lang="sl-SI" sz="1200" dirty="0">
                            <a:effectLst/>
                            <a:latin typeface="Times New Roman"/>
                            <a:ea typeface="Calibri"/>
                            <a:cs typeface="Times New Roman"/>
                          </a:endParaRPr>
                        </a:p>
                      </a:txBody>
                      <a:tcPr marL="68580" marR="68580" marT="0" marB="0">
                        <a:lnL>
                          <a:noFill/>
                        </a:lnL>
                        <a:lnR>
                          <a:noFill/>
                        </a:lnR>
                        <a:lnT>
                          <a:noFill/>
                        </a:lnT>
                        <a:lnB>
                          <a:noFill/>
                        </a:lnB>
                      </a:tcPr>
                    </a:tc>
                    <a:tc>
                      <a:txBody>
                        <a:bodyPr/>
                        <a:lstStyle/>
                        <a:p>
                          <a:pPr algn="r">
                            <a:lnSpc>
                              <a:spcPct val="120000"/>
                            </a:lnSpc>
                            <a:spcAft>
                              <a:spcPts val="0"/>
                            </a:spcAft>
                          </a:pPr>
                          <a:endParaRPr lang="sl-SI" sz="1200" dirty="0">
                            <a:effectLst/>
                            <a:latin typeface="Times New Roman"/>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bl>
              </a:graphicData>
            </a:graphic>
          </p:graphicFrame>
        </mc:Choice>
        <mc:Fallback>
          <p:graphicFrame>
            <p:nvGraphicFramePr>
              <p:cNvPr id="5" name="Tabela 4"/>
              <p:cNvGraphicFramePr>
                <a:graphicFrameLocks noGrp="1"/>
              </p:cNvGraphicFramePr>
              <p:nvPr>
                <p:extLst>
                  <p:ext uri="{D42A27DB-BD31-4B8C-83A1-F6EECF244321}">
                    <p14:modId xmlns:p14="http://schemas.microsoft.com/office/powerpoint/2010/main" val="2938856203"/>
                  </p:ext>
                </p:extLst>
              </p:nvPr>
            </p:nvGraphicFramePr>
            <p:xfrm>
              <a:off x="2361928" y="1181653"/>
              <a:ext cx="7848872" cy="1080120"/>
            </p:xfrm>
            <a:graphic>
              <a:graphicData uri="http://schemas.openxmlformats.org/drawingml/2006/table">
                <a:tbl>
                  <a:tblPr firstRow="1" firstCol="1" bandRow="1"/>
                  <a:tblGrid>
                    <a:gridCol w="7376298">
                      <a:extLst>
                        <a:ext uri="{9D8B030D-6E8A-4147-A177-3AD203B41FA5}">
                          <a16:colId xmlns:a16="http://schemas.microsoft.com/office/drawing/2014/main" val="20000"/>
                        </a:ext>
                      </a:extLst>
                    </a:gridCol>
                    <a:gridCol w="472574">
                      <a:extLst>
                        <a:ext uri="{9D8B030D-6E8A-4147-A177-3AD203B41FA5}">
                          <a16:colId xmlns:a16="http://schemas.microsoft.com/office/drawing/2014/main" val="20001"/>
                        </a:ext>
                      </a:extLst>
                    </a:gridCol>
                  </a:tblGrid>
                  <a:tr h="1080120">
                    <a:tc>
                      <a:txBody>
                        <a:bodyPr/>
                        <a:lstStyle/>
                        <a:p>
                          <a:endParaRPr lang="en-US"/>
                        </a:p>
                      </a:txBody>
                      <a:tcPr marL="68580" marR="68580" marT="0" marB="0">
                        <a:lnL>
                          <a:noFill/>
                        </a:lnL>
                        <a:lnR>
                          <a:noFill/>
                        </a:lnR>
                        <a:lnT>
                          <a:noFill/>
                        </a:lnT>
                        <a:lnB>
                          <a:noFill/>
                        </a:lnB>
                        <a:blipFill>
                          <a:blip r:embed="rId2"/>
                          <a:stretch>
                            <a:fillRect r="-6446"/>
                          </a:stretch>
                        </a:blipFill>
                      </a:tcPr>
                    </a:tc>
                    <a:tc>
                      <a:txBody>
                        <a:bodyPr/>
                        <a:lstStyle/>
                        <a:p>
                          <a:pPr algn="r">
                            <a:lnSpc>
                              <a:spcPct val="120000"/>
                            </a:lnSpc>
                            <a:spcAft>
                              <a:spcPts val="0"/>
                            </a:spcAft>
                          </a:pPr>
                          <a:endParaRPr lang="sl-SI" sz="1200" dirty="0">
                            <a:effectLst/>
                            <a:latin typeface="Times New Roman"/>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bl>
              </a:graphicData>
            </a:graphic>
          </p:graphicFrame>
        </mc:Fallback>
      </mc:AlternateContent>
    </p:spTree>
    <p:extLst>
      <p:ext uri="{BB962C8B-B14F-4D97-AF65-F5344CB8AC3E}">
        <p14:creationId xmlns:p14="http://schemas.microsoft.com/office/powerpoint/2010/main" val="4063244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BE9CA-FD87-7DF4-7D9D-12DA2026D754}"/>
              </a:ext>
            </a:extLst>
          </p:cNvPr>
          <p:cNvSpPr>
            <a:spLocks noGrp="1"/>
          </p:cNvSpPr>
          <p:nvPr>
            <p:ph type="title"/>
          </p:nvPr>
        </p:nvSpPr>
        <p:spPr/>
        <p:txBody>
          <a:bodyPr>
            <a:normAutofit/>
          </a:bodyPr>
          <a:lstStyle/>
          <a:p>
            <a:r>
              <a:rPr lang="sl-SI" sz="3200" dirty="0" err="1"/>
              <a:t>Financing</a:t>
            </a:r>
            <a:r>
              <a:rPr lang="sl-SI" sz="3200" dirty="0"/>
              <a:t> </a:t>
            </a:r>
            <a:r>
              <a:rPr lang="sl-SI" sz="3200" dirty="0" err="1"/>
              <a:t>the</a:t>
            </a:r>
            <a:r>
              <a:rPr lang="sl-SI" sz="3200" dirty="0"/>
              <a:t> LCD in 2010 </a:t>
            </a:r>
            <a:r>
              <a:rPr lang="sl-SI" sz="3200" dirty="0" err="1"/>
              <a:t>the</a:t>
            </a:r>
            <a:r>
              <a:rPr lang="sl-SI" sz="3200" dirty="0"/>
              <a:t> UK</a:t>
            </a:r>
          </a:p>
        </p:txBody>
      </p:sp>
      <p:sp>
        <p:nvSpPr>
          <p:cNvPr id="5" name="TextBox 4">
            <a:extLst>
              <a:ext uri="{FF2B5EF4-FFF2-40B4-BE49-F238E27FC236}">
                <a16:creationId xmlns:a16="http://schemas.microsoft.com/office/drawing/2014/main" id="{1AD35BD5-364E-4B2D-D0C5-AD264F31E593}"/>
              </a:ext>
            </a:extLst>
          </p:cNvPr>
          <p:cNvSpPr txBox="1"/>
          <p:nvPr/>
        </p:nvSpPr>
        <p:spPr>
          <a:xfrm>
            <a:off x="1847528" y="6453336"/>
            <a:ext cx="8363272" cy="553998"/>
          </a:xfrm>
          <a:prstGeom prst="rect">
            <a:avLst/>
          </a:prstGeom>
          <a:noFill/>
        </p:spPr>
        <p:txBody>
          <a:bodyPr wrap="square" rtlCol="0">
            <a:spAutoFit/>
          </a:bodyPr>
          <a:lstStyle/>
          <a:p>
            <a:r>
              <a:rPr lang="sl-SI" sz="1600" dirty="0" err="1"/>
              <a:t>Source</a:t>
            </a:r>
            <a:r>
              <a:rPr lang="sl-SI" sz="1600" dirty="0"/>
              <a:t>: </a:t>
            </a:r>
            <a:r>
              <a:rPr lang="sl-SI" sz="1600" i="1" dirty="0"/>
              <a:t>AGENTA Data Explorer</a:t>
            </a:r>
            <a:r>
              <a:rPr lang="sl-SI" sz="1600" dirty="0"/>
              <a:t>. (2021). </a:t>
            </a:r>
            <a:r>
              <a:rPr lang="sl-SI" sz="1600" dirty="0">
                <a:hlinkClick r:id="rId2"/>
              </a:rPr>
              <a:t>http://www.agenta-project.eu/en/dataexplorer.htm</a:t>
            </a:r>
            <a:endParaRPr lang="sl-SI" sz="1600" dirty="0"/>
          </a:p>
          <a:p>
            <a:endParaRPr lang="sl-SI" dirty="0"/>
          </a:p>
        </p:txBody>
      </p:sp>
      <p:pic>
        <p:nvPicPr>
          <p:cNvPr id="3" name="Picture 2">
            <a:extLst>
              <a:ext uri="{FF2B5EF4-FFF2-40B4-BE49-F238E27FC236}">
                <a16:creationId xmlns:a16="http://schemas.microsoft.com/office/drawing/2014/main" id="{CB64953C-3E80-6A12-8F79-F71D7BE1FC65}"/>
              </a:ext>
            </a:extLst>
          </p:cNvPr>
          <p:cNvPicPr>
            <a:picLocks noChangeAspect="1"/>
          </p:cNvPicPr>
          <p:nvPr/>
        </p:nvPicPr>
        <p:blipFill>
          <a:blip r:embed="rId3"/>
          <a:stretch>
            <a:fillRect/>
          </a:stretch>
        </p:blipFill>
        <p:spPr>
          <a:xfrm>
            <a:off x="1775521" y="1381838"/>
            <a:ext cx="8384685" cy="4942762"/>
          </a:xfrm>
          <a:prstGeom prst="rect">
            <a:avLst/>
          </a:prstGeom>
        </p:spPr>
      </p:pic>
    </p:spTree>
    <p:extLst>
      <p:ext uri="{BB962C8B-B14F-4D97-AF65-F5344CB8AC3E}">
        <p14:creationId xmlns:p14="http://schemas.microsoft.com/office/powerpoint/2010/main" val="3923138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BEFAD-EFF5-43F1-8DBD-8DF652C410D5}"/>
              </a:ext>
            </a:extLst>
          </p:cNvPr>
          <p:cNvSpPr>
            <a:spLocks noGrp="1"/>
          </p:cNvSpPr>
          <p:nvPr>
            <p:ph type="title"/>
          </p:nvPr>
        </p:nvSpPr>
        <p:spPr/>
        <p:txBody>
          <a:bodyPr>
            <a:normAutofit fontScale="90000"/>
          </a:bodyPr>
          <a:lstStyle/>
          <a:p>
            <a:r>
              <a:rPr lang="en-US" b="1" dirty="0"/>
              <a:t>NOW, on to NATIONAL TIME TRANSFER ACCOUNTS</a:t>
            </a:r>
            <a:br>
              <a:rPr lang="en-US" dirty="0"/>
            </a:br>
            <a:br>
              <a:rPr lang="en-US" dirty="0"/>
            </a:br>
            <a:r>
              <a:rPr lang="en-US" dirty="0"/>
              <a:t>Objectives</a:t>
            </a:r>
          </a:p>
        </p:txBody>
      </p:sp>
      <p:sp>
        <p:nvSpPr>
          <p:cNvPr id="3" name="Content Placeholder 2">
            <a:extLst>
              <a:ext uri="{FF2B5EF4-FFF2-40B4-BE49-F238E27FC236}">
                <a16:creationId xmlns:a16="http://schemas.microsoft.com/office/drawing/2014/main" id="{EC575403-6534-46EA-ABEC-54D343067268}"/>
              </a:ext>
            </a:extLst>
          </p:cNvPr>
          <p:cNvSpPr>
            <a:spLocks noGrp="1"/>
          </p:cNvSpPr>
          <p:nvPr>
            <p:ph idx="1"/>
          </p:nvPr>
        </p:nvSpPr>
        <p:spPr>
          <a:xfrm>
            <a:off x="1981200" y="2133601"/>
            <a:ext cx="8229600" cy="3992565"/>
          </a:xfrm>
        </p:spPr>
        <p:txBody>
          <a:bodyPr/>
          <a:lstStyle/>
          <a:p>
            <a:r>
              <a:rPr lang="en-US" dirty="0"/>
              <a:t>To review the motivation behind the development of the Counting Women’s Work project and National Time Transfer Accounts</a:t>
            </a:r>
          </a:p>
          <a:p>
            <a:r>
              <a:rPr lang="en-US" dirty="0"/>
              <a:t>To give a brief summary of the methods</a:t>
            </a:r>
          </a:p>
          <a:p>
            <a:pPr lvl="1"/>
            <a:r>
              <a:rPr lang="en-US" dirty="0"/>
              <a:t>NTA by sex</a:t>
            </a:r>
          </a:p>
          <a:p>
            <a:pPr lvl="1"/>
            <a:r>
              <a:rPr lang="en-US" dirty="0"/>
              <a:t>NTTA by sex</a:t>
            </a:r>
          </a:p>
          <a:p>
            <a:r>
              <a:rPr lang="en-US" dirty="0"/>
              <a:t>To share resources for more information</a:t>
            </a:r>
          </a:p>
        </p:txBody>
      </p:sp>
    </p:spTree>
    <p:extLst>
      <p:ext uri="{BB962C8B-B14F-4D97-AF65-F5344CB8AC3E}">
        <p14:creationId xmlns:p14="http://schemas.microsoft.com/office/powerpoint/2010/main" val="3864260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D5957-096D-410D-86CF-734B6E1177CB}"/>
              </a:ext>
            </a:extLst>
          </p:cNvPr>
          <p:cNvSpPr>
            <a:spLocks noGrp="1"/>
          </p:cNvSpPr>
          <p:nvPr>
            <p:ph type="title"/>
          </p:nvPr>
        </p:nvSpPr>
        <p:spPr/>
        <p:txBody>
          <a:bodyPr/>
          <a:lstStyle/>
          <a:p>
            <a:r>
              <a:rPr lang="en-US" dirty="0"/>
              <a:t>NTA example</a:t>
            </a:r>
          </a:p>
        </p:txBody>
      </p:sp>
      <p:sp>
        <p:nvSpPr>
          <p:cNvPr id="3" name="Content Placeholder 2">
            <a:extLst>
              <a:ext uri="{FF2B5EF4-FFF2-40B4-BE49-F238E27FC236}">
                <a16:creationId xmlns:a16="http://schemas.microsoft.com/office/drawing/2014/main" id="{029E7352-63C8-4223-A27B-3B4426BBCD60}"/>
              </a:ext>
            </a:extLst>
          </p:cNvPr>
          <p:cNvSpPr>
            <a:spLocks noGrp="1"/>
          </p:cNvSpPr>
          <p:nvPr>
            <p:ph idx="1"/>
          </p:nvPr>
        </p:nvSpPr>
        <p:spPr/>
        <p:txBody>
          <a:bodyPr/>
          <a:lstStyle/>
          <a:p>
            <a:r>
              <a:rPr lang="en-US" dirty="0"/>
              <a:t>United States, per capita National Transfer Accounts age profiles</a:t>
            </a:r>
          </a:p>
        </p:txBody>
      </p:sp>
      <p:sp>
        <p:nvSpPr>
          <p:cNvPr id="5" name="TextBox 4">
            <a:extLst>
              <a:ext uri="{FF2B5EF4-FFF2-40B4-BE49-F238E27FC236}">
                <a16:creationId xmlns:a16="http://schemas.microsoft.com/office/drawing/2014/main" id="{F394B078-9C6D-4E78-B436-0628D42C68B4}"/>
              </a:ext>
            </a:extLst>
          </p:cNvPr>
          <p:cNvSpPr txBox="1"/>
          <p:nvPr/>
        </p:nvSpPr>
        <p:spPr>
          <a:xfrm>
            <a:off x="3190960" y="2972771"/>
            <a:ext cx="2447841" cy="307777"/>
          </a:xfrm>
          <a:prstGeom prst="rect">
            <a:avLst/>
          </a:prstGeom>
          <a:noFill/>
        </p:spPr>
        <p:txBody>
          <a:bodyPr wrap="square" rtlCol="0">
            <a:spAutoFit/>
          </a:bodyPr>
          <a:lstStyle/>
          <a:p>
            <a:r>
              <a:rPr lang="en-US" dirty="0"/>
              <a:t>Production &amp; Consumption</a:t>
            </a:r>
          </a:p>
        </p:txBody>
      </p:sp>
      <p:sp>
        <p:nvSpPr>
          <p:cNvPr id="6" name="TextBox 5">
            <a:extLst>
              <a:ext uri="{FF2B5EF4-FFF2-40B4-BE49-F238E27FC236}">
                <a16:creationId xmlns:a16="http://schemas.microsoft.com/office/drawing/2014/main" id="{45AF7A8C-BB97-42D3-A7EC-149BB8C689DF}"/>
              </a:ext>
            </a:extLst>
          </p:cNvPr>
          <p:cNvSpPr txBox="1"/>
          <p:nvPr/>
        </p:nvSpPr>
        <p:spPr>
          <a:xfrm>
            <a:off x="7086601" y="2974414"/>
            <a:ext cx="2447841" cy="523220"/>
          </a:xfrm>
          <a:prstGeom prst="rect">
            <a:avLst/>
          </a:prstGeom>
          <a:noFill/>
        </p:spPr>
        <p:txBody>
          <a:bodyPr wrap="square" rtlCol="0">
            <a:spAutoFit/>
          </a:bodyPr>
          <a:lstStyle/>
          <a:p>
            <a:pPr algn="ctr"/>
            <a:r>
              <a:rPr lang="en-US" dirty="0"/>
              <a:t>Lifecycle Deficit</a:t>
            </a:r>
          </a:p>
          <a:p>
            <a:pPr algn="ctr"/>
            <a:r>
              <a:rPr lang="en-US" dirty="0"/>
              <a:t>(Consumption – Production)</a:t>
            </a:r>
          </a:p>
        </p:txBody>
      </p:sp>
      <p:pic>
        <p:nvPicPr>
          <p:cNvPr id="7" name="Picture 6">
            <a:extLst>
              <a:ext uri="{FF2B5EF4-FFF2-40B4-BE49-F238E27FC236}">
                <a16:creationId xmlns:a16="http://schemas.microsoft.com/office/drawing/2014/main" id="{115D789E-7C59-4C7B-A804-93824DD94586}"/>
              </a:ext>
            </a:extLst>
          </p:cNvPr>
          <p:cNvPicPr>
            <a:picLocks noChangeAspect="1"/>
          </p:cNvPicPr>
          <p:nvPr/>
        </p:nvPicPr>
        <p:blipFill>
          <a:blip r:embed="rId3"/>
          <a:stretch>
            <a:fillRect/>
          </a:stretch>
        </p:blipFill>
        <p:spPr>
          <a:xfrm>
            <a:off x="2257516" y="3565529"/>
            <a:ext cx="7676969" cy="2743200"/>
          </a:xfrm>
          <a:prstGeom prst="rect">
            <a:avLst/>
          </a:prstGeom>
        </p:spPr>
      </p:pic>
    </p:spTree>
    <p:extLst>
      <p:ext uri="{BB962C8B-B14F-4D97-AF65-F5344CB8AC3E}">
        <p14:creationId xmlns:p14="http://schemas.microsoft.com/office/powerpoint/2010/main" val="79682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D5957-096D-410D-86CF-734B6E1177CB}"/>
              </a:ext>
            </a:extLst>
          </p:cNvPr>
          <p:cNvSpPr>
            <a:spLocks noGrp="1"/>
          </p:cNvSpPr>
          <p:nvPr>
            <p:ph type="title"/>
          </p:nvPr>
        </p:nvSpPr>
        <p:spPr/>
        <p:txBody>
          <a:bodyPr/>
          <a:lstStyle/>
          <a:p>
            <a:r>
              <a:rPr lang="en-US" dirty="0"/>
              <a:t>NTA by sex</a:t>
            </a:r>
          </a:p>
        </p:txBody>
      </p:sp>
      <p:sp>
        <p:nvSpPr>
          <p:cNvPr id="3" name="Content Placeholder 2">
            <a:extLst>
              <a:ext uri="{FF2B5EF4-FFF2-40B4-BE49-F238E27FC236}">
                <a16:creationId xmlns:a16="http://schemas.microsoft.com/office/drawing/2014/main" id="{029E7352-63C8-4223-A27B-3B4426BBCD60}"/>
              </a:ext>
            </a:extLst>
          </p:cNvPr>
          <p:cNvSpPr>
            <a:spLocks noGrp="1"/>
          </p:cNvSpPr>
          <p:nvPr>
            <p:ph idx="1"/>
          </p:nvPr>
        </p:nvSpPr>
        <p:spPr/>
        <p:txBody>
          <a:bodyPr/>
          <a:lstStyle/>
          <a:p>
            <a:r>
              <a:rPr lang="en-US" dirty="0"/>
              <a:t>United States, per capita National Transfer Accounts age profiles</a:t>
            </a:r>
          </a:p>
        </p:txBody>
      </p:sp>
      <p:pic>
        <p:nvPicPr>
          <p:cNvPr id="4" name="Picture 3">
            <a:extLst>
              <a:ext uri="{FF2B5EF4-FFF2-40B4-BE49-F238E27FC236}">
                <a16:creationId xmlns:a16="http://schemas.microsoft.com/office/drawing/2014/main" id="{B3F48C98-6909-4E57-8B6F-F701B7D7480F}"/>
              </a:ext>
            </a:extLst>
          </p:cNvPr>
          <p:cNvPicPr>
            <a:picLocks noChangeAspect="1"/>
          </p:cNvPicPr>
          <p:nvPr/>
        </p:nvPicPr>
        <p:blipFill>
          <a:blip r:embed="rId3"/>
          <a:stretch>
            <a:fillRect/>
          </a:stretch>
        </p:blipFill>
        <p:spPr>
          <a:xfrm>
            <a:off x="2286000" y="3352800"/>
            <a:ext cx="7647432" cy="2763012"/>
          </a:xfrm>
          <a:prstGeom prst="rect">
            <a:avLst/>
          </a:prstGeom>
        </p:spPr>
      </p:pic>
      <p:sp>
        <p:nvSpPr>
          <p:cNvPr id="5" name="TextBox 4">
            <a:extLst>
              <a:ext uri="{FF2B5EF4-FFF2-40B4-BE49-F238E27FC236}">
                <a16:creationId xmlns:a16="http://schemas.microsoft.com/office/drawing/2014/main" id="{F394B078-9C6D-4E78-B436-0628D42C68B4}"/>
              </a:ext>
            </a:extLst>
          </p:cNvPr>
          <p:cNvSpPr txBox="1"/>
          <p:nvPr/>
        </p:nvSpPr>
        <p:spPr>
          <a:xfrm>
            <a:off x="3190960" y="2972771"/>
            <a:ext cx="2447841" cy="307777"/>
          </a:xfrm>
          <a:prstGeom prst="rect">
            <a:avLst/>
          </a:prstGeom>
          <a:noFill/>
        </p:spPr>
        <p:txBody>
          <a:bodyPr wrap="square" rtlCol="0">
            <a:spAutoFit/>
          </a:bodyPr>
          <a:lstStyle/>
          <a:p>
            <a:r>
              <a:rPr lang="en-US" dirty="0"/>
              <a:t>Production &amp; Consumption</a:t>
            </a:r>
          </a:p>
        </p:txBody>
      </p:sp>
      <p:sp>
        <p:nvSpPr>
          <p:cNvPr id="6" name="TextBox 5">
            <a:extLst>
              <a:ext uri="{FF2B5EF4-FFF2-40B4-BE49-F238E27FC236}">
                <a16:creationId xmlns:a16="http://schemas.microsoft.com/office/drawing/2014/main" id="{45AF7A8C-BB97-42D3-A7EC-149BB8C689DF}"/>
              </a:ext>
            </a:extLst>
          </p:cNvPr>
          <p:cNvSpPr txBox="1"/>
          <p:nvPr/>
        </p:nvSpPr>
        <p:spPr>
          <a:xfrm>
            <a:off x="7086601" y="2974414"/>
            <a:ext cx="2447841" cy="523220"/>
          </a:xfrm>
          <a:prstGeom prst="rect">
            <a:avLst/>
          </a:prstGeom>
          <a:noFill/>
        </p:spPr>
        <p:txBody>
          <a:bodyPr wrap="square" rtlCol="0">
            <a:spAutoFit/>
          </a:bodyPr>
          <a:lstStyle/>
          <a:p>
            <a:pPr algn="ctr"/>
            <a:r>
              <a:rPr lang="en-US" dirty="0"/>
              <a:t>Lifecycle Deficit</a:t>
            </a:r>
          </a:p>
          <a:p>
            <a:pPr algn="ctr"/>
            <a:r>
              <a:rPr lang="en-US" dirty="0"/>
              <a:t>(Consumption – Production)</a:t>
            </a:r>
          </a:p>
        </p:txBody>
      </p:sp>
    </p:spTree>
    <p:extLst>
      <p:ext uri="{BB962C8B-B14F-4D97-AF65-F5344CB8AC3E}">
        <p14:creationId xmlns:p14="http://schemas.microsoft.com/office/powerpoint/2010/main" val="3385469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362200" y="2362200"/>
            <a:ext cx="7770812" cy="251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pPr algn="ctr">
              <a:lnSpc>
                <a:spcPct val="70000"/>
              </a:lnSpc>
            </a:pPr>
            <a:r>
              <a:rPr lang="en-US" sz="4400" dirty="0">
                <a:solidFill>
                  <a:schemeClr val="tx1"/>
                </a:solidFill>
              </a:rPr>
              <a:t>What explains this pattern?</a:t>
            </a:r>
          </a:p>
          <a:p>
            <a:pPr algn="ctr">
              <a:lnSpc>
                <a:spcPct val="70000"/>
              </a:lnSpc>
            </a:pPr>
            <a:endParaRPr lang="en-US" sz="4400" dirty="0">
              <a:solidFill>
                <a:schemeClr val="tx1"/>
              </a:solidFill>
            </a:endParaRPr>
          </a:p>
          <a:p>
            <a:pPr algn="ctr">
              <a:lnSpc>
                <a:spcPct val="70000"/>
              </a:lnSpc>
            </a:pPr>
            <a:r>
              <a:rPr lang="en-US" sz="4400" dirty="0">
                <a:solidFill>
                  <a:schemeClr val="tx1"/>
                </a:solidFill>
              </a:rPr>
              <a:t>What is missing?</a:t>
            </a:r>
          </a:p>
          <a:p>
            <a:pPr algn="ctr">
              <a:lnSpc>
                <a:spcPct val="70000"/>
              </a:lnSpc>
            </a:pPr>
            <a:endParaRPr lang="en-US" sz="4400" dirty="0">
              <a:solidFill>
                <a:schemeClr val="tx1"/>
              </a:solidFill>
            </a:endParaRPr>
          </a:p>
          <a:p>
            <a:pPr algn="ctr">
              <a:lnSpc>
                <a:spcPct val="70000"/>
              </a:lnSpc>
            </a:pPr>
            <a:r>
              <a:rPr lang="en-US" sz="4400" dirty="0">
                <a:solidFill>
                  <a:schemeClr val="tx1"/>
                </a:solidFill>
              </a:rPr>
              <a:t>Why?</a:t>
            </a:r>
          </a:p>
        </p:txBody>
      </p:sp>
    </p:spTree>
    <p:extLst>
      <p:ext uri="{BB962C8B-B14F-4D97-AF65-F5344CB8AC3E}">
        <p14:creationId xmlns:p14="http://schemas.microsoft.com/office/powerpoint/2010/main" val="1897997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AFFF304-4747-497C-8C17-A373E818FF09}"/>
              </a:ext>
            </a:extLst>
          </p:cNvPr>
          <p:cNvSpPr txBox="1">
            <a:spLocks/>
          </p:cNvSpPr>
          <p:nvPr/>
        </p:nvSpPr>
        <p:spPr bwMode="auto">
          <a:xfrm>
            <a:off x="1981200" y="609601"/>
            <a:ext cx="8229600" cy="55165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pPr>
            <a:r>
              <a:rPr lang="en-US" sz="2000" dirty="0"/>
              <a:t>“The volume of services rendered by housewives and other members of the household toward the satisfaction of wants must be imposing indeed, when totaled for the 30 million families comprising the population of this country; and the item is thus large enough to affect materially any estimate of national income. </a:t>
            </a:r>
          </a:p>
          <a:p>
            <a:pPr marL="0" indent="0">
              <a:lnSpc>
                <a:spcPct val="90000"/>
              </a:lnSpc>
              <a:buNone/>
            </a:pPr>
            <a:r>
              <a:rPr lang="en-US" sz="2000" dirty="0"/>
              <a:t>…</a:t>
            </a:r>
          </a:p>
          <a:p>
            <a:pPr marL="0" indent="0">
              <a:lnSpc>
                <a:spcPct val="90000"/>
              </a:lnSpc>
              <a:buNone/>
            </a:pPr>
            <a:r>
              <a:rPr lang="en-US" sz="2000" dirty="0"/>
              <a:t>But the organization of these services render them an integral part of family life at large, rather than of the specifically business life of the nation. Such services are, therefore, quite removed from those which gainfully occupied groups undertake to perform in return for wages, salaries, or profits. </a:t>
            </a:r>
          </a:p>
          <a:p>
            <a:pPr marL="0" indent="0">
              <a:lnSpc>
                <a:spcPct val="90000"/>
              </a:lnSpc>
              <a:buNone/>
            </a:pPr>
            <a:r>
              <a:rPr lang="en-US" sz="2000" dirty="0"/>
              <a:t>…</a:t>
            </a:r>
          </a:p>
          <a:p>
            <a:pPr marL="0" indent="0">
              <a:lnSpc>
                <a:spcPct val="90000"/>
              </a:lnSpc>
              <a:buNone/>
            </a:pPr>
            <a:r>
              <a:rPr lang="en-US" sz="2000" dirty="0"/>
              <a:t>It was considered best to omit this large group of services from national income, especially since no reliable basis is available for estimating their value.”</a:t>
            </a:r>
          </a:p>
          <a:p>
            <a:pPr marL="0" indent="0">
              <a:lnSpc>
                <a:spcPct val="90000"/>
              </a:lnSpc>
              <a:buNone/>
            </a:pPr>
            <a:endParaRPr lang="en-US" sz="2000" dirty="0"/>
          </a:p>
          <a:p>
            <a:pPr marL="0" indent="0">
              <a:lnSpc>
                <a:spcPct val="90000"/>
              </a:lnSpc>
              <a:buNone/>
            </a:pPr>
            <a:r>
              <a:rPr lang="en-US" sz="2000" dirty="0"/>
              <a:t>- Simon Kuznets, quoted in “National Income, 1929-1932 : Letter from the Acting Secretary of Commerce Transmitting in Response to Senate Resolution No. 220 (72nd Cong.) a Report on National Income,” 1934.</a:t>
            </a:r>
          </a:p>
        </p:txBody>
      </p:sp>
    </p:spTree>
    <p:extLst>
      <p:ext uri="{BB962C8B-B14F-4D97-AF65-F5344CB8AC3E}">
        <p14:creationId xmlns:p14="http://schemas.microsoft.com/office/powerpoint/2010/main" val="3974022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362200" y="1670957"/>
          <a:ext cx="7467600" cy="3505200"/>
        </p:xfrm>
        <a:graphic>
          <a:graphicData uri="http://schemas.openxmlformats.org/drawingml/2006/table">
            <a:tbl>
              <a:tblPr firstRow="1" bandRow="1">
                <a:tableStyleId>{5C22544A-7EE6-4342-B048-85BDC9FD1C3A}</a:tableStyleId>
              </a:tblPr>
              <a:tblGrid>
                <a:gridCol w="3006437">
                  <a:extLst>
                    <a:ext uri="{9D8B030D-6E8A-4147-A177-3AD203B41FA5}">
                      <a16:colId xmlns:a16="http://schemas.microsoft.com/office/drawing/2014/main" val="20000"/>
                    </a:ext>
                  </a:extLst>
                </a:gridCol>
                <a:gridCol w="2424545">
                  <a:extLst>
                    <a:ext uri="{9D8B030D-6E8A-4147-A177-3AD203B41FA5}">
                      <a16:colId xmlns:a16="http://schemas.microsoft.com/office/drawing/2014/main" val="20001"/>
                    </a:ext>
                  </a:extLst>
                </a:gridCol>
                <a:gridCol w="2036618">
                  <a:extLst>
                    <a:ext uri="{9D8B030D-6E8A-4147-A177-3AD203B41FA5}">
                      <a16:colId xmlns:a16="http://schemas.microsoft.com/office/drawing/2014/main" val="20002"/>
                    </a:ext>
                  </a:extLst>
                </a:gridCol>
              </a:tblGrid>
              <a:tr h="876300">
                <a:tc>
                  <a:txBody>
                    <a:bodyPr/>
                    <a:lstStyle/>
                    <a:p>
                      <a:endParaRPr lang="en-US" sz="2400" dirty="0">
                        <a:latin typeface="Arial" panose="020B0604020202020204" pitchFamily="34" charset="0"/>
                        <a:cs typeface="Arial" panose="020B0604020202020204" pitchFamily="34" charset="0"/>
                      </a:endParaRPr>
                    </a:p>
                  </a:txBody>
                  <a:tcPr anchor="b"/>
                </a:tc>
                <a:tc>
                  <a:txBody>
                    <a:bodyPr/>
                    <a:lstStyle/>
                    <a:p>
                      <a:pPr algn="ctr"/>
                      <a:r>
                        <a:rPr lang="en-US" sz="2400" dirty="0">
                          <a:latin typeface="Arial Black" panose="020B0A04020102020204" pitchFamily="34" charset="0"/>
                        </a:rPr>
                        <a:t>Goods</a:t>
                      </a:r>
                      <a:endParaRPr lang="en-US" sz="2400" dirty="0">
                        <a:solidFill>
                          <a:schemeClr val="bg1"/>
                        </a:solidFill>
                        <a:latin typeface="Arial Black" panose="020B0A04020102020204" pitchFamily="34" charset="0"/>
                        <a:cs typeface="Arial" panose="020B0604020202020204" pitchFamily="34" charset="0"/>
                      </a:endParaRPr>
                    </a:p>
                  </a:txBody>
                  <a:tcPr anchor="b"/>
                </a:tc>
                <a:tc>
                  <a:txBody>
                    <a:bodyPr/>
                    <a:lstStyle/>
                    <a:p>
                      <a:pPr algn="ctr"/>
                      <a:r>
                        <a:rPr lang="en-US" sz="2400" dirty="0">
                          <a:latin typeface="Arial Black" panose="020B0A04020102020204" pitchFamily="34" charset="0"/>
                        </a:rPr>
                        <a:t>Services</a:t>
                      </a:r>
                      <a:endParaRPr lang="en-US" sz="2400" dirty="0">
                        <a:solidFill>
                          <a:schemeClr val="bg1"/>
                        </a:solidFill>
                        <a:latin typeface="Arial Black" panose="020B0A040201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1314450">
                <a:tc>
                  <a:txBody>
                    <a:bodyPr/>
                    <a:lstStyle/>
                    <a:p>
                      <a:r>
                        <a:rPr lang="en-US" sz="2400" dirty="0">
                          <a:latin typeface="Arial Black" panose="020B0A04020102020204" pitchFamily="34" charset="0"/>
                        </a:rPr>
                        <a:t>Sold in the marketplace</a:t>
                      </a:r>
                      <a:endParaRPr lang="en-US" sz="2400" dirty="0">
                        <a:latin typeface="Arial Black" panose="020B0A04020102020204" pitchFamily="34" charset="0"/>
                        <a:cs typeface="Arial" panose="020B0604020202020204" pitchFamily="34" charset="0"/>
                      </a:endParaRPr>
                    </a:p>
                  </a:txBody>
                  <a:tcPr anchor="ctr"/>
                </a:tc>
                <a:tc>
                  <a:txBody>
                    <a:bodyPr/>
                    <a:lstStyle/>
                    <a:p>
                      <a:pPr marL="457200"/>
                      <a:r>
                        <a:rPr lang="en-US" sz="2400" dirty="0">
                          <a:latin typeface="Arial Black" panose="020B0A04020102020204" pitchFamily="34" charset="0"/>
                        </a:rPr>
                        <a:t>Included</a:t>
                      </a:r>
                      <a:endParaRPr lang="en-US" sz="2400" dirty="0">
                        <a:latin typeface="Arial Black" panose="020B0A04020102020204" pitchFamily="34" charset="0"/>
                        <a:cs typeface="Arial" panose="020B0604020202020204" pitchFamily="34" charset="0"/>
                      </a:endParaRPr>
                    </a:p>
                  </a:txBody>
                  <a:tcPr anchor="ctr"/>
                </a:tc>
                <a:tc>
                  <a:txBody>
                    <a:bodyPr/>
                    <a:lstStyle/>
                    <a:p>
                      <a:pPr marL="182880"/>
                      <a:r>
                        <a:rPr lang="en-US" sz="2400" dirty="0">
                          <a:latin typeface="Arial Black" panose="020B0A04020102020204" pitchFamily="34" charset="0"/>
                        </a:rPr>
                        <a:t>Included</a:t>
                      </a:r>
                      <a:endParaRPr lang="en-US" sz="2400" dirty="0">
                        <a:latin typeface="Arial Black" panose="020B0A040201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1314450">
                <a:tc>
                  <a:txBody>
                    <a:bodyPr/>
                    <a:lstStyle/>
                    <a:p>
                      <a:r>
                        <a:rPr lang="en-US" sz="2400" dirty="0">
                          <a:latin typeface="Arial Black" panose="020B0A04020102020204" pitchFamily="34" charset="0"/>
                        </a:rPr>
                        <a:t>Produced and consumed in the household</a:t>
                      </a:r>
                      <a:endParaRPr lang="en-US" sz="2400" dirty="0">
                        <a:latin typeface="Arial Black" panose="020B0A04020102020204" pitchFamily="34" charset="0"/>
                        <a:cs typeface="Arial" panose="020B0604020202020204" pitchFamily="34" charset="0"/>
                      </a:endParaRPr>
                    </a:p>
                  </a:txBody>
                  <a:tcPr anchor="ctr"/>
                </a:tc>
                <a:tc>
                  <a:txBody>
                    <a:bodyPr/>
                    <a:lstStyle/>
                    <a:p>
                      <a:pPr marL="457200"/>
                      <a:r>
                        <a:rPr lang="en-US" sz="2400" dirty="0">
                          <a:latin typeface="Arial Black" panose="020B0A04020102020204" pitchFamily="34" charset="0"/>
                        </a:rPr>
                        <a:t>Included</a:t>
                      </a:r>
                      <a:endParaRPr lang="en-US" sz="2400" dirty="0">
                        <a:latin typeface="Arial Black" panose="020B0A040201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Black" panose="020B0A04020102020204" pitchFamily="34" charset="0"/>
                        </a:rPr>
                        <a:t>Not included</a:t>
                      </a:r>
                      <a:endParaRPr lang="en-US" sz="2400" dirty="0">
                        <a:solidFill>
                          <a:schemeClr val="bg1"/>
                        </a:solidFill>
                        <a:latin typeface="Arial Black" panose="020B0A04020102020204" pitchFamily="34" charset="0"/>
                        <a:cs typeface="Arial" panose="020B0604020202020204" pitchFamily="34" charset="0"/>
                      </a:endParaRPr>
                    </a:p>
                  </a:txBody>
                  <a:tcPr anchor="ctr">
                    <a:solidFill>
                      <a:schemeClr val="accent1"/>
                    </a:solidFill>
                  </a:tcPr>
                </a:tc>
                <a:extLst>
                  <a:ext uri="{0D108BD9-81ED-4DB2-BD59-A6C34878D82A}">
                    <a16:rowId xmlns:a16="http://schemas.microsoft.com/office/drawing/2014/main" val="10002"/>
                  </a:ext>
                </a:extLst>
              </a:tr>
            </a:tbl>
          </a:graphicData>
        </a:graphic>
      </p:graphicFrame>
      <p:sp>
        <p:nvSpPr>
          <p:cNvPr id="4" name="Title 3"/>
          <p:cNvSpPr>
            <a:spLocks noGrp="1"/>
          </p:cNvSpPr>
          <p:nvPr>
            <p:ph type="title" idx="4294967295"/>
          </p:nvPr>
        </p:nvSpPr>
        <p:spPr>
          <a:xfrm>
            <a:off x="1524000" y="49214"/>
            <a:ext cx="9144000" cy="1622425"/>
          </a:xfrm>
        </p:spPr>
        <p:txBody>
          <a:bodyPr/>
          <a:lstStyle/>
          <a:p>
            <a:r>
              <a:rPr lang="en-US" dirty="0"/>
              <a:t>Gendered economic measurement</a:t>
            </a:r>
          </a:p>
        </p:txBody>
      </p:sp>
      <p:sp>
        <p:nvSpPr>
          <p:cNvPr id="5" name="TextBox 4"/>
          <p:cNvSpPr txBox="1"/>
          <p:nvPr/>
        </p:nvSpPr>
        <p:spPr>
          <a:xfrm>
            <a:off x="2286000" y="5176158"/>
            <a:ext cx="7620000" cy="661719"/>
          </a:xfrm>
          <a:prstGeom prst="rect">
            <a:avLst/>
          </a:prstGeom>
        </p:spPr>
        <p:txBody>
          <a:bodyPr vert="horz" lIns="91440" tIns="45720" rIns="91440" bIns="45720" rtlCol="0" anchor="b" anchorCtr="0">
            <a:normAutofit fontScale="77500" lnSpcReduction="20000"/>
          </a:bodyPr>
          <a:lstStyle>
            <a:lvl1pPr defTabSz="914400" eaLnBrk="1" latinLnBrk="0" hangingPunct="1">
              <a:buNone/>
              <a:defRPr sz="40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base">
              <a:spcBef>
                <a:spcPct val="0"/>
              </a:spcBef>
              <a:spcAft>
                <a:spcPct val="0"/>
              </a:spcAft>
              <a:buClrTx/>
              <a:defRPr/>
            </a:pPr>
            <a:r>
              <a:rPr lang="en-US" sz="3600" kern="1200" dirty="0">
                <a:solidFill>
                  <a:prstClr val="black">
                    <a:lumMod val="85000"/>
                    <a:lumOff val="15000"/>
                  </a:prstClr>
                </a:solidFill>
                <a:latin typeface="Calibri"/>
              </a:rPr>
              <a:t>“Not included” is work most often done by women.</a:t>
            </a:r>
          </a:p>
        </p:txBody>
      </p:sp>
    </p:spTree>
    <p:extLst>
      <p:ext uri="{BB962C8B-B14F-4D97-AF65-F5344CB8AC3E}">
        <p14:creationId xmlns:p14="http://schemas.microsoft.com/office/powerpoint/2010/main" val="2886489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143000"/>
          </a:xfrm>
        </p:spPr>
        <p:txBody>
          <a:bodyPr wrap="square" anchor="ctr">
            <a:normAutofit/>
          </a:bodyPr>
          <a:lstStyle/>
          <a:p>
            <a:pPr>
              <a:lnSpc>
                <a:spcPct val="90000"/>
              </a:lnSpc>
            </a:pPr>
            <a:r>
              <a:rPr lang="en-US" sz="3700"/>
              <a:t>CWW: Measuring the gendered economy</a:t>
            </a:r>
          </a:p>
        </p:txBody>
      </p:sp>
      <p:sp>
        <p:nvSpPr>
          <p:cNvPr id="4" name="Content Placeholder 3"/>
          <p:cNvSpPr>
            <a:spLocks noGrp="1"/>
          </p:cNvSpPr>
          <p:nvPr>
            <p:ph sz="half" idx="1"/>
          </p:nvPr>
        </p:nvSpPr>
        <p:spPr>
          <a:xfrm>
            <a:off x="1981200" y="2209801"/>
            <a:ext cx="4038600" cy="3916365"/>
          </a:xfrm>
        </p:spPr>
        <p:txBody>
          <a:bodyPr wrap="square" anchor="t">
            <a:normAutofit/>
          </a:bodyPr>
          <a:lstStyle/>
          <a:p>
            <a:pPr marL="0" indent="0" algn="ctr">
              <a:buNone/>
            </a:pPr>
            <a:r>
              <a:rPr lang="en-US" dirty="0"/>
              <a:t>Household production satellite accounting</a:t>
            </a:r>
          </a:p>
          <a:p>
            <a:pPr marL="0" indent="0" algn="ctr">
              <a:buNone/>
            </a:pPr>
            <a:r>
              <a:rPr lang="en-US" dirty="0"/>
              <a:t>+</a:t>
            </a:r>
          </a:p>
          <a:p>
            <a:pPr marL="0" indent="0" algn="ctr">
              <a:buNone/>
            </a:pPr>
            <a:r>
              <a:rPr lang="en-US" dirty="0"/>
              <a:t>NTA age-disaggregation and framework</a:t>
            </a:r>
          </a:p>
          <a:p>
            <a:pPr marL="0" indent="0" algn="ctr">
              <a:buNone/>
            </a:pPr>
            <a:r>
              <a:rPr lang="en-US" dirty="0"/>
              <a:t>= </a:t>
            </a:r>
          </a:p>
          <a:p>
            <a:pPr marL="0" indent="0" algn="ctr">
              <a:buNone/>
            </a:pPr>
            <a:r>
              <a:rPr lang="en-US" dirty="0"/>
              <a:t>Counting Women’s Work</a:t>
            </a:r>
          </a:p>
        </p:txBody>
      </p:sp>
      <p:pic>
        <p:nvPicPr>
          <p:cNvPr id="7" name="Picture 6" descr="C:\Users\Gretchen\Dropbox\PAA 2014 CWW comparative poster\Logo Vector.jpg"/>
          <p:cNvPicPr/>
          <p:nvPr/>
        </p:nvPicPr>
        <p:blipFill>
          <a:blip r:embed="rId2" cstate="print">
            <a:extLst>
              <a:ext uri="{28A0092B-C50C-407E-A947-70E740481C1C}">
                <a14:useLocalDpi xmlns:a14="http://schemas.microsoft.com/office/drawing/2010/main" val="0"/>
              </a:ext>
            </a:extLst>
          </a:blip>
          <a:stretch>
            <a:fillRect/>
          </a:stretch>
        </p:blipFill>
        <p:spPr bwMode="auto">
          <a:xfrm>
            <a:off x="6172200" y="2787908"/>
            <a:ext cx="4038600" cy="2150553"/>
          </a:xfrm>
          <a:prstGeom prst="rect">
            <a:avLst/>
          </a:prstGeom>
          <a:noFill/>
          <a:ln>
            <a:noFill/>
          </a:ln>
        </p:spPr>
      </p:pic>
    </p:spTree>
    <p:extLst>
      <p:ext uri="{BB962C8B-B14F-4D97-AF65-F5344CB8AC3E}">
        <p14:creationId xmlns:p14="http://schemas.microsoft.com/office/powerpoint/2010/main" val="2707235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CWW’s Goal:</a:t>
            </a:r>
            <a:br>
              <a:rPr lang="en-US" dirty="0"/>
            </a:br>
            <a:br>
              <a:rPr lang="en-US" sz="1200" dirty="0"/>
            </a:br>
            <a:r>
              <a:rPr lang="en-US" sz="3200" dirty="0"/>
              <a:t>Value everyone’s work, measure everyone’s care</a:t>
            </a:r>
          </a:p>
        </p:txBody>
      </p:sp>
      <p:pic>
        <p:nvPicPr>
          <p:cNvPr id="1026" name="Picture 2"/>
          <p:cNvPicPr>
            <a:picLocks noGrp="1" noChangeAspect="1" noChangeArrowheads="1"/>
          </p:cNvPicPr>
          <p:nvPr>
            <p:ph sz="half" idx="1"/>
          </p:nvPr>
        </p:nvPicPr>
        <p:blipFill>
          <a:blip r:embed="rId2" cstate="print"/>
          <a:stretch>
            <a:fillRect/>
          </a:stretch>
        </p:blipFill>
        <p:spPr bwMode="auto">
          <a:xfrm>
            <a:off x="6507126" y="2255538"/>
            <a:ext cx="3109898" cy="4145262"/>
          </a:xfrm>
          <a:prstGeom prst="rect">
            <a:avLst/>
          </a:prstGeom>
          <a:noFill/>
          <a:ln w="9525">
            <a:noFill/>
            <a:miter lim="800000"/>
            <a:headEnd/>
            <a:tailEnd/>
          </a:ln>
        </p:spPr>
      </p:pic>
      <p:pic>
        <p:nvPicPr>
          <p:cNvPr id="5" name="Picture 2" descr="E:\Download\IMG00197-20110609-1256.jpg"/>
          <p:cNvPicPr>
            <a:picLocks noChangeAspect="1" noChangeArrowheads="1"/>
          </p:cNvPicPr>
          <p:nvPr/>
        </p:nvPicPr>
        <p:blipFill>
          <a:blip r:embed="rId3" cstate="print"/>
          <a:srcRect l="5000" t="14647" r="24167" b="15556"/>
          <a:stretch>
            <a:fillRect/>
          </a:stretch>
        </p:blipFill>
        <p:spPr bwMode="auto">
          <a:xfrm rot="16200000">
            <a:off x="1897511" y="2796431"/>
            <a:ext cx="4145261" cy="3063474"/>
          </a:xfrm>
          <a:prstGeom prst="rect">
            <a:avLst/>
          </a:prstGeom>
          <a:noFill/>
        </p:spPr>
      </p:pic>
      <p:sp>
        <p:nvSpPr>
          <p:cNvPr id="3" name="TextBox 2"/>
          <p:cNvSpPr txBox="1"/>
          <p:nvPr/>
        </p:nvSpPr>
        <p:spPr>
          <a:xfrm>
            <a:off x="2438404" y="1769423"/>
            <a:ext cx="3063475" cy="369332"/>
          </a:xfrm>
          <a:prstGeom prst="rect">
            <a:avLst/>
          </a:prstGeom>
          <a:noFill/>
        </p:spPr>
        <p:txBody>
          <a:bodyPr wrap="square" rtlCol="0">
            <a:spAutoFit/>
          </a:bodyPr>
          <a:lstStyle/>
          <a:p>
            <a:r>
              <a:rPr lang="en-US" sz="1800" dirty="0"/>
              <a:t>Producing market goods:</a:t>
            </a:r>
          </a:p>
        </p:txBody>
      </p:sp>
      <p:sp>
        <p:nvSpPr>
          <p:cNvPr id="6" name="TextBox 5"/>
          <p:cNvSpPr txBox="1"/>
          <p:nvPr/>
        </p:nvSpPr>
        <p:spPr>
          <a:xfrm>
            <a:off x="6449017" y="1769423"/>
            <a:ext cx="3458962" cy="369332"/>
          </a:xfrm>
          <a:prstGeom prst="rect">
            <a:avLst/>
          </a:prstGeom>
          <a:noFill/>
        </p:spPr>
        <p:txBody>
          <a:bodyPr wrap="square" rtlCol="0">
            <a:spAutoFit/>
          </a:bodyPr>
          <a:lstStyle/>
          <a:p>
            <a:r>
              <a:rPr lang="en-US" sz="1800" dirty="0"/>
              <a:t>Producing non-market services:</a:t>
            </a:r>
          </a:p>
        </p:txBody>
      </p:sp>
    </p:spTree>
    <p:extLst>
      <p:ext uri="{BB962C8B-B14F-4D97-AF65-F5344CB8AC3E}">
        <p14:creationId xmlns:p14="http://schemas.microsoft.com/office/powerpoint/2010/main" val="364698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BEFAD-EFF5-43F1-8DBD-8DF652C410D5}"/>
              </a:ext>
            </a:extLst>
          </p:cNvPr>
          <p:cNvSpPr>
            <a:spLocks noGrp="1"/>
          </p:cNvSpPr>
          <p:nvPr>
            <p:ph type="title"/>
          </p:nvPr>
        </p:nvSpPr>
        <p:spPr/>
        <p:txBody>
          <a:bodyPr/>
          <a:lstStyle/>
          <a:p>
            <a:r>
              <a:rPr lang="en-US" dirty="0"/>
              <a:t>The rest of the workshop</a:t>
            </a:r>
          </a:p>
        </p:txBody>
      </p:sp>
      <p:sp>
        <p:nvSpPr>
          <p:cNvPr id="3" name="Content Placeholder 2">
            <a:extLst>
              <a:ext uri="{FF2B5EF4-FFF2-40B4-BE49-F238E27FC236}">
                <a16:creationId xmlns:a16="http://schemas.microsoft.com/office/drawing/2014/main" id="{EC575403-6534-46EA-ABEC-54D343067268}"/>
              </a:ext>
            </a:extLst>
          </p:cNvPr>
          <p:cNvSpPr>
            <a:spLocks noGrp="1"/>
          </p:cNvSpPr>
          <p:nvPr>
            <p:ph idx="1"/>
          </p:nvPr>
        </p:nvSpPr>
        <p:spPr/>
        <p:txBody>
          <a:bodyPr/>
          <a:lstStyle/>
          <a:p>
            <a:pPr marL="457200" lvl="1" indent="0">
              <a:buNone/>
            </a:pPr>
            <a:endParaRPr lang="en-US" dirty="0"/>
          </a:p>
          <a:p>
            <a:r>
              <a:rPr lang="en-US" dirty="0"/>
              <a:t>NTA by sex</a:t>
            </a:r>
          </a:p>
          <a:p>
            <a:r>
              <a:rPr lang="en-US" dirty="0"/>
              <a:t>NTTA by sex</a:t>
            </a:r>
          </a:p>
          <a:p>
            <a:pPr lvl="1"/>
            <a:r>
              <a:rPr lang="en-US" dirty="0"/>
              <a:t>Production in Time Units</a:t>
            </a:r>
          </a:p>
          <a:p>
            <a:pPr lvl="1"/>
            <a:r>
              <a:rPr lang="en-US" dirty="0"/>
              <a:t>NTTA: Consumption and Transfers in Time Units</a:t>
            </a:r>
          </a:p>
          <a:p>
            <a:pPr lvl="1"/>
            <a:r>
              <a:rPr lang="en-US" dirty="0"/>
              <a:t>NTTA: Monetary Units</a:t>
            </a:r>
          </a:p>
          <a:p>
            <a:pPr lvl="1"/>
            <a:endParaRPr lang="en-US" dirty="0"/>
          </a:p>
        </p:txBody>
      </p:sp>
    </p:spTree>
    <p:extLst>
      <p:ext uri="{BB962C8B-B14F-4D97-AF65-F5344CB8AC3E}">
        <p14:creationId xmlns:p14="http://schemas.microsoft.com/office/powerpoint/2010/main" val="668576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81200" y="274638"/>
            <a:ext cx="8229600" cy="634082"/>
          </a:xfrm>
        </p:spPr>
        <p:txBody>
          <a:bodyPr>
            <a:normAutofit/>
          </a:bodyPr>
          <a:lstStyle/>
          <a:p>
            <a:pPr algn="ctr"/>
            <a:r>
              <a:rPr lang="sl-SI" sz="2800" b="1" dirty="0"/>
              <a:t>EXAMPLES OF ABR INFLOWS AND OUTFLOWS</a:t>
            </a:r>
          </a:p>
        </p:txBody>
      </p:sp>
      <p:sp>
        <p:nvSpPr>
          <p:cNvPr id="3" name="Ograda vsebine 2"/>
          <p:cNvSpPr>
            <a:spLocks noGrp="1"/>
          </p:cNvSpPr>
          <p:nvPr>
            <p:ph idx="1"/>
          </p:nvPr>
        </p:nvSpPr>
        <p:spPr>
          <a:xfrm>
            <a:off x="1981200" y="1236967"/>
            <a:ext cx="8229600" cy="5217443"/>
          </a:xfrm>
        </p:spPr>
        <p:txBody>
          <a:bodyPr>
            <a:normAutofit/>
          </a:bodyPr>
          <a:lstStyle/>
          <a:p>
            <a:pPr marL="0" indent="0">
              <a:buNone/>
            </a:pPr>
            <a:r>
              <a:rPr lang="en-US" sz="2000" dirty="0"/>
              <a:t>EXAMPLES OF INFLOWS</a:t>
            </a:r>
          </a:p>
          <a:p>
            <a:pPr>
              <a:buAutoNum type="alphaLcParenR"/>
            </a:pPr>
            <a:r>
              <a:rPr lang="sl-SI" sz="2000" dirty="0"/>
              <a:t> </a:t>
            </a:r>
            <a:r>
              <a:rPr lang="en-US" sz="2000" dirty="0"/>
              <a:t>owned capital yields an asset income (return on capital)</a:t>
            </a:r>
          </a:p>
          <a:p>
            <a:pPr>
              <a:buAutoNum type="alphaLcParenR"/>
            </a:pPr>
            <a:r>
              <a:rPr lang="sl-SI" sz="2000" dirty="0"/>
              <a:t> </a:t>
            </a:r>
            <a:r>
              <a:rPr lang="en-US" sz="2000" dirty="0"/>
              <a:t>owned financial assets yield an asset income (interest, dividends, rents received)</a:t>
            </a:r>
          </a:p>
          <a:p>
            <a:pPr>
              <a:buAutoNum type="alphaLcParenR"/>
            </a:pPr>
            <a:r>
              <a:rPr lang="sl-SI" sz="2000" dirty="0"/>
              <a:t> </a:t>
            </a:r>
            <a:r>
              <a:rPr lang="en-US" sz="2000" dirty="0"/>
              <a:t>dis-saving (disposing </a:t>
            </a:r>
            <a:r>
              <a:rPr lang="sl-SI" sz="2000" dirty="0" err="1"/>
              <a:t>of</a:t>
            </a:r>
            <a:r>
              <a:rPr lang="sl-SI" sz="2000" dirty="0"/>
              <a:t> </a:t>
            </a:r>
            <a:r>
              <a:rPr lang="en-US" sz="2000" dirty="0"/>
              <a:t>an asset or acquiring debt)</a:t>
            </a:r>
          </a:p>
          <a:p>
            <a:pPr>
              <a:buAutoNum type="alphaLcParenR"/>
            </a:pPr>
            <a:endParaRPr lang="sl-SI" sz="2000" dirty="0"/>
          </a:p>
          <a:p>
            <a:pPr>
              <a:buAutoNum type="alphaLcParenR"/>
            </a:pPr>
            <a:endParaRPr lang="en-US" sz="2000" dirty="0"/>
          </a:p>
          <a:p>
            <a:pPr marL="0" indent="0">
              <a:buNone/>
            </a:pPr>
            <a:r>
              <a:rPr lang="en-US" sz="2000" dirty="0"/>
              <a:t>EXAMPLES OF OUTFLOWS</a:t>
            </a:r>
          </a:p>
          <a:p>
            <a:pPr>
              <a:buAutoNum type="alphaLcParenR"/>
            </a:pPr>
            <a:r>
              <a:rPr lang="sl-SI" sz="2000" dirty="0"/>
              <a:t> </a:t>
            </a:r>
            <a:r>
              <a:rPr lang="en-US" sz="2000" dirty="0"/>
              <a:t>acquired debt in the past yields property income outflow (interest paid)</a:t>
            </a:r>
          </a:p>
          <a:p>
            <a:pPr>
              <a:buAutoNum type="alphaLcParenR"/>
            </a:pPr>
            <a:r>
              <a:rPr lang="sl-SI" sz="2000" dirty="0"/>
              <a:t> </a:t>
            </a:r>
            <a:r>
              <a:rPr lang="en-US" sz="2000" dirty="0"/>
              <a:t>dividends and rents paid yield property income outflow</a:t>
            </a:r>
          </a:p>
          <a:p>
            <a:pPr>
              <a:buAutoNum type="alphaLcParenR"/>
            </a:pPr>
            <a:r>
              <a:rPr lang="sl-SI" sz="2000" dirty="0"/>
              <a:t> </a:t>
            </a:r>
            <a:r>
              <a:rPr lang="en-US" sz="2000" dirty="0"/>
              <a:t>loss</a:t>
            </a:r>
            <a:r>
              <a:rPr lang="sl-SI" sz="2000" dirty="0" err="1"/>
              <a:t>es</a:t>
            </a:r>
            <a:endParaRPr lang="en-US" sz="2000" dirty="0"/>
          </a:p>
          <a:p>
            <a:pPr>
              <a:buFont typeface="Arial" pitchFamily="34" charset="0"/>
              <a:buAutoNum type="alphaLcParenR"/>
            </a:pPr>
            <a:r>
              <a:rPr lang="sl-SI" sz="2000" dirty="0"/>
              <a:t> </a:t>
            </a:r>
            <a:r>
              <a:rPr lang="en-US" sz="2000" dirty="0"/>
              <a:t>saving (acquiring an asset or disposing a debt)</a:t>
            </a:r>
          </a:p>
          <a:p>
            <a:pPr marL="0" indent="0">
              <a:buNone/>
            </a:pPr>
            <a:endParaRPr lang="sl-SI" sz="2000" dirty="0"/>
          </a:p>
        </p:txBody>
      </p:sp>
    </p:spTree>
    <p:extLst>
      <p:ext uri="{BB962C8B-B14F-4D97-AF65-F5344CB8AC3E}">
        <p14:creationId xmlns:p14="http://schemas.microsoft.com/office/powerpoint/2010/main" val="1366715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5E092-724F-3035-A6C3-31F6EDA3A11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CB8D77-90E3-E4AE-2D9A-0E87DCE5E507}"/>
              </a:ext>
            </a:extLst>
          </p:cNvPr>
          <p:cNvSpPr>
            <a:spLocks noGrp="1"/>
          </p:cNvSpPr>
          <p:nvPr>
            <p:ph idx="1"/>
          </p:nvPr>
        </p:nvSpPr>
        <p:spPr>
          <a:xfrm>
            <a:off x="1981200" y="2919046"/>
            <a:ext cx="8229600" cy="3634154"/>
          </a:xfrm>
        </p:spPr>
        <p:txBody>
          <a:bodyPr>
            <a:normAutofit/>
          </a:bodyPr>
          <a:lstStyle/>
          <a:p>
            <a:pPr marL="0" indent="0" algn="ctr">
              <a:buNone/>
            </a:pPr>
            <a:r>
              <a:rPr lang="en-US" sz="8000" b="1" i="1" dirty="0"/>
              <a:t>NTA by Sex</a:t>
            </a:r>
          </a:p>
        </p:txBody>
      </p:sp>
    </p:spTree>
    <p:extLst>
      <p:ext uri="{BB962C8B-B14F-4D97-AF65-F5344CB8AC3E}">
        <p14:creationId xmlns:p14="http://schemas.microsoft.com/office/powerpoint/2010/main" val="2749193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NTA by Sex Estimation Steps</a:t>
            </a:r>
          </a:p>
        </p:txBody>
      </p:sp>
      <p:sp>
        <p:nvSpPr>
          <p:cNvPr id="3" name="Content Placeholder 2"/>
          <p:cNvSpPr>
            <a:spLocks noGrp="1"/>
          </p:cNvSpPr>
          <p:nvPr>
            <p:ph idx="1"/>
          </p:nvPr>
        </p:nvSpPr>
        <p:spPr>
          <a:xfrm>
            <a:off x="1981200" y="1524000"/>
            <a:ext cx="8229600" cy="4931228"/>
          </a:xfrm>
        </p:spPr>
        <p:txBody>
          <a:bodyPr>
            <a:normAutofit/>
          </a:bodyPr>
          <a:lstStyle/>
          <a:p>
            <a:pPr marL="514350" indent="-514350">
              <a:buFont typeface="+mj-lt"/>
              <a:buAutoNum type="arabicPeriod"/>
            </a:pPr>
            <a:r>
              <a:rPr lang="en-US" dirty="0"/>
              <a:t>Estimate single-sex NTA</a:t>
            </a:r>
          </a:p>
          <a:p>
            <a:pPr marL="514350" indent="-514350">
              <a:buFont typeface="+mj-lt"/>
              <a:buAutoNum type="arabicPeriod"/>
            </a:pPr>
            <a:r>
              <a:rPr lang="en-US" dirty="0"/>
              <a:t>Estimate separate M/F age profiles</a:t>
            </a:r>
          </a:p>
          <a:p>
            <a:pPr marL="914400" lvl="1" indent="-514350"/>
            <a:r>
              <a:rPr lang="en-US" dirty="0"/>
              <a:t>Follow basic NTA methodology again, with additional category</a:t>
            </a:r>
          </a:p>
          <a:p>
            <a:pPr marL="914400" lvl="1" indent="-514350"/>
            <a:r>
              <a:rPr lang="en-US" dirty="0"/>
              <a:t>For regression-based imputation, add sex to independent variables in regression equations</a:t>
            </a:r>
          </a:p>
          <a:p>
            <a:pPr marL="514350" indent="-514350">
              <a:buFont typeface="+mj-lt"/>
              <a:buAutoNum type="arabicPeriod"/>
            </a:pPr>
            <a:r>
              <a:rPr lang="en-US" dirty="0"/>
              <a:t>Adjust M/F profiles to macro controls by making them consistent with single-sex NTA</a:t>
            </a:r>
          </a:p>
          <a:p>
            <a:pPr marL="514350" indent="-514350">
              <a:buFont typeface="+mj-lt"/>
              <a:buAutoNum type="arabicPeriod"/>
            </a:pPr>
            <a:r>
              <a:rPr lang="en-US" dirty="0"/>
              <a:t>Sensitivity tests based on different methodology</a:t>
            </a:r>
          </a:p>
          <a:p>
            <a:pPr lvl="1"/>
            <a:r>
              <a:rPr lang="en-US" dirty="0"/>
              <a:t>Change EAC weight allocations to regression</a:t>
            </a:r>
          </a:p>
          <a:p>
            <a:pPr lvl="1"/>
            <a:r>
              <a:rPr lang="en-US" dirty="0"/>
              <a:t>Adjust assumption about headship</a:t>
            </a:r>
          </a:p>
        </p:txBody>
      </p:sp>
    </p:spTree>
    <p:extLst>
      <p:ext uri="{BB962C8B-B14F-4D97-AF65-F5344CB8AC3E}">
        <p14:creationId xmlns:p14="http://schemas.microsoft.com/office/powerpoint/2010/main" val="1980238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Review single-sex estimation strategy</a:t>
            </a:r>
          </a:p>
        </p:txBody>
      </p:sp>
      <p:sp>
        <p:nvSpPr>
          <p:cNvPr id="3" name="Content Placeholder 2"/>
          <p:cNvSpPr>
            <a:spLocks noGrp="1"/>
          </p:cNvSpPr>
          <p:nvPr>
            <p:ph idx="1"/>
          </p:nvPr>
        </p:nvSpPr>
        <p:spPr>
          <a:xfrm>
            <a:off x="1981200" y="1371600"/>
            <a:ext cx="8229600" cy="5181600"/>
          </a:xfrm>
        </p:spPr>
        <p:txBody>
          <a:bodyPr>
            <a:normAutofit/>
          </a:bodyPr>
          <a:lstStyle/>
          <a:p>
            <a:pPr marL="0" indent="0">
              <a:buNone/>
            </a:pPr>
            <a:r>
              <a:rPr lang="en-US" dirty="0"/>
              <a:t>In single sex NTA, we use different estimation strategies depending on data source, level of availability, and type of age profile:</a:t>
            </a:r>
          </a:p>
          <a:p>
            <a:pPr lvl="1"/>
            <a:r>
              <a:rPr lang="en-US" dirty="0"/>
              <a:t>Data source: household surveys</a:t>
            </a:r>
          </a:p>
          <a:p>
            <a:pPr lvl="2"/>
            <a:r>
              <a:rPr lang="en-US" dirty="0"/>
              <a:t>For individual-level data, compute age means directly</a:t>
            </a:r>
          </a:p>
          <a:p>
            <a:pPr lvl="2"/>
            <a:r>
              <a:rPr lang="en-US" dirty="0"/>
              <a:t>For household-level data, allocate to household members</a:t>
            </a:r>
          </a:p>
          <a:p>
            <a:pPr lvl="3"/>
            <a:r>
              <a:rPr lang="en-US" dirty="0"/>
              <a:t>Use “equivalent adult consumer” (EAC) weights for non-health, non-education private consumption</a:t>
            </a:r>
          </a:p>
          <a:p>
            <a:pPr lvl="3"/>
            <a:r>
              <a:rPr lang="en-US" dirty="0"/>
              <a:t>Use regression method or iterative method for education and health care if utilization measures are available</a:t>
            </a:r>
          </a:p>
          <a:p>
            <a:pPr lvl="3"/>
            <a:r>
              <a:rPr lang="en-US" dirty="0"/>
              <a:t>Allocate total amount to household head if assets are involved or for </a:t>
            </a:r>
            <a:r>
              <a:rPr lang="en-US" dirty="0" err="1"/>
              <a:t>interhousehold</a:t>
            </a:r>
            <a:r>
              <a:rPr lang="en-US" dirty="0"/>
              <a:t> transfers</a:t>
            </a:r>
          </a:p>
          <a:p>
            <a:pPr lvl="1"/>
            <a:r>
              <a:rPr lang="en-US" dirty="0"/>
              <a:t>Data source: administrative data (government reports)</a:t>
            </a:r>
          </a:p>
          <a:p>
            <a:pPr lvl="2"/>
            <a:r>
              <a:rPr lang="en-US" dirty="0"/>
              <a:t>Take age-means from government sources</a:t>
            </a:r>
          </a:p>
          <a:p>
            <a:pPr lvl="1"/>
            <a:r>
              <a:rPr lang="en-US" dirty="0"/>
              <a:t>Profiles based on imputation/assumption</a:t>
            </a:r>
          </a:p>
        </p:txBody>
      </p:sp>
    </p:spTree>
    <p:extLst>
      <p:ext uri="{BB962C8B-B14F-4D97-AF65-F5344CB8AC3E}">
        <p14:creationId xmlns:p14="http://schemas.microsoft.com/office/powerpoint/2010/main" val="2031813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add sex as another category?</a:t>
            </a:r>
          </a:p>
        </p:txBody>
      </p:sp>
      <p:sp>
        <p:nvSpPr>
          <p:cNvPr id="3" name="Content Placeholder 2"/>
          <p:cNvSpPr>
            <a:spLocks noGrp="1"/>
          </p:cNvSpPr>
          <p:nvPr>
            <p:ph idx="1"/>
          </p:nvPr>
        </p:nvSpPr>
        <p:spPr>
          <a:xfrm>
            <a:off x="1981200" y="1371600"/>
            <a:ext cx="8229600" cy="5486400"/>
          </a:xfrm>
        </p:spPr>
        <p:txBody>
          <a:bodyPr>
            <a:normAutofit fontScale="92500"/>
          </a:bodyPr>
          <a:lstStyle/>
          <a:p>
            <a:r>
              <a:rPr lang="en-US" dirty="0"/>
              <a:t>Data source: household surveys</a:t>
            </a:r>
          </a:p>
          <a:p>
            <a:pPr lvl="1"/>
            <a:r>
              <a:rPr lang="en-US" dirty="0"/>
              <a:t>For individual-level data, compute age </a:t>
            </a:r>
            <a:r>
              <a:rPr lang="en-US" dirty="0">
                <a:solidFill>
                  <a:srgbClr val="FF0000"/>
                </a:solidFill>
              </a:rPr>
              <a:t>and sex </a:t>
            </a:r>
            <a:r>
              <a:rPr lang="en-US" dirty="0"/>
              <a:t>means directly</a:t>
            </a:r>
          </a:p>
          <a:p>
            <a:pPr lvl="1"/>
            <a:r>
              <a:rPr lang="en-US" dirty="0"/>
              <a:t>For household-level data, allocate to household members</a:t>
            </a:r>
          </a:p>
          <a:p>
            <a:pPr lvl="2"/>
            <a:r>
              <a:rPr lang="en-US" dirty="0"/>
              <a:t>Use “equivalent adult consumer” (EAC) weights for non-health, non-education private consumption,</a:t>
            </a:r>
            <a:r>
              <a:rPr lang="en-US" dirty="0">
                <a:solidFill>
                  <a:srgbClr val="FF0000"/>
                </a:solidFill>
              </a:rPr>
              <a:t> using the same weights for males and females of the same age</a:t>
            </a:r>
          </a:p>
          <a:p>
            <a:pPr lvl="2"/>
            <a:r>
              <a:rPr lang="en-US" dirty="0"/>
              <a:t>Use regression method or iterative method for education and health care if utilization measures are available, </a:t>
            </a:r>
            <a:r>
              <a:rPr lang="en-US" dirty="0">
                <a:solidFill>
                  <a:srgbClr val="FF0000"/>
                </a:solidFill>
              </a:rPr>
              <a:t>adding sex to the independent variables in the regression equations</a:t>
            </a:r>
          </a:p>
          <a:p>
            <a:pPr lvl="2"/>
            <a:r>
              <a:rPr lang="en-US" dirty="0"/>
              <a:t>Allocate total amount to household head if assets are involved or for </a:t>
            </a:r>
            <a:r>
              <a:rPr lang="en-US" dirty="0" err="1"/>
              <a:t>interhousehold</a:t>
            </a:r>
            <a:r>
              <a:rPr lang="en-US" dirty="0"/>
              <a:t> transfers, </a:t>
            </a:r>
            <a:r>
              <a:rPr lang="en-US" dirty="0">
                <a:solidFill>
                  <a:srgbClr val="FF0000"/>
                </a:solidFill>
              </a:rPr>
              <a:t>treating male and female heads the same</a:t>
            </a:r>
          </a:p>
          <a:p>
            <a:r>
              <a:rPr lang="en-US" dirty="0"/>
              <a:t>Data source: administrative data (government reports)</a:t>
            </a:r>
          </a:p>
          <a:p>
            <a:pPr lvl="1"/>
            <a:r>
              <a:rPr lang="en-US" dirty="0"/>
              <a:t>Take age- </a:t>
            </a:r>
            <a:r>
              <a:rPr lang="en-US" dirty="0">
                <a:solidFill>
                  <a:srgbClr val="FF0000"/>
                </a:solidFill>
              </a:rPr>
              <a:t>and sex-</a:t>
            </a:r>
            <a:r>
              <a:rPr lang="en-US" dirty="0"/>
              <a:t>means from government sources</a:t>
            </a:r>
          </a:p>
          <a:p>
            <a:pPr marL="342900" lvl="1" indent="-342900"/>
            <a:r>
              <a:rPr lang="en-US" sz="3200" dirty="0"/>
              <a:t>Profiles based on imputation/assumption </a:t>
            </a:r>
            <a:r>
              <a:rPr lang="en-US" sz="3200" dirty="0">
                <a:solidFill>
                  <a:srgbClr val="FF0000"/>
                </a:solidFill>
              </a:rPr>
              <a:t>(use same imputation/assumption for both sexes)</a:t>
            </a:r>
            <a:endParaRPr lang="en-US" dirty="0">
              <a:solidFill>
                <a:srgbClr val="FF0000"/>
              </a:solidFill>
            </a:endParaRPr>
          </a:p>
        </p:txBody>
      </p:sp>
    </p:spTree>
    <p:extLst>
      <p:ext uri="{BB962C8B-B14F-4D97-AF65-F5344CB8AC3E}">
        <p14:creationId xmlns:p14="http://schemas.microsoft.com/office/powerpoint/2010/main" val="138721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Adjustment for consistency with single-sex NTA</a:t>
            </a:r>
          </a:p>
        </p:txBody>
      </p:sp>
      <p:sp>
        <p:nvSpPr>
          <p:cNvPr id="3" name="Content Placeholder 2"/>
          <p:cNvSpPr>
            <a:spLocks noGrp="1"/>
          </p:cNvSpPr>
          <p:nvPr>
            <p:ph idx="1"/>
          </p:nvPr>
        </p:nvSpPr>
        <p:spPr>
          <a:xfrm>
            <a:off x="1981200" y="1752600"/>
            <a:ext cx="8229600" cy="4800600"/>
          </a:xfrm>
        </p:spPr>
        <p:txBody>
          <a:bodyPr>
            <a:normAutofit/>
          </a:bodyPr>
          <a:lstStyle/>
          <a:p>
            <a:r>
              <a:rPr lang="en-US" dirty="0"/>
              <a:t>Single-sex NTA is our best estimate</a:t>
            </a:r>
          </a:p>
          <a:p>
            <a:pPr lvl="1"/>
            <a:r>
              <a:rPr lang="en-US" dirty="0"/>
              <a:t>Keeping sexes together means larger sample size</a:t>
            </a:r>
          </a:p>
          <a:p>
            <a:pPr lvl="1"/>
            <a:r>
              <a:rPr lang="en-US" dirty="0"/>
              <a:t>Single-sex NTA profiles are adjusted to macro controls</a:t>
            </a:r>
          </a:p>
          <a:p>
            <a:r>
              <a:rPr lang="en-US" dirty="0"/>
              <a:t>Want gender-specific profiles to be consistent with single-sex</a:t>
            </a:r>
          </a:p>
          <a:p>
            <a:r>
              <a:rPr lang="en-US" dirty="0"/>
              <a:t>Adjust each age of gender-specific profiles for consistency</a:t>
            </a:r>
          </a:p>
          <a:p>
            <a:pPr lvl="1"/>
            <a:r>
              <a:rPr lang="en-US" dirty="0"/>
              <a:t>Adjustment is different at each age, but the same for both sexes within an age group</a:t>
            </a:r>
          </a:p>
          <a:p>
            <a:pPr lvl="1"/>
            <a:r>
              <a:rPr lang="en-US" dirty="0"/>
              <a:t>Adjust smoothed profiles to be consistent with smoothed profiles; unsmoothed with unsmoothed</a:t>
            </a:r>
          </a:p>
          <a:p>
            <a:pPr lvl="1"/>
            <a:endParaRPr lang="en-US" dirty="0"/>
          </a:p>
        </p:txBody>
      </p:sp>
    </p:spTree>
    <p:extLst>
      <p:ext uri="{BB962C8B-B14F-4D97-AF65-F5344CB8AC3E}">
        <p14:creationId xmlns:p14="http://schemas.microsoft.com/office/powerpoint/2010/main" val="8796338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Calculating adjustment factors</a:t>
            </a:r>
          </a:p>
        </p:txBody>
      </p:sp>
      <p:sp>
        <p:nvSpPr>
          <p:cNvPr id="3" name="Content Placeholder 2"/>
          <p:cNvSpPr>
            <a:spLocks noGrp="1"/>
          </p:cNvSpPr>
          <p:nvPr>
            <p:ph idx="1"/>
          </p:nvPr>
        </p:nvSpPr>
        <p:spPr>
          <a:xfrm>
            <a:off x="1981200" y="1371600"/>
            <a:ext cx="8229600" cy="4953000"/>
          </a:xfrm>
        </p:spPr>
        <p:txBody>
          <a:bodyPr>
            <a:normAutofit/>
          </a:bodyPr>
          <a:lstStyle/>
          <a:p>
            <a:pPr>
              <a:buNone/>
            </a:pPr>
            <a:r>
              <a:rPr lang="en-US" sz="2600" i="1" dirty="0">
                <a:latin typeface="Times New Roman" pitchFamily="18" charset="0"/>
                <a:cs typeface="Times New Roman" pitchFamily="18" charset="0"/>
              </a:rPr>
              <a:t>N(a)</a:t>
            </a:r>
            <a:r>
              <a:rPr lang="en-US" sz="2600" dirty="0"/>
              <a:t>:		Population age a</a:t>
            </a:r>
          </a:p>
          <a:p>
            <a:pPr>
              <a:buNone/>
            </a:pPr>
            <a:r>
              <a:rPr lang="en-US" sz="2600" i="1" dirty="0">
                <a:latin typeface="Times New Roman" pitchFamily="18" charset="0"/>
                <a:cs typeface="Times New Roman" pitchFamily="18" charset="0"/>
              </a:rPr>
              <a:t>N(</a:t>
            </a:r>
            <a:r>
              <a:rPr lang="en-US" sz="2600" i="1" dirty="0" err="1">
                <a:latin typeface="Times New Roman" pitchFamily="18" charset="0"/>
                <a:cs typeface="Times New Roman" pitchFamily="18" charset="0"/>
              </a:rPr>
              <a:t>a,g</a:t>
            </a:r>
            <a:r>
              <a:rPr lang="en-US" sz="2600" i="1" dirty="0">
                <a:latin typeface="Times New Roman" pitchFamily="18" charset="0"/>
                <a:cs typeface="Times New Roman" pitchFamily="18" charset="0"/>
              </a:rPr>
              <a:t>)</a:t>
            </a:r>
            <a:r>
              <a:rPr lang="en-US" sz="2600" dirty="0"/>
              <a:t>:	Population, age a, sex g</a:t>
            </a:r>
          </a:p>
          <a:p>
            <a:pPr>
              <a:buNone/>
            </a:pPr>
            <a:r>
              <a:rPr lang="en-US" sz="2600" dirty="0"/>
              <a:t>	     :		Single-sex profile, adjusted to control</a:t>
            </a:r>
          </a:p>
          <a:p>
            <a:pPr>
              <a:buNone/>
            </a:pPr>
            <a:r>
              <a:rPr lang="en-US" sz="2600" i="1" dirty="0">
                <a:latin typeface="Times New Roman" pitchFamily="18" charset="0"/>
                <a:cs typeface="Times New Roman" pitchFamily="18" charset="0"/>
              </a:rPr>
              <a:t>x(</a:t>
            </a:r>
            <a:r>
              <a:rPr lang="en-US" sz="2600" i="1" dirty="0" err="1">
                <a:latin typeface="Times New Roman" pitchFamily="18" charset="0"/>
                <a:cs typeface="Times New Roman" pitchFamily="18" charset="0"/>
              </a:rPr>
              <a:t>a,g</a:t>
            </a:r>
            <a:r>
              <a:rPr lang="en-US" sz="2600" i="1" dirty="0">
                <a:latin typeface="Times New Roman" pitchFamily="18" charset="0"/>
                <a:cs typeface="Times New Roman" pitchFamily="18" charset="0"/>
              </a:rPr>
              <a:t>)</a:t>
            </a:r>
            <a:r>
              <a:rPr lang="en-US" sz="2600" dirty="0"/>
              <a:t>:		Sex-specific profile</a:t>
            </a:r>
          </a:p>
          <a:p>
            <a:pPr>
              <a:buNone/>
            </a:pPr>
            <a:endParaRPr lang="en-US" sz="1800" dirty="0"/>
          </a:p>
          <a:p>
            <a:pPr>
              <a:buNone/>
            </a:pPr>
            <a:r>
              <a:rPr lang="en-US" sz="2600" dirty="0"/>
              <a:t>Age-Specific Adjustment Factors:  </a:t>
            </a:r>
          </a:p>
          <a:p>
            <a:pPr>
              <a:buNone/>
            </a:pPr>
            <a:endParaRPr lang="en-US" sz="2600" dirty="0"/>
          </a:p>
          <a:p>
            <a:pPr>
              <a:buNone/>
            </a:pPr>
            <a:endParaRPr lang="en-US" sz="2600" dirty="0"/>
          </a:p>
          <a:p>
            <a:pPr>
              <a:buNone/>
            </a:pPr>
            <a:r>
              <a:rPr lang="en-US" sz="2600" dirty="0"/>
              <a:t>Adjusted Profiles :</a:t>
            </a:r>
          </a:p>
          <a:p>
            <a:pPr>
              <a:buNone/>
            </a:pPr>
            <a:endParaRPr lang="en-US" sz="2600" dirty="0"/>
          </a:p>
        </p:txBody>
      </p:sp>
      <p:sp>
        <p:nvSpPr>
          <p:cNvPr id="102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457200" fontAlgn="base">
              <a:spcBef>
                <a:spcPct val="0"/>
              </a:spcBef>
              <a:spcAft>
                <a:spcPct val="0"/>
              </a:spcAft>
              <a:buClrTx/>
              <a:defRPr/>
            </a:pPr>
            <a:endParaRPr lang="en-US" sz="1800" kern="1200">
              <a:solidFill>
                <a:prstClr val="black"/>
              </a:solidFill>
              <a:latin typeface="Arial" charset="0"/>
              <a:ea typeface="ＭＳ Ｐゴシック" charset="-128"/>
              <a:cs typeface="+mn-cs"/>
            </a:endParaRPr>
          </a:p>
        </p:txBody>
      </p:sp>
      <p:sp>
        <p:nvSpPr>
          <p:cNvPr id="1028"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457200" fontAlgn="base">
              <a:spcBef>
                <a:spcPct val="0"/>
              </a:spcBef>
              <a:spcAft>
                <a:spcPct val="0"/>
              </a:spcAft>
              <a:buClrTx/>
              <a:defRPr/>
            </a:pPr>
            <a:endParaRPr lang="en-US" sz="1800" kern="1200">
              <a:solidFill>
                <a:prstClr val="black"/>
              </a:solidFill>
              <a:latin typeface="Arial" charset="0"/>
              <a:ea typeface="ＭＳ Ｐゴシック" charset="-128"/>
              <a:cs typeface="+mn-cs"/>
            </a:endParaRPr>
          </a:p>
        </p:txBody>
      </p:sp>
      <p:sp>
        <p:nvSpPr>
          <p:cNvPr id="1030" name="Rectangle 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457200" fontAlgn="base">
              <a:spcBef>
                <a:spcPct val="0"/>
              </a:spcBef>
              <a:spcAft>
                <a:spcPct val="0"/>
              </a:spcAft>
              <a:buClrTx/>
              <a:defRPr/>
            </a:pPr>
            <a:endParaRPr lang="en-US" sz="1800" kern="1200">
              <a:solidFill>
                <a:prstClr val="black"/>
              </a:solidFill>
              <a:latin typeface="Arial" charset="0"/>
              <a:ea typeface="ＭＳ Ｐゴシック" charset="-128"/>
              <a:cs typeface="+mn-cs"/>
            </a:endParaRPr>
          </a:p>
        </p:txBody>
      </p:sp>
      <p:pic>
        <p:nvPicPr>
          <p:cNvPr id="1032" name="Picture 8"/>
          <p:cNvPicPr>
            <a:picLocks noChangeAspect="1" noChangeArrowheads="1"/>
          </p:cNvPicPr>
          <p:nvPr/>
        </p:nvPicPr>
        <p:blipFill>
          <a:blip r:embed="rId2" cstate="print"/>
          <a:srcRect l="46905" r="47832" b="33907"/>
          <a:stretch>
            <a:fillRect/>
          </a:stretch>
        </p:blipFill>
        <p:spPr bwMode="auto">
          <a:xfrm>
            <a:off x="1992230" y="2392654"/>
            <a:ext cx="750970" cy="502946"/>
          </a:xfrm>
          <a:prstGeom prst="rect">
            <a:avLst/>
          </a:prstGeom>
          <a:noFill/>
          <a:ln w="9525">
            <a:noFill/>
            <a:miter lim="800000"/>
            <a:headEnd/>
            <a:tailEnd/>
          </a:ln>
          <a:effectLst/>
        </p:spPr>
      </p:pic>
      <p:pic>
        <p:nvPicPr>
          <p:cNvPr id="1035" name="Picture 11"/>
          <p:cNvPicPr>
            <a:picLocks noChangeAspect="1" noChangeArrowheads="1"/>
          </p:cNvPicPr>
          <p:nvPr/>
        </p:nvPicPr>
        <p:blipFill>
          <a:blip r:embed="rId3" cstate="print"/>
          <a:srcRect l="24386" t="-627" r="24386" b="20376"/>
          <a:stretch>
            <a:fillRect/>
          </a:stretch>
        </p:blipFill>
        <p:spPr bwMode="auto">
          <a:xfrm>
            <a:off x="2793908" y="4136575"/>
            <a:ext cx="6578693" cy="882557"/>
          </a:xfrm>
          <a:prstGeom prst="rect">
            <a:avLst/>
          </a:prstGeom>
          <a:noFill/>
          <a:ln w="9525">
            <a:noFill/>
            <a:miter lim="800000"/>
            <a:headEnd/>
            <a:tailEnd/>
          </a:ln>
          <a:effectLst/>
        </p:spPr>
      </p:pic>
      <p:pic>
        <p:nvPicPr>
          <p:cNvPr id="1036" name="Picture 12"/>
          <p:cNvPicPr>
            <a:picLocks noChangeAspect="1" noChangeArrowheads="1"/>
          </p:cNvPicPr>
          <p:nvPr/>
        </p:nvPicPr>
        <p:blipFill>
          <a:blip r:embed="rId4" cstate="print"/>
          <a:srcRect l="37193" t="-23116" r="38474" b="26633"/>
          <a:stretch>
            <a:fillRect/>
          </a:stretch>
        </p:blipFill>
        <p:spPr bwMode="auto">
          <a:xfrm>
            <a:off x="2438396" y="5486394"/>
            <a:ext cx="3255041" cy="688318"/>
          </a:xfrm>
          <a:prstGeom prst="rect">
            <a:avLst/>
          </a:prstGeom>
          <a:noFill/>
          <a:ln w="9525">
            <a:noFill/>
            <a:miter lim="800000"/>
            <a:headEnd/>
            <a:tailEnd/>
          </a:ln>
          <a:effectLst/>
        </p:spPr>
      </p:pic>
      <p:pic>
        <p:nvPicPr>
          <p:cNvPr id="1037" name="Picture 13"/>
          <p:cNvPicPr>
            <a:picLocks noChangeAspect="1" noChangeArrowheads="1"/>
          </p:cNvPicPr>
          <p:nvPr/>
        </p:nvPicPr>
        <p:blipFill>
          <a:blip r:embed="rId5" cstate="print"/>
          <a:srcRect l="38420" t="-24121" r="38528" b="27638"/>
          <a:stretch>
            <a:fillRect/>
          </a:stretch>
        </p:blipFill>
        <p:spPr bwMode="auto">
          <a:xfrm>
            <a:off x="6359088" y="5465528"/>
            <a:ext cx="3165913" cy="706673"/>
          </a:xfrm>
          <a:prstGeom prst="rect">
            <a:avLst/>
          </a:prstGeom>
          <a:noFill/>
          <a:ln w="9525">
            <a:noFill/>
            <a:miter lim="800000"/>
            <a:headEnd/>
            <a:tailEnd/>
          </a:ln>
          <a:effectLst/>
        </p:spPr>
      </p:pic>
    </p:spTree>
    <p:extLst>
      <p:ext uri="{BB962C8B-B14F-4D97-AF65-F5344CB8AC3E}">
        <p14:creationId xmlns:p14="http://schemas.microsoft.com/office/powerpoint/2010/main" val="14076129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Final notes on adjustment</a:t>
            </a:r>
          </a:p>
        </p:txBody>
      </p:sp>
      <p:sp>
        <p:nvSpPr>
          <p:cNvPr id="3" name="Content Placeholder 2"/>
          <p:cNvSpPr>
            <a:spLocks noGrp="1"/>
          </p:cNvSpPr>
          <p:nvPr>
            <p:ph idx="1"/>
          </p:nvPr>
        </p:nvSpPr>
        <p:spPr>
          <a:xfrm>
            <a:off x="1981200" y="1447800"/>
            <a:ext cx="8229600" cy="4800600"/>
          </a:xfrm>
        </p:spPr>
        <p:txBody>
          <a:bodyPr>
            <a:normAutofit/>
          </a:bodyPr>
          <a:lstStyle/>
          <a:p>
            <a:r>
              <a:rPr lang="en-US" dirty="0"/>
              <a:t>Adjusting this way makes the gender profiles consistent with single sex profiles and macro controls in one step</a:t>
            </a:r>
          </a:p>
          <a:p>
            <a:r>
              <a:rPr lang="en-US" dirty="0"/>
              <a:t>Save the schedule of adjustment factors and plot them for review</a:t>
            </a:r>
          </a:p>
          <a:p>
            <a:pPr lvl="1"/>
            <a:r>
              <a:rPr lang="en-US" dirty="0"/>
              <a:t>Adjustment factors should be similar size to the control adjustment factor for single-sex NTA</a:t>
            </a:r>
          </a:p>
          <a:p>
            <a:pPr lvl="1"/>
            <a:r>
              <a:rPr lang="en-US" dirty="0"/>
              <a:t>If gender adjustment factors are very different, there may be a mistake in the calculations</a:t>
            </a:r>
          </a:p>
          <a:p>
            <a:pPr lvl="1"/>
            <a:r>
              <a:rPr lang="en-US" dirty="0"/>
              <a:t>If factors have an age pattern, there may be a problem with the data not measuring the concept well</a:t>
            </a:r>
          </a:p>
          <a:p>
            <a:pPr lvl="1"/>
            <a:endParaRPr lang="en-US" dirty="0"/>
          </a:p>
        </p:txBody>
      </p:sp>
    </p:spTree>
    <p:extLst>
      <p:ext uri="{BB962C8B-B14F-4D97-AF65-F5344CB8AC3E}">
        <p14:creationId xmlns:p14="http://schemas.microsoft.com/office/powerpoint/2010/main" val="6772983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0"/>
            <a:ext cx="8229600" cy="4953000"/>
          </a:xfrm>
        </p:spPr>
        <p:txBody>
          <a:bodyPr>
            <a:normAutofit/>
          </a:bodyPr>
          <a:lstStyle/>
          <a:p>
            <a:pPr marL="0" indent="0" algn="ctr">
              <a:buNone/>
            </a:pPr>
            <a:r>
              <a:rPr lang="en-US" sz="8000" b="1" i="1" dirty="0"/>
              <a:t>NTTA</a:t>
            </a:r>
          </a:p>
          <a:p>
            <a:pPr marL="0" indent="0" algn="ctr">
              <a:buNone/>
            </a:pPr>
            <a:r>
              <a:rPr lang="en-US" sz="8000" b="1" i="1" dirty="0"/>
              <a:t>PRODUCTION</a:t>
            </a:r>
          </a:p>
          <a:p>
            <a:pPr marL="0" indent="0" algn="ctr">
              <a:buNone/>
            </a:pPr>
            <a:r>
              <a:rPr lang="en-US" sz="8000" b="1" i="1" dirty="0"/>
              <a:t>(time units)</a:t>
            </a:r>
          </a:p>
        </p:txBody>
      </p:sp>
    </p:spTree>
    <p:extLst>
      <p:ext uri="{BB962C8B-B14F-4D97-AF65-F5344CB8AC3E}">
        <p14:creationId xmlns:p14="http://schemas.microsoft.com/office/powerpoint/2010/main" val="17335996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Production Estimation Strategy</a:t>
            </a:r>
          </a:p>
        </p:txBody>
      </p:sp>
      <p:sp>
        <p:nvSpPr>
          <p:cNvPr id="3" name="Content Placeholder 2"/>
          <p:cNvSpPr>
            <a:spLocks noGrp="1"/>
          </p:cNvSpPr>
          <p:nvPr>
            <p:ph idx="1"/>
          </p:nvPr>
        </p:nvSpPr>
        <p:spPr>
          <a:xfrm>
            <a:off x="1981200" y="1371600"/>
            <a:ext cx="8229600" cy="5105400"/>
          </a:xfrm>
        </p:spPr>
        <p:txBody>
          <a:bodyPr>
            <a:normAutofit/>
          </a:bodyPr>
          <a:lstStyle/>
          <a:p>
            <a:r>
              <a:rPr lang="en-US" dirty="0"/>
              <a:t>Learn your time use survey, data cleaning</a:t>
            </a:r>
          </a:p>
          <a:p>
            <a:r>
              <a:rPr lang="en-US" dirty="0"/>
              <a:t>Identify activity groups included in NTTA</a:t>
            </a:r>
          </a:p>
          <a:p>
            <a:r>
              <a:rPr lang="en-US" dirty="0"/>
              <a:t>Turn time use data into time spent in each activity group per time use respondent</a:t>
            </a:r>
          </a:p>
          <a:p>
            <a:r>
              <a:rPr lang="en-US" dirty="0"/>
              <a:t>Take age/sex means</a:t>
            </a:r>
          </a:p>
          <a:p>
            <a:r>
              <a:rPr lang="en-US" dirty="0"/>
              <a:t>Smooth and adjust at the aggregate level so that total consumption equals total production</a:t>
            </a:r>
          </a:p>
          <a:p>
            <a:pPr lvl="1"/>
            <a:r>
              <a:rPr lang="en-US" dirty="0"/>
              <a:t>This can be a big adjustment if time use survey does not include all potential unpaid care work producers in a household</a:t>
            </a:r>
          </a:p>
        </p:txBody>
      </p:sp>
    </p:spTree>
    <p:extLst>
      <p:ext uri="{BB962C8B-B14F-4D97-AF65-F5344CB8AC3E}">
        <p14:creationId xmlns:p14="http://schemas.microsoft.com/office/powerpoint/2010/main" val="40561380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 your time use survey</a:t>
            </a:r>
          </a:p>
        </p:txBody>
      </p:sp>
      <p:sp>
        <p:nvSpPr>
          <p:cNvPr id="3" name="Content Placeholder 2"/>
          <p:cNvSpPr>
            <a:spLocks noGrp="1"/>
          </p:cNvSpPr>
          <p:nvPr>
            <p:ph idx="1"/>
          </p:nvPr>
        </p:nvSpPr>
        <p:spPr>
          <a:xfrm>
            <a:off x="1981200" y="1600201"/>
            <a:ext cx="8229600" cy="4996543"/>
          </a:xfrm>
        </p:spPr>
        <p:txBody>
          <a:bodyPr>
            <a:normAutofit/>
          </a:bodyPr>
          <a:lstStyle/>
          <a:p>
            <a:r>
              <a:rPr lang="en-US" dirty="0"/>
              <a:t>How is the data structured?</a:t>
            </a:r>
          </a:p>
          <a:p>
            <a:r>
              <a:rPr lang="en-US" dirty="0"/>
              <a:t>How are activities coded?</a:t>
            </a:r>
          </a:p>
          <a:p>
            <a:r>
              <a:rPr lang="en-US" dirty="0"/>
              <a:t>Whose time use data do you have in the household?</a:t>
            </a:r>
          </a:p>
          <a:p>
            <a:r>
              <a:rPr lang="en-US" dirty="0"/>
              <a:t>Do you need to merge different types of files (like activity files linked to demographic information files by a person ID number)</a:t>
            </a:r>
          </a:p>
          <a:p>
            <a:r>
              <a:rPr lang="en-US" dirty="0"/>
              <a:t>Are there sample weights?  What are they adjusting for?</a:t>
            </a:r>
          </a:p>
          <a:p>
            <a:r>
              <a:rPr lang="en-US" dirty="0"/>
              <a:t>When were the surveys done?  (Want to know what time of year because of seasonality)</a:t>
            </a:r>
          </a:p>
        </p:txBody>
      </p:sp>
    </p:spTree>
    <p:extLst>
      <p:ext uri="{BB962C8B-B14F-4D97-AF65-F5344CB8AC3E}">
        <p14:creationId xmlns:p14="http://schemas.microsoft.com/office/powerpoint/2010/main" val="103571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81200" y="274638"/>
            <a:ext cx="8229600" cy="562074"/>
          </a:xfrm>
        </p:spPr>
        <p:txBody>
          <a:bodyPr>
            <a:normAutofit/>
          </a:bodyPr>
          <a:lstStyle/>
          <a:p>
            <a:pPr algn="ctr"/>
            <a:r>
              <a:rPr lang="sl-SI" sz="2800" b="1"/>
              <a:t>WHY ARE ABR IMPORTANT?</a:t>
            </a:r>
            <a:endParaRPr lang="sl-SI" sz="2800" b="1" dirty="0"/>
          </a:p>
        </p:txBody>
      </p:sp>
      <p:sp>
        <p:nvSpPr>
          <p:cNvPr id="3" name="Ograda vsebine 2"/>
          <p:cNvSpPr>
            <a:spLocks noGrp="1"/>
          </p:cNvSpPr>
          <p:nvPr>
            <p:ph idx="1"/>
          </p:nvPr>
        </p:nvSpPr>
        <p:spPr>
          <a:xfrm>
            <a:off x="1981200" y="1676400"/>
            <a:ext cx="8229600" cy="4449764"/>
          </a:xfrm>
        </p:spPr>
        <p:txBody>
          <a:bodyPr>
            <a:normAutofit/>
          </a:bodyPr>
          <a:lstStyle/>
          <a:p>
            <a:pPr>
              <a:buFontTx/>
              <a:buChar char="-"/>
            </a:pPr>
            <a:r>
              <a:rPr lang="en-US" sz="2000" dirty="0"/>
              <a:t>assets allow individuals to use resources available at one age to fund uses a</a:t>
            </a:r>
            <a:r>
              <a:rPr lang="sl-SI" sz="2000" dirty="0"/>
              <a:t>t</a:t>
            </a:r>
            <a:r>
              <a:rPr lang="en-US" sz="2000" dirty="0"/>
              <a:t> the other age (for consumption, transfers, or savings)</a:t>
            </a:r>
            <a:endParaRPr lang="sl-SI" sz="2000" dirty="0"/>
          </a:p>
          <a:p>
            <a:pPr>
              <a:buFontTx/>
              <a:buChar char="-"/>
            </a:pPr>
            <a:endParaRPr lang="en-US" sz="2000" dirty="0"/>
          </a:p>
          <a:p>
            <a:pPr>
              <a:buFontTx/>
              <a:buChar char="-"/>
            </a:pPr>
            <a:r>
              <a:rPr lang="en-US" sz="2000" dirty="0"/>
              <a:t>physical assets (capital, land) can be used only in u</a:t>
            </a:r>
            <a:r>
              <a:rPr lang="sl-SI" sz="2000" dirty="0"/>
              <a:t>p</a:t>
            </a:r>
            <a:r>
              <a:rPr lang="en-US" sz="2000" dirty="0"/>
              <a:t>ward direction</a:t>
            </a:r>
            <a:endParaRPr lang="sl-SI" sz="2000" dirty="0"/>
          </a:p>
          <a:p>
            <a:pPr>
              <a:buFontTx/>
              <a:buChar char="-"/>
            </a:pPr>
            <a:endParaRPr lang="en-US" sz="2000" dirty="0"/>
          </a:p>
          <a:p>
            <a:pPr>
              <a:buFontTx/>
              <a:buChar char="-"/>
            </a:pPr>
            <a:r>
              <a:rPr lang="en-US" sz="2000" dirty="0"/>
              <a:t>financial assets can be used to reallocate resources in upward (classical lifecycle motive for saving) or downward (parents credit the </a:t>
            </a:r>
            <a:r>
              <a:rPr lang="en-GB" sz="2000" dirty="0"/>
              <a:t>education </a:t>
            </a:r>
            <a:r>
              <a:rPr lang="en-US" sz="2000" dirty="0"/>
              <a:t>of their children)</a:t>
            </a:r>
          </a:p>
        </p:txBody>
      </p:sp>
    </p:spTree>
    <p:extLst>
      <p:ext uri="{BB962C8B-B14F-4D97-AF65-F5344CB8AC3E}">
        <p14:creationId xmlns:p14="http://schemas.microsoft.com/office/powerpoint/2010/main" val="32585647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use survey data cleaning</a:t>
            </a:r>
          </a:p>
        </p:txBody>
      </p:sp>
      <p:sp>
        <p:nvSpPr>
          <p:cNvPr id="3" name="Content Placeholder 2"/>
          <p:cNvSpPr>
            <a:spLocks noGrp="1"/>
          </p:cNvSpPr>
          <p:nvPr>
            <p:ph idx="1"/>
          </p:nvPr>
        </p:nvSpPr>
        <p:spPr>
          <a:xfrm>
            <a:off x="1981200" y="1295400"/>
            <a:ext cx="8229600" cy="5562600"/>
          </a:xfrm>
        </p:spPr>
        <p:txBody>
          <a:bodyPr>
            <a:normAutofit/>
          </a:bodyPr>
          <a:lstStyle/>
          <a:p>
            <a:r>
              <a:rPr lang="en-US" dirty="0"/>
              <a:t>The usual data cleaning activities</a:t>
            </a:r>
          </a:p>
          <a:p>
            <a:pPr lvl="1"/>
            <a:r>
              <a:rPr lang="en-US" dirty="0"/>
              <a:t>Variables are as described in the codebook?</a:t>
            </a:r>
          </a:p>
          <a:p>
            <a:pPr lvl="1"/>
            <a:r>
              <a:rPr lang="en-US" dirty="0"/>
              <a:t>Duplicate observations?</a:t>
            </a:r>
          </a:p>
          <a:p>
            <a:pPr lvl="1"/>
            <a:r>
              <a:rPr lang="en-US" dirty="0"/>
              <a:t>Unrealistic outliers?</a:t>
            </a:r>
          </a:p>
          <a:p>
            <a:pPr lvl="1"/>
            <a:r>
              <a:rPr lang="en-US" dirty="0"/>
              <a:t>Invalid codes?</a:t>
            </a:r>
          </a:p>
          <a:p>
            <a:pPr lvl="1"/>
            <a:r>
              <a:rPr lang="en-US" dirty="0"/>
              <a:t>Codes for missing data changed to missing or </a:t>
            </a:r>
            <a:r>
              <a:rPr lang="en-US" dirty="0" err="1"/>
              <a:t>zeros</a:t>
            </a:r>
            <a:r>
              <a:rPr lang="en-US" dirty="0"/>
              <a:t> as appropriate?</a:t>
            </a:r>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29929819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use survey data cleaning</a:t>
            </a:r>
          </a:p>
        </p:txBody>
      </p:sp>
      <p:sp>
        <p:nvSpPr>
          <p:cNvPr id="3" name="Content Placeholder 2"/>
          <p:cNvSpPr>
            <a:spLocks noGrp="1"/>
          </p:cNvSpPr>
          <p:nvPr>
            <p:ph idx="1"/>
          </p:nvPr>
        </p:nvSpPr>
        <p:spPr>
          <a:xfrm>
            <a:off x="1981200" y="1295400"/>
            <a:ext cx="8229600" cy="5562600"/>
          </a:xfrm>
        </p:spPr>
        <p:txBody>
          <a:bodyPr>
            <a:normAutofit/>
          </a:bodyPr>
          <a:lstStyle/>
          <a:p>
            <a:r>
              <a:rPr lang="en-US" dirty="0"/>
              <a:t>Time-based diagnostics and checks on your use of the data</a:t>
            </a:r>
          </a:p>
          <a:p>
            <a:pPr lvl="1"/>
            <a:r>
              <a:rPr lang="en-US" dirty="0"/>
              <a:t>Does total time sum to 24 </a:t>
            </a:r>
            <a:r>
              <a:rPr lang="en-US" dirty="0" err="1"/>
              <a:t>hrs</a:t>
            </a:r>
            <a:r>
              <a:rPr lang="en-US" dirty="0"/>
              <a:t>/day or all persons? (Or if you don’t have all activities accounted for, is sum of accounted activities reasonable?)</a:t>
            </a:r>
          </a:p>
          <a:p>
            <a:pPr lvl="1"/>
            <a:r>
              <a:rPr lang="en-US" dirty="0">
                <a:sym typeface="Wingdings" panose="05000000000000000000" pitchFamily="2" charset="2"/>
              </a:rPr>
              <a:t>If not, is error correlated with age and/or sex?</a:t>
            </a:r>
          </a:p>
          <a:p>
            <a:pPr lvl="1"/>
            <a:r>
              <a:rPr lang="en-US" dirty="0">
                <a:sym typeface="Wingdings" panose="05000000000000000000" pitchFamily="2" charset="2"/>
              </a:rPr>
              <a:t>Do you observe time patterns as expected</a:t>
            </a:r>
          </a:p>
          <a:p>
            <a:pPr lvl="2"/>
            <a:r>
              <a:rPr lang="en-US" dirty="0">
                <a:sym typeface="Wingdings" panose="05000000000000000000" pitchFamily="2" charset="2"/>
              </a:rPr>
              <a:t>more market work done on typical workdays</a:t>
            </a:r>
          </a:p>
          <a:p>
            <a:pPr lvl="2"/>
            <a:r>
              <a:rPr lang="en-US" dirty="0">
                <a:sym typeface="Wingdings" panose="05000000000000000000" pitchFamily="2" charset="2"/>
              </a:rPr>
              <a:t>childcare marked as an activity in households with very young children</a:t>
            </a:r>
          </a:p>
          <a:p>
            <a:pPr lvl="2"/>
            <a:r>
              <a:rPr lang="en-US" dirty="0">
                <a:sym typeface="Wingdings" panose="05000000000000000000" pitchFamily="2" charset="2"/>
              </a:rPr>
              <a:t>sleep is a reasonable amount on average by age</a:t>
            </a:r>
          </a:p>
          <a:p>
            <a:pPr lvl="1"/>
            <a:endParaRPr lang="en-US" dirty="0"/>
          </a:p>
          <a:p>
            <a:pPr lvl="1"/>
            <a:endParaRPr lang="en-US" dirty="0"/>
          </a:p>
        </p:txBody>
      </p:sp>
    </p:spTree>
    <p:extLst>
      <p:ext uri="{BB962C8B-B14F-4D97-AF65-F5344CB8AC3E}">
        <p14:creationId xmlns:p14="http://schemas.microsoft.com/office/powerpoint/2010/main" val="6372825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 if there are problems?</a:t>
            </a:r>
          </a:p>
        </p:txBody>
      </p:sp>
      <p:sp>
        <p:nvSpPr>
          <p:cNvPr id="3" name="Content Placeholder 2"/>
          <p:cNvSpPr>
            <a:spLocks noGrp="1"/>
          </p:cNvSpPr>
          <p:nvPr>
            <p:ph idx="1"/>
          </p:nvPr>
        </p:nvSpPr>
        <p:spPr/>
        <p:txBody>
          <a:bodyPr/>
          <a:lstStyle/>
          <a:p>
            <a:r>
              <a:rPr lang="en-US" dirty="0"/>
              <a:t>Total time not equal to 24 hours?</a:t>
            </a:r>
          </a:p>
          <a:p>
            <a:pPr lvl="1"/>
            <a:r>
              <a:rPr lang="en-US" dirty="0"/>
              <a:t>Proportional adjustment for each individual if errors are not too large and your survey accounts for all possible activities</a:t>
            </a:r>
          </a:p>
          <a:p>
            <a:pPr lvl="2"/>
            <a:r>
              <a:rPr lang="en-US" dirty="0"/>
              <a:t>Can delete some observations with far more than 24 hours accounted for, and adjust the rest</a:t>
            </a:r>
          </a:p>
          <a:p>
            <a:pPr lvl="1"/>
            <a:r>
              <a:rPr lang="en-US" dirty="0"/>
              <a:t>OR look for specific outliers by individual or by type and see if problem can be isolated (</a:t>
            </a:r>
            <a:r>
              <a:rPr lang="en-US" dirty="0" err="1"/>
              <a:t>eg</a:t>
            </a:r>
            <a:r>
              <a:rPr lang="en-US" dirty="0"/>
              <a:t> observations from one province have large errors but others are fine)</a:t>
            </a:r>
          </a:p>
          <a:p>
            <a:pPr lvl="1"/>
            <a:endParaRPr lang="en-US" dirty="0"/>
          </a:p>
          <a:p>
            <a:pPr lvl="1"/>
            <a:endParaRPr lang="en-US" dirty="0"/>
          </a:p>
        </p:txBody>
      </p:sp>
    </p:spTree>
    <p:extLst>
      <p:ext uri="{BB962C8B-B14F-4D97-AF65-F5344CB8AC3E}">
        <p14:creationId xmlns:p14="http://schemas.microsoft.com/office/powerpoint/2010/main" val="37827489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activities are in NTTA?</a:t>
            </a:r>
          </a:p>
        </p:txBody>
      </p:sp>
      <p:sp>
        <p:nvSpPr>
          <p:cNvPr id="3" name="Content Placeholder 2"/>
          <p:cNvSpPr>
            <a:spLocks noGrp="1"/>
          </p:cNvSpPr>
          <p:nvPr>
            <p:ph idx="1"/>
          </p:nvPr>
        </p:nvSpPr>
        <p:spPr>
          <a:xfrm>
            <a:off x="1981200" y="1314450"/>
            <a:ext cx="8229600" cy="5268912"/>
          </a:xfrm>
        </p:spPr>
        <p:txBody>
          <a:bodyPr>
            <a:normAutofit fontScale="92500" lnSpcReduction="20000"/>
          </a:bodyPr>
          <a:lstStyle/>
          <a:p>
            <a:r>
              <a:rPr lang="en-US" dirty="0"/>
              <a:t>Find time use survey’s coding scheme for activities, or list of activities with time variables in your survey</a:t>
            </a:r>
          </a:p>
          <a:p>
            <a:r>
              <a:rPr lang="en-US" dirty="0"/>
              <a:t>Identify NTTA productive activities in coding scheme</a:t>
            </a:r>
          </a:p>
          <a:p>
            <a:pPr lvl="1"/>
            <a:r>
              <a:rPr lang="en-US" dirty="0"/>
              <a:t>Not already included in national accounts</a:t>
            </a:r>
          </a:p>
          <a:p>
            <a:pPr lvl="2"/>
            <a:r>
              <a:rPr lang="en-US" dirty="0"/>
              <a:t>So market production is NOT included</a:t>
            </a:r>
          </a:p>
          <a:p>
            <a:pPr lvl="2"/>
            <a:r>
              <a:rPr lang="en-US" dirty="0"/>
              <a:t>Unpaid family labor that generates market income is not included, even if the person who did the work did not get paid</a:t>
            </a:r>
          </a:p>
          <a:p>
            <a:pPr lvl="2"/>
            <a:r>
              <a:rPr lang="en-US" dirty="0"/>
              <a:t>Collecting water/wood/fuel is often included even though it is conceptually already in national accounts</a:t>
            </a:r>
          </a:p>
          <a:p>
            <a:pPr lvl="1"/>
            <a:r>
              <a:rPr lang="en-US" dirty="0"/>
              <a:t>Satisfies third party criterion</a:t>
            </a:r>
          </a:p>
          <a:p>
            <a:pPr lvl="2"/>
            <a:r>
              <a:rPr lang="en-US" dirty="0"/>
              <a:t>You could pay someone else to do it for you</a:t>
            </a:r>
          </a:p>
          <a:p>
            <a:pPr lvl="2"/>
            <a:r>
              <a:rPr lang="en-US" dirty="0"/>
              <a:t>Leisure, education, and many self-care activities do NOT satisfy this criterion</a:t>
            </a:r>
          </a:p>
          <a:p>
            <a:r>
              <a:rPr lang="en-US" dirty="0"/>
              <a:t>Group NTTA productive activities into categories, data permitting</a:t>
            </a:r>
          </a:p>
          <a:p>
            <a:pPr lvl="1"/>
            <a:r>
              <a:rPr lang="en-US" dirty="0"/>
              <a:t>11 categories (plus gathering water/wood) in “manual” but you may have more or less depending on your time use data</a:t>
            </a:r>
          </a:p>
        </p:txBody>
      </p:sp>
    </p:spTree>
    <p:extLst>
      <p:ext uri="{BB962C8B-B14F-4D97-AF65-F5344CB8AC3E}">
        <p14:creationId xmlns:p14="http://schemas.microsoft.com/office/powerpoint/2010/main" val="35382560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activities are </a:t>
            </a:r>
            <a:r>
              <a:rPr lang="en-US" b="1" dirty="0"/>
              <a:t>NOT</a:t>
            </a:r>
            <a:r>
              <a:rPr lang="en-US" dirty="0"/>
              <a:t> in NTTA?</a:t>
            </a:r>
          </a:p>
        </p:txBody>
      </p:sp>
      <p:sp>
        <p:nvSpPr>
          <p:cNvPr id="3" name="Content Placeholder 2"/>
          <p:cNvSpPr>
            <a:spLocks noGrp="1"/>
          </p:cNvSpPr>
          <p:nvPr>
            <p:ph idx="1"/>
          </p:nvPr>
        </p:nvSpPr>
        <p:spPr>
          <a:xfrm>
            <a:off x="1981200" y="1600200"/>
            <a:ext cx="8229600" cy="4800600"/>
          </a:xfrm>
        </p:spPr>
        <p:txBody>
          <a:bodyPr>
            <a:normAutofit/>
          </a:bodyPr>
          <a:lstStyle/>
          <a:p>
            <a:r>
              <a:rPr lang="en-US" dirty="0"/>
              <a:t>Ones whose value is already in national accounts and NTA</a:t>
            </a:r>
          </a:p>
          <a:p>
            <a:pPr lvl="1"/>
            <a:r>
              <a:rPr lang="en-US" dirty="0"/>
              <a:t>Consumption of goods produced by household for own use are imputed in national accounts consumption measures</a:t>
            </a:r>
          </a:p>
          <a:p>
            <a:pPr lvl="2"/>
            <a:r>
              <a:rPr lang="en-US" dirty="0"/>
              <a:t>(gathering wood/water is an exception in countries where in practice it is not included in national accounts)</a:t>
            </a:r>
          </a:p>
          <a:p>
            <a:pPr lvl="1"/>
            <a:r>
              <a:rPr lang="en-US" dirty="0"/>
              <a:t>Returns to labor to produce these household-consumed and produced goods are imputed in mixed income </a:t>
            </a:r>
          </a:p>
        </p:txBody>
      </p:sp>
    </p:spTree>
    <p:extLst>
      <p:ext uri="{BB962C8B-B14F-4D97-AF65-F5344CB8AC3E}">
        <p14:creationId xmlns:p14="http://schemas.microsoft.com/office/powerpoint/2010/main" val="25687243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8C921081-E4C5-C1B6-D392-529FED6AD12E}"/>
              </a:ext>
            </a:extLst>
          </p:cNvPr>
          <p:cNvPicPr>
            <a:picLocks noGrp="1" noChangeAspect="1"/>
          </p:cNvPicPr>
          <p:nvPr>
            <p:ph idx="4294967295"/>
          </p:nvPr>
        </p:nvPicPr>
        <p:blipFill>
          <a:blip r:embed="rId2"/>
          <a:stretch>
            <a:fillRect/>
          </a:stretch>
        </p:blipFill>
        <p:spPr>
          <a:xfrm>
            <a:off x="1505328" y="176982"/>
            <a:ext cx="9162673" cy="6681019"/>
          </a:xfrm>
        </p:spPr>
      </p:pic>
      <p:sp>
        <p:nvSpPr>
          <p:cNvPr id="12" name="TextBox 11">
            <a:extLst>
              <a:ext uri="{FF2B5EF4-FFF2-40B4-BE49-F238E27FC236}">
                <a16:creationId xmlns:a16="http://schemas.microsoft.com/office/drawing/2014/main" id="{2C246CAB-BEEA-8F11-272E-AA7CC89E8995}"/>
              </a:ext>
            </a:extLst>
          </p:cNvPr>
          <p:cNvSpPr txBox="1"/>
          <p:nvPr/>
        </p:nvSpPr>
        <p:spPr>
          <a:xfrm>
            <a:off x="1745226" y="-65399"/>
            <a:ext cx="8701548" cy="307777"/>
          </a:xfrm>
          <a:prstGeom prst="rect">
            <a:avLst/>
          </a:prstGeom>
          <a:noFill/>
        </p:spPr>
        <p:txBody>
          <a:bodyPr wrap="square" rtlCol="0">
            <a:spAutoFit/>
          </a:bodyPr>
          <a:lstStyle/>
          <a:p>
            <a:r>
              <a:rPr lang="en-US" i="1" dirty="0">
                <a:solidFill>
                  <a:srgbClr val="4B4C4E"/>
                </a:solidFill>
                <a:latin typeface="Times-Italic"/>
              </a:rPr>
              <a:t>Care work and care jobs for the future of decent work </a:t>
            </a:r>
            <a:r>
              <a:rPr lang="en-US" dirty="0">
                <a:solidFill>
                  <a:srgbClr val="4B4C4E"/>
                </a:solidFill>
                <a:latin typeface="Times-Roman"/>
              </a:rPr>
              <a:t>/ International </a:t>
            </a:r>
            <a:r>
              <a:rPr lang="en-US" dirty="0" err="1">
                <a:solidFill>
                  <a:srgbClr val="4B4C4E"/>
                </a:solidFill>
                <a:latin typeface="Times-Roman"/>
              </a:rPr>
              <a:t>Labour</a:t>
            </a:r>
            <a:r>
              <a:rPr lang="en-US" dirty="0">
                <a:solidFill>
                  <a:srgbClr val="4B4C4E"/>
                </a:solidFill>
                <a:latin typeface="Times-Roman"/>
              </a:rPr>
              <a:t> Office – Geneva: ILO, 2018.</a:t>
            </a:r>
            <a:endParaRPr lang="en-US" dirty="0"/>
          </a:p>
        </p:txBody>
      </p:sp>
    </p:spTree>
    <p:extLst>
      <p:ext uri="{BB962C8B-B14F-4D97-AF65-F5344CB8AC3E}">
        <p14:creationId xmlns:p14="http://schemas.microsoft.com/office/powerpoint/2010/main" val="16914505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Groups of NTTA Activities</a:t>
            </a:r>
          </a:p>
        </p:txBody>
      </p:sp>
      <p:sp>
        <p:nvSpPr>
          <p:cNvPr id="5" name="Content Placeholder 4"/>
          <p:cNvSpPr>
            <a:spLocks noGrp="1"/>
          </p:cNvSpPr>
          <p:nvPr>
            <p:ph idx="1"/>
          </p:nvPr>
        </p:nvSpPr>
        <p:spPr>
          <a:xfrm>
            <a:off x="1981200" y="1524000"/>
            <a:ext cx="8229600" cy="5029200"/>
          </a:xfrm>
        </p:spPr>
        <p:txBody>
          <a:bodyPr>
            <a:normAutofit fontScale="55000" lnSpcReduction="20000"/>
          </a:bodyPr>
          <a:lstStyle/>
          <a:p>
            <a:pPr marL="514350" indent="-514350">
              <a:buFont typeface="+mj-lt"/>
              <a:buAutoNum type="arabicPeriod"/>
            </a:pPr>
            <a:r>
              <a:rPr lang="en-US" dirty="0">
                <a:solidFill>
                  <a:srgbClr val="000000"/>
                </a:solidFill>
              </a:rPr>
              <a:t>Cleaning	</a:t>
            </a:r>
          </a:p>
          <a:p>
            <a:pPr marL="514350" indent="-514350">
              <a:buFont typeface="+mj-lt"/>
              <a:buAutoNum type="arabicPeriod"/>
            </a:pPr>
            <a:r>
              <a:rPr lang="en-US" dirty="0">
                <a:solidFill>
                  <a:srgbClr val="000000"/>
                </a:solidFill>
              </a:rPr>
              <a:t>Laundry (includes sewing and clothing repair) 	</a:t>
            </a:r>
          </a:p>
          <a:p>
            <a:pPr marL="514350" indent="-514350">
              <a:buFont typeface="+mj-lt"/>
              <a:buAutoNum type="arabicPeriod"/>
            </a:pPr>
            <a:r>
              <a:rPr lang="en-US" dirty="0">
                <a:solidFill>
                  <a:srgbClr val="000000"/>
                </a:solidFill>
              </a:rPr>
              <a:t>Cooking (food and drink preparation)	</a:t>
            </a:r>
          </a:p>
          <a:p>
            <a:pPr marL="514350" indent="-514350">
              <a:buFont typeface="+mj-lt"/>
              <a:buAutoNum type="arabicPeriod"/>
            </a:pPr>
            <a:r>
              <a:rPr lang="en-US" dirty="0">
                <a:solidFill>
                  <a:srgbClr val="000000"/>
                </a:solidFill>
              </a:rPr>
              <a:t>Household maintenance and repair	</a:t>
            </a:r>
          </a:p>
          <a:p>
            <a:pPr marL="514350" indent="-514350">
              <a:buFont typeface="+mj-lt"/>
              <a:buAutoNum type="arabicPeriod"/>
            </a:pPr>
            <a:r>
              <a:rPr lang="en-US" dirty="0">
                <a:solidFill>
                  <a:srgbClr val="000000"/>
                </a:solidFill>
              </a:rPr>
              <a:t>Lawn and garden care</a:t>
            </a:r>
          </a:p>
          <a:p>
            <a:pPr marL="514350" indent="-514350">
              <a:buFont typeface="+mj-lt"/>
              <a:buAutoNum type="arabicPeriod"/>
            </a:pPr>
            <a:r>
              <a:rPr lang="en-US" dirty="0">
                <a:solidFill>
                  <a:srgbClr val="000000"/>
                </a:solidFill>
              </a:rPr>
              <a:t>Household management (incl. finances, scheduling, coordinating, and related telephone calls)	</a:t>
            </a:r>
          </a:p>
          <a:p>
            <a:pPr marL="514350" indent="-514350">
              <a:buFont typeface="+mj-lt"/>
              <a:buAutoNum type="arabicPeriod"/>
            </a:pPr>
            <a:r>
              <a:rPr lang="en-US" dirty="0">
                <a:solidFill>
                  <a:srgbClr val="000000"/>
                </a:solidFill>
              </a:rPr>
              <a:t>Pet care (not veterinary care)</a:t>
            </a:r>
          </a:p>
          <a:p>
            <a:pPr marL="514350" indent="-514350">
              <a:buFont typeface="+mj-lt"/>
              <a:buAutoNum type="arabicPeriod"/>
            </a:pPr>
            <a:r>
              <a:rPr lang="en-US" dirty="0">
                <a:solidFill>
                  <a:srgbClr val="000000"/>
                </a:solidFill>
              </a:rPr>
              <a:t>Purchasing goods and services</a:t>
            </a:r>
          </a:p>
          <a:p>
            <a:pPr marL="514350" indent="-514350">
              <a:buFont typeface="+mj-lt"/>
              <a:buAutoNum type="arabicPeriod"/>
            </a:pPr>
            <a:r>
              <a:rPr lang="en-US" dirty="0">
                <a:solidFill>
                  <a:srgbClr val="000000"/>
                </a:solidFill>
              </a:rPr>
              <a:t>Childcare **</a:t>
            </a:r>
          </a:p>
          <a:p>
            <a:pPr marL="514350" indent="-514350">
              <a:buFont typeface="+mj-lt"/>
              <a:buAutoNum type="arabicPeriod"/>
            </a:pPr>
            <a:r>
              <a:rPr lang="en-US" dirty="0">
                <a:solidFill>
                  <a:srgbClr val="000000"/>
                </a:solidFill>
              </a:rPr>
              <a:t>Eldercare and care outside the home (includes volunteering) **	</a:t>
            </a:r>
          </a:p>
          <a:p>
            <a:pPr marL="514350" indent="-514350">
              <a:buFont typeface="+mj-lt"/>
              <a:buAutoNum type="arabicPeriod"/>
            </a:pPr>
            <a:r>
              <a:rPr lang="en-US" dirty="0">
                <a:solidFill>
                  <a:srgbClr val="000000"/>
                </a:solidFill>
              </a:rPr>
              <a:t>Travel (related to care activities and purchasing goods and services)</a:t>
            </a:r>
          </a:p>
          <a:p>
            <a:pPr marL="514350" indent="-514350">
              <a:buFont typeface="+mj-lt"/>
              <a:buAutoNum type="arabicPeriod"/>
            </a:pPr>
            <a:r>
              <a:rPr lang="en-US" dirty="0">
                <a:solidFill>
                  <a:srgbClr val="000000"/>
                </a:solidFill>
              </a:rPr>
              <a:t>(Fetching wood or water: included in NTTA if it is NOT imputed into national accounts in your country, even though conceptually it is goods produced for own use)</a:t>
            </a:r>
          </a:p>
          <a:p>
            <a:pPr marL="514350" indent="-514350">
              <a:buFont typeface="+mj-lt"/>
              <a:buAutoNum type="arabicPeriod"/>
            </a:pPr>
            <a:endParaRPr lang="en-US" dirty="0">
              <a:solidFill>
                <a:srgbClr val="000000"/>
              </a:solidFill>
            </a:endParaRPr>
          </a:p>
          <a:p>
            <a:pPr marL="514350" indent="-514350">
              <a:buNone/>
            </a:pPr>
            <a:endParaRPr lang="en-US" dirty="0">
              <a:solidFill>
                <a:srgbClr val="000000"/>
              </a:solidFill>
            </a:endParaRPr>
          </a:p>
          <a:p>
            <a:pPr marL="514350" indent="-514350">
              <a:buNone/>
            </a:pPr>
            <a:r>
              <a:rPr lang="en-US" dirty="0">
                <a:solidFill>
                  <a:srgbClr val="000000"/>
                </a:solidFill>
              </a:rPr>
              <a:t>** Needs to be divided into variables for care in household versus outside household</a:t>
            </a:r>
          </a:p>
          <a:p>
            <a:pPr>
              <a:buNone/>
            </a:pPr>
            <a:endParaRPr lang="en-US" dirty="0"/>
          </a:p>
        </p:txBody>
      </p:sp>
    </p:spTree>
    <p:extLst>
      <p:ext uri="{BB962C8B-B14F-4D97-AF65-F5344CB8AC3E}">
        <p14:creationId xmlns:p14="http://schemas.microsoft.com/office/powerpoint/2010/main" val="5681993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use survey file preparation</a:t>
            </a:r>
          </a:p>
        </p:txBody>
      </p:sp>
      <p:sp>
        <p:nvSpPr>
          <p:cNvPr id="4" name="Content Placeholder 3"/>
          <p:cNvSpPr>
            <a:spLocks noGrp="1"/>
          </p:cNvSpPr>
          <p:nvPr>
            <p:ph idx="1"/>
          </p:nvPr>
        </p:nvSpPr>
        <p:spPr/>
        <p:txBody>
          <a:bodyPr/>
          <a:lstStyle/>
          <a:p>
            <a:r>
              <a:rPr lang="en-US" dirty="0"/>
              <a:t>Need to create a file with one observation per household member and variables for time average daily time spent in each household production activity</a:t>
            </a:r>
          </a:p>
          <a:p>
            <a:pPr lvl="1"/>
            <a:r>
              <a:rPr lang="en-US" dirty="0"/>
              <a:t>Includes all household members, with unique household id for each household</a:t>
            </a:r>
          </a:p>
          <a:p>
            <a:pPr lvl="1"/>
            <a:r>
              <a:rPr lang="en-US" dirty="0"/>
              <a:t>Time respondents will have time values in those variables, non-respondents will have missing data code (“.” in Stata)</a:t>
            </a:r>
          </a:p>
          <a:p>
            <a:pPr lvl="1"/>
            <a:r>
              <a:rPr lang="en-US" dirty="0"/>
              <a:t>Non-time respondents are not necessary for production but are for consumption</a:t>
            </a:r>
          </a:p>
        </p:txBody>
      </p:sp>
    </p:spTree>
    <p:extLst>
      <p:ext uri="{BB962C8B-B14F-4D97-AF65-F5344CB8AC3E}">
        <p14:creationId xmlns:p14="http://schemas.microsoft.com/office/powerpoint/2010/main" val="37008681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prep for diary surveys</a:t>
            </a:r>
          </a:p>
        </p:txBody>
      </p:sp>
      <p:sp>
        <p:nvSpPr>
          <p:cNvPr id="4" name="Content Placeholder 3"/>
          <p:cNvSpPr>
            <a:spLocks noGrp="1"/>
          </p:cNvSpPr>
          <p:nvPr>
            <p:ph idx="1"/>
          </p:nvPr>
        </p:nvSpPr>
        <p:spPr/>
        <p:txBody>
          <a:bodyPr/>
          <a:lstStyle/>
          <a:p>
            <a:pPr marL="0" indent="0">
              <a:buNone/>
            </a:pPr>
            <a:r>
              <a:rPr lang="en-US" dirty="0"/>
              <a:t>Given time diary file and household roster file: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8005" y="2523174"/>
            <a:ext cx="2266950" cy="3686175"/>
          </a:xfrm>
          <a:prstGeom prst="rect">
            <a:avLst/>
          </a:prstGeom>
          <a:solidFill>
            <a:schemeClr val="bg1"/>
          </a:solidFill>
          <a:ln>
            <a:noFill/>
          </a:ln>
          <a:effec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700" y="2523174"/>
            <a:ext cx="4610100" cy="2124075"/>
          </a:xfrm>
          <a:prstGeom prst="rect">
            <a:avLst/>
          </a:prstGeom>
          <a:solidFill>
            <a:schemeClr val="bg1"/>
          </a:solidFill>
          <a:ln>
            <a:noFill/>
          </a:ln>
          <a:effectLst/>
        </p:spPr>
      </p:pic>
    </p:spTree>
    <p:extLst>
      <p:ext uri="{BB962C8B-B14F-4D97-AF65-F5344CB8AC3E}">
        <p14:creationId xmlns:p14="http://schemas.microsoft.com/office/powerpoint/2010/main" val="3912027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438" y="258128"/>
            <a:ext cx="9001125" cy="5610225"/>
          </a:xfrm>
          <a:prstGeom prst="rect">
            <a:avLst/>
          </a:prstGeom>
          <a:solidFill>
            <a:schemeClr val="bg1"/>
          </a:solidFill>
          <a:ln>
            <a:noFill/>
          </a:ln>
          <a:effectLst/>
        </p:spPr>
      </p:pic>
    </p:spTree>
    <p:extLst>
      <p:ext uri="{BB962C8B-B14F-4D97-AF65-F5344CB8AC3E}">
        <p14:creationId xmlns:p14="http://schemas.microsoft.com/office/powerpoint/2010/main" val="554733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81200" y="274638"/>
            <a:ext cx="8229600" cy="706090"/>
          </a:xfrm>
        </p:spPr>
        <p:txBody>
          <a:bodyPr>
            <a:normAutofit/>
          </a:bodyPr>
          <a:lstStyle/>
          <a:p>
            <a:pPr algn="ctr"/>
            <a:r>
              <a:rPr lang="sl-SI" sz="2800" b="1" dirty="0"/>
              <a:t>PUBLIC ASSET-BASED REALLOCATIONS</a:t>
            </a:r>
          </a:p>
        </p:txBody>
      </p:sp>
      <p:sp>
        <p:nvSpPr>
          <p:cNvPr id="3" name="Ograda vsebine 2"/>
          <p:cNvSpPr>
            <a:spLocks noGrp="1"/>
          </p:cNvSpPr>
          <p:nvPr>
            <p:ph idx="1"/>
          </p:nvPr>
        </p:nvSpPr>
        <p:spPr>
          <a:xfrm>
            <a:off x="1981200" y="1437927"/>
            <a:ext cx="8229600" cy="5145435"/>
          </a:xfrm>
        </p:spPr>
        <p:txBody>
          <a:bodyPr>
            <a:normAutofit/>
          </a:bodyPr>
          <a:lstStyle/>
          <a:p>
            <a:pPr marL="0" indent="0">
              <a:buNone/>
            </a:pPr>
            <a:r>
              <a:rPr lang="en-US" sz="1800" dirty="0"/>
              <a:t>Public  asset</a:t>
            </a:r>
            <a:r>
              <a:rPr lang="sl-SI" sz="1800" dirty="0"/>
              <a:t>-</a:t>
            </a:r>
            <a:r>
              <a:rPr lang="en-US" sz="1800" dirty="0"/>
              <a:t>based reallocations  =  public asset income – public saving =</a:t>
            </a:r>
          </a:p>
          <a:p>
            <a:pPr marL="0" indent="0">
              <a:buNone/>
            </a:pPr>
            <a:r>
              <a:rPr lang="en-US" sz="1800" dirty="0"/>
              <a:t>                                                            = public transfer deficit/surplus</a:t>
            </a:r>
          </a:p>
          <a:p>
            <a:pPr marL="0" indent="0">
              <a:buNone/>
            </a:pPr>
            <a:endParaRPr lang="en-US" sz="1800" dirty="0"/>
          </a:p>
          <a:p>
            <a:pPr marL="0" indent="0">
              <a:buNone/>
            </a:pPr>
            <a:r>
              <a:rPr lang="en-US" sz="1800" dirty="0"/>
              <a:t>Public transfer deficit: </a:t>
            </a:r>
          </a:p>
          <a:p>
            <a:pPr>
              <a:buFontTx/>
              <a:buChar char="-"/>
            </a:pPr>
            <a:r>
              <a:rPr lang="en-US" sz="1800" dirty="0"/>
              <a:t>public transfer outflows (taxes and grants) are not enough to finance public transfer inflows (plus net public transfers to the ROW) </a:t>
            </a:r>
          </a:p>
          <a:p>
            <a:pPr>
              <a:buFontTx/>
              <a:buChar char="-"/>
            </a:pPr>
            <a:r>
              <a:rPr lang="en-US" sz="1800" dirty="0"/>
              <a:t>the difference is covered through positive public ABR </a:t>
            </a:r>
          </a:p>
          <a:p>
            <a:pPr>
              <a:buFontTx/>
              <a:buChar char="-"/>
            </a:pPr>
            <a:r>
              <a:rPr lang="en-US" sz="1800" dirty="0"/>
              <a:t>disposing of an asset or acquiring debt by general government</a:t>
            </a:r>
          </a:p>
          <a:p>
            <a:pPr>
              <a:buFontTx/>
              <a:buChar char="-"/>
            </a:pPr>
            <a:endParaRPr lang="en-US" sz="1800" dirty="0"/>
          </a:p>
          <a:p>
            <a:pPr marL="0" indent="0">
              <a:buNone/>
            </a:pPr>
            <a:r>
              <a:rPr lang="en-US" sz="1800" dirty="0"/>
              <a:t>Public transfer surplus:</a:t>
            </a:r>
          </a:p>
          <a:p>
            <a:pPr>
              <a:buFontTx/>
              <a:buChar char="-"/>
            </a:pPr>
            <a:r>
              <a:rPr lang="en-US" sz="1800" dirty="0"/>
              <a:t>public transfer outflows (taxes and grants) exceed public transfer inflows (plus net public transfers to the ROW) </a:t>
            </a:r>
          </a:p>
          <a:p>
            <a:pPr>
              <a:buFontTx/>
              <a:buChar char="-"/>
            </a:pPr>
            <a:r>
              <a:rPr lang="en-US" sz="1800" dirty="0"/>
              <a:t>the difference is covered through negative public ABR </a:t>
            </a:r>
          </a:p>
          <a:p>
            <a:pPr>
              <a:buFontTx/>
              <a:buChar char="-"/>
            </a:pPr>
            <a:r>
              <a:rPr lang="en-US" sz="1800" dirty="0"/>
              <a:t>surplus is accumulated as an asset</a:t>
            </a:r>
          </a:p>
          <a:p>
            <a:pPr>
              <a:buFontTx/>
              <a:buChar char="-"/>
            </a:pPr>
            <a:endParaRPr lang="en-US" sz="1800" dirty="0"/>
          </a:p>
          <a:p>
            <a:pPr marL="0" indent="0">
              <a:buNone/>
            </a:pPr>
            <a:endParaRPr lang="en-US" sz="1800" dirty="0"/>
          </a:p>
          <a:p>
            <a:pPr marL="0" indent="0">
              <a:buNone/>
            </a:pPr>
            <a:endParaRPr lang="sl-SI" sz="1600" dirty="0"/>
          </a:p>
        </p:txBody>
      </p:sp>
    </p:spTree>
    <p:extLst>
      <p:ext uri="{BB962C8B-B14F-4D97-AF65-F5344CB8AC3E}">
        <p14:creationId xmlns:p14="http://schemas.microsoft.com/office/powerpoint/2010/main" val="12537169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3178"/>
            <a:ext cx="8229600" cy="1143000"/>
          </a:xfrm>
        </p:spPr>
        <p:txBody>
          <a:bodyPr/>
          <a:lstStyle/>
          <a:p>
            <a:r>
              <a:rPr lang="en-US" dirty="0"/>
              <a:t>File prep for activity questions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439" y="1166179"/>
            <a:ext cx="9001125" cy="5591175"/>
          </a:xfrm>
          <a:prstGeom prst="rect">
            <a:avLst/>
          </a:prstGeom>
          <a:solidFill>
            <a:schemeClr val="bg1"/>
          </a:solidFill>
          <a:ln>
            <a:noFill/>
          </a:ln>
          <a:effectLst/>
        </p:spPr>
      </p:pic>
    </p:spTree>
    <p:extLst>
      <p:ext uri="{BB962C8B-B14F-4D97-AF65-F5344CB8AC3E}">
        <p14:creationId xmlns:p14="http://schemas.microsoft.com/office/powerpoint/2010/main" val="9033924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Unsmoothed Age Means</a:t>
            </a:r>
          </a:p>
        </p:txBody>
      </p:sp>
      <p:sp>
        <p:nvSpPr>
          <p:cNvPr id="4" name="Content Placeholder 3"/>
          <p:cNvSpPr>
            <a:spLocks noGrp="1"/>
          </p:cNvSpPr>
          <p:nvPr>
            <p:ph idx="1"/>
          </p:nvPr>
        </p:nvSpPr>
        <p:spPr/>
        <p:txBody>
          <a:bodyPr/>
          <a:lstStyle/>
          <a:p>
            <a:r>
              <a:rPr lang="en-US" dirty="0"/>
              <a:t>Collapse file by age/sex, using survey weights, keeping number of observations:</a:t>
            </a:r>
          </a:p>
          <a:p>
            <a:pPr marL="1260475" indent="0">
              <a:buNone/>
            </a:pPr>
            <a:r>
              <a:rPr lang="en-US" sz="1800" dirty="0">
                <a:latin typeface="Courier New" panose="02070309020205020404" pitchFamily="49" charset="0"/>
                <a:cs typeface="Courier New" panose="02070309020205020404" pitchFamily="49" charset="0"/>
              </a:rPr>
              <a:t>gen </a:t>
            </a:r>
            <a:r>
              <a:rPr lang="en-US" sz="1800" dirty="0" err="1">
                <a:latin typeface="Courier New" panose="02070309020205020404" pitchFamily="49" charset="0"/>
                <a:cs typeface="Courier New" panose="02070309020205020404" pitchFamily="49" charset="0"/>
              </a:rPr>
              <a:t>obs</a:t>
            </a:r>
            <a:r>
              <a:rPr lang="en-US" sz="1800" dirty="0">
                <a:latin typeface="Courier New" panose="02070309020205020404" pitchFamily="49" charset="0"/>
                <a:cs typeface="Courier New" panose="02070309020205020404" pitchFamily="49" charset="0"/>
              </a:rPr>
              <a:t>=1</a:t>
            </a:r>
          </a:p>
          <a:p>
            <a:pPr marL="1260475" indent="0">
              <a:buNone/>
            </a:pPr>
            <a:r>
              <a:rPr lang="en-US" sz="1800" dirty="0">
                <a:latin typeface="Courier New" panose="02070309020205020404" pitchFamily="49" charset="0"/>
                <a:cs typeface="Courier New" panose="02070309020205020404" pitchFamily="49" charset="0"/>
              </a:rPr>
              <a:t>collapse (mean) cook clean </a:t>
            </a:r>
            <a:r>
              <a:rPr lang="en-US" sz="1800" dirty="0" err="1">
                <a:latin typeface="Courier New" panose="02070309020205020404" pitchFamily="49" charset="0"/>
                <a:cs typeface="Courier New" panose="02070309020205020404" pitchFamily="49" charset="0"/>
              </a:rPr>
              <a:t>chcare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rawsum</a:t>
            </a:r>
            <a:r>
              <a:rPr lang="en-US" sz="1800" dirty="0">
                <a:latin typeface="Courier New" panose="02070309020205020404" pitchFamily="49" charset="0"/>
                <a:cs typeface="Courier New" panose="02070309020205020404" pitchFamily="49" charset="0"/>
              </a:rPr>
              <a:t>)</a:t>
            </a:r>
          </a:p>
          <a:p>
            <a:pPr marL="1260475"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obs</a:t>
            </a:r>
            <a:r>
              <a:rPr lang="en-US" sz="1800" dirty="0">
                <a:latin typeface="Courier New" panose="02070309020205020404" pitchFamily="49" charset="0"/>
                <a:cs typeface="Courier New" panose="02070309020205020404" pitchFamily="49" charset="0"/>
              </a:rPr>
              <a:t> [w=</a:t>
            </a:r>
            <a:r>
              <a:rPr lang="en-US" sz="1800" dirty="0" err="1">
                <a:latin typeface="Courier New" panose="02070309020205020404" pitchFamily="49" charset="0"/>
                <a:cs typeface="Courier New" panose="02070309020205020404" pitchFamily="49" charset="0"/>
              </a:rPr>
              <a:t>wgt</a:t>
            </a:r>
            <a:r>
              <a:rPr lang="en-US" sz="1800" dirty="0">
                <a:latin typeface="Courier New" panose="02070309020205020404" pitchFamily="49" charset="0"/>
                <a:cs typeface="Courier New" panose="02070309020205020404" pitchFamily="49" charset="0"/>
              </a:rPr>
              <a:t>], by(age sex) </a:t>
            </a:r>
          </a:p>
          <a:p>
            <a:pPr marL="1260475" indent="0">
              <a:buNone/>
            </a:pPr>
            <a:endParaRPr lang="en-US" sz="1800" dirty="0">
              <a:latin typeface="Courier New" panose="02070309020205020404" pitchFamily="49" charset="0"/>
              <a:cs typeface="Courier New" panose="02070309020205020404" pitchFamily="49" charset="0"/>
            </a:endParaRPr>
          </a:p>
          <a:p>
            <a:pPr marL="1260475" indent="0">
              <a:buNone/>
            </a:pPr>
            <a:r>
              <a:rPr lang="en-US" sz="1800" dirty="0">
                <a:cs typeface="Courier New" panose="02070309020205020404" pitchFamily="49" charset="0"/>
              </a:rPr>
              <a:t>(need “</a:t>
            </a:r>
            <a:r>
              <a:rPr lang="en-US" sz="1800" dirty="0" err="1">
                <a:cs typeface="Courier New" panose="02070309020205020404" pitchFamily="49" charset="0"/>
              </a:rPr>
              <a:t>obs</a:t>
            </a:r>
            <a:r>
              <a:rPr lang="en-US" sz="1800" dirty="0">
                <a:cs typeface="Courier New" panose="02070309020205020404" pitchFamily="49" charset="0"/>
              </a:rPr>
              <a:t>” for smoothing routine)</a:t>
            </a:r>
            <a:endParaRPr lang="en-US" dirty="0"/>
          </a:p>
          <a:p>
            <a:pPr marL="514350" indent="-514350"/>
            <a:r>
              <a:rPr lang="en-US" dirty="0"/>
              <a:t>Keep care categories separated by location (in household vs. outside household) if possible, for use in consumption calculation</a:t>
            </a:r>
          </a:p>
          <a:p>
            <a:pPr marL="514350" indent="-514350"/>
            <a:r>
              <a:rPr lang="en-US" dirty="0"/>
              <a:t>Use survey weights</a:t>
            </a:r>
          </a:p>
          <a:p>
            <a:pPr marL="0" indent="0">
              <a:buNone/>
            </a:pPr>
            <a:endParaRPr lang="en-US" dirty="0"/>
          </a:p>
        </p:txBody>
      </p:sp>
    </p:spTree>
    <p:extLst>
      <p:ext uri="{BB962C8B-B14F-4D97-AF65-F5344CB8AC3E}">
        <p14:creationId xmlns:p14="http://schemas.microsoft.com/office/powerpoint/2010/main" val="4835602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95"/>
            <a:ext cx="8229600" cy="1143000"/>
          </a:xfrm>
        </p:spPr>
        <p:txBody>
          <a:bodyPr>
            <a:normAutofit/>
          </a:bodyPr>
          <a:lstStyle/>
          <a:p>
            <a:r>
              <a:rPr lang="en-US" dirty="0"/>
              <a:t>Smoothing</a:t>
            </a:r>
          </a:p>
        </p:txBody>
      </p:sp>
      <p:sp>
        <p:nvSpPr>
          <p:cNvPr id="3" name="Content Placeholder 2"/>
          <p:cNvSpPr>
            <a:spLocks noGrp="1"/>
          </p:cNvSpPr>
          <p:nvPr>
            <p:ph idx="1"/>
          </p:nvPr>
        </p:nvSpPr>
        <p:spPr>
          <a:xfrm>
            <a:off x="1981200" y="1023258"/>
            <a:ext cx="8229600" cy="5834743"/>
          </a:xfrm>
        </p:spPr>
        <p:txBody>
          <a:bodyPr>
            <a:normAutofit/>
          </a:bodyPr>
          <a:lstStyle/>
          <a:p>
            <a:r>
              <a:rPr lang="en-US" dirty="0"/>
              <a:t>Strategy</a:t>
            </a:r>
          </a:p>
          <a:p>
            <a:pPr lvl="1"/>
            <a:r>
              <a:rPr lang="en-US" dirty="0"/>
              <a:t>Examine smoothed profiles by looking at each one</a:t>
            </a:r>
          </a:p>
          <a:p>
            <a:pPr lvl="1"/>
            <a:r>
              <a:rPr lang="en-US" dirty="0"/>
              <a:t>Adjust spans so as not to “smooth over” a real pattern</a:t>
            </a:r>
          </a:p>
          <a:p>
            <a:pPr lvl="2"/>
            <a:r>
              <a:rPr lang="en-US" dirty="0"/>
              <a:t>care variables will often need smaller spans than other household activities or need to be smoothed in sections</a:t>
            </a:r>
          </a:p>
          <a:p>
            <a:r>
              <a:rPr lang="en-US" dirty="0"/>
              <a:t>Method</a:t>
            </a:r>
          </a:p>
          <a:p>
            <a:pPr lvl="1"/>
            <a:r>
              <a:rPr lang="en-US" dirty="0"/>
              <a:t>Current </a:t>
            </a:r>
            <a:r>
              <a:rPr lang="en-US" dirty="0" err="1"/>
              <a:t>prefered</a:t>
            </a:r>
            <a:r>
              <a:rPr lang="en-US" dirty="0"/>
              <a:t> method: Friedman’s super smoother</a:t>
            </a:r>
          </a:p>
          <a:p>
            <a:pPr lvl="2"/>
            <a:r>
              <a:rPr lang="en-US" dirty="0"/>
              <a:t>Available in R as “</a:t>
            </a:r>
            <a:r>
              <a:rPr lang="en-US" dirty="0" err="1"/>
              <a:t>supsmu</a:t>
            </a:r>
            <a:r>
              <a:rPr lang="en-US" dirty="0"/>
              <a:t>”, available in Stata as “</a:t>
            </a:r>
            <a:r>
              <a:rPr lang="en-US" dirty="0" err="1"/>
              <a:t>supsmooth</a:t>
            </a:r>
            <a:r>
              <a:rPr lang="en-US" dirty="0"/>
              <a:t>”</a:t>
            </a:r>
          </a:p>
        </p:txBody>
      </p:sp>
    </p:spTree>
    <p:extLst>
      <p:ext uri="{BB962C8B-B14F-4D97-AF65-F5344CB8AC3E}">
        <p14:creationId xmlns:p14="http://schemas.microsoft.com/office/powerpoint/2010/main" val="41126094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lstStyle/>
          <a:p>
            <a:r>
              <a:rPr lang="en-US" dirty="0"/>
              <a:t>Sensitivity Tests</a:t>
            </a:r>
          </a:p>
        </p:txBody>
      </p:sp>
      <p:sp>
        <p:nvSpPr>
          <p:cNvPr id="3" name="Content Placeholder 2"/>
          <p:cNvSpPr>
            <a:spLocks noGrp="1"/>
          </p:cNvSpPr>
          <p:nvPr>
            <p:ph idx="1"/>
          </p:nvPr>
        </p:nvSpPr>
        <p:spPr>
          <a:xfrm>
            <a:off x="1981200" y="1219200"/>
            <a:ext cx="8229600" cy="5334000"/>
          </a:xfrm>
        </p:spPr>
        <p:txBody>
          <a:bodyPr>
            <a:normAutofit/>
          </a:bodyPr>
          <a:lstStyle/>
          <a:p>
            <a:r>
              <a:rPr lang="en-US" dirty="0"/>
              <a:t>Change methodology to evaluate how different results would be if you made different assumptions</a:t>
            </a:r>
          </a:p>
          <a:p>
            <a:r>
              <a:rPr lang="en-US" dirty="0"/>
              <a:t>Most important one for production account in time units is including secondary activities</a:t>
            </a:r>
          </a:p>
          <a:p>
            <a:pPr lvl="1"/>
            <a:r>
              <a:rPr lang="en-US" dirty="0"/>
              <a:t>Preserve 24 hours in a day (i.e. no multitasking miracle)</a:t>
            </a:r>
          </a:p>
          <a:p>
            <a:pPr lvl="1"/>
            <a:r>
              <a:rPr lang="en-US" dirty="0"/>
              <a:t>Divide the time unit in half between the two activities</a:t>
            </a:r>
          </a:p>
        </p:txBody>
      </p:sp>
    </p:spTree>
    <p:extLst>
      <p:ext uri="{BB962C8B-B14F-4D97-AF65-F5344CB8AC3E}">
        <p14:creationId xmlns:p14="http://schemas.microsoft.com/office/powerpoint/2010/main" val="26771573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304800"/>
            <a:ext cx="8229600" cy="1143000"/>
          </a:xfrm>
        </p:spPr>
        <p:txBody>
          <a:bodyPr>
            <a:normAutofit/>
          </a:bodyPr>
          <a:lstStyle/>
          <a:p>
            <a:r>
              <a:rPr lang="en-US" dirty="0"/>
              <a:t>Understanding the results</a:t>
            </a:r>
          </a:p>
        </p:txBody>
      </p:sp>
      <p:sp>
        <p:nvSpPr>
          <p:cNvPr id="5" name="Content Placeholder 4"/>
          <p:cNvSpPr>
            <a:spLocks noGrp="1"/>
          </p:cNvSpPr>
          <p:nvPr>
            <p:ph idx="1"/>
          </p:nvPr>
        </p:nvSpPr>
        <p:spPr>
          <a:xfrm>
            <a:off x="1981200" y="1600200"/>
            <a:ext cx="8229600" cy="4876800"/>
          </a:xfrm>
        </p:spPr>
        <p:txBody>
          <a:bodyPr>
            <a:normAutofit/>
          </a:bodyPr>
          <a:lstStyle/>
          <a:p>
            <a:r>
              <a:rPr lang="en-US" dirty="0"/>
              <a:t>Can further cross-cutting reveal how overall patterns emerge?</a:t>
            </a:r>
          </a:p>
          <a:p>
            <a:pPr lvl="1"/>
            <a:r>
              <a:rPr lang="en-US" dirty="0"/>
              <a:t>Regional variation</a:t>
            </a:r>
          </a:p>
          <a:p>
            <a:pPr lvl="1"/>
            <a:r>
              <a:rPr lang="en-US" dirty="0"/>
              <a:t>SES</a:t>
            </a:r>
          </a:p>
          <a:p>
            <a:pPr lvl="1"/>
            <a:r>
              <a:rPr lang="en-US" dirty="0"/>
              <a:t>Different household structures</a:t>
            </a:r>
          </a:p>
          <a:p>
            <a:pPr lvl="1"/>
            <a:r>
              <a:rPr lang="en-US" dirty="0"/>
              <a:t>If you have more than one time use survey, are patterns stable over repeated cross-sections?</a:t>
            </a:r>
          </a:p>
          <a:p>
            <a:r>
              <a:rPr lang="en-US" dirty="0"/>
              <a:t>Examine time use and gender differences across different countries</a:t>
            </a:r>
          </a:p>
          <a:p>
            <a:pPr lvl="2"/>
            <a:endParaRPr lang="en-US" dirty="0"/>
          </a:p>
          <a:p>
            <a:pPr lvl="2"/>
            <a:endParaRPr lang="en-US" dirty="0"/>
          </a:p>
        </p:txBody>
      </p:sp>
    </p:spTree>
    <p:extLst>
      <p:ext uri="{BB962C8B-B14F-4D97-AF65-F5344CB8AC3E}">
        <p14:creationId xmlns:p14="http://schemas.microsoft.com/office/powerpoint/2010/main" val="10640995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0"/>
            <a:ext cx="8229600" cy="4953000"/>
          </a:xfrm>
        </p:spPr>
        <p:txBody>
          <a:bodyPr>
            <a:normAutofit/>
          </a:bodyPr>
          <a:lstStyle/>
          <a:p>
            <a:pPr marL="0" indent="0" algn="ctr">
              <a:buNone/>
            </a:pPr>
            <a:r>
              <a:rPr lang="en-US" sz="8000" b="1" i="1" dirty="0"/>
              <a:t>NTTA</a:t>
            </a:r>
          </a:p>
          <a:p>
            <a:pPr marL="0" indent="0" algn="ctr">
              <a:buNone/>
            </a:pPr>
            <a:r>
              <a:rPr lang="en-US" sz="8000" b="1" i="1" dirty="0"/>
              <a:t>CONSUMPION</a:t>
            </a:r>
          </a:p>
          <a:p>
            <a:pPr marL="0" indent="0" algn="ctr">
              <a:buNone/>
            </a:pPr>
            <a:r>
              <a:rPr lang="en-US" sz="8000" b="1" i="1" dirty="0"/>
              <a:t>(time units)</a:t>
            </a:r>
          </a:p>
        </p:txBody>
      </p:sp>
    </p:spTree>
    <p:extLst>
      <p:ext uri="{BB962C8B-B14F-4D97-AF65-F5344CB8AC3E}">
        <p14:creationId xmlns:p14="http://schemas.microsoft.com/office/powerpoint/2010/main" val="22766974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Consumption Estimation Strategy</a:t>
            </a:r>
          </a:p>
        </p:txBody>
      </p:sp>
      <p:sp>
        <p:nvSpPr>
          <p:cNvPr id="3" name="Content Placeholder 2"/>
          <p:cNvSpPr>
            <a:spLocks noGrp="1"/>
          </p:cNvSpPr>
          <p:nvPr>
            <p:ph idx="1"/>
          </p:nvPr>
        </p:nvSpPr>
        <p:spPr>
          <a:xfrm>
            <a:off x="1981200" y="1371600"/>
            <a:ext cx="8229600" cy="5105400"/>
          </a:xfrm>
        </p:spPr>
        <p:txBody>
          <a:bodyPr>
            <a:normAutofit/>
          </a:bodyPr>
          <a:lstStyle/>
          <a:p>
            <a:r>
              <a:rPr lang="en-US" dirty="0"/>
              <a:t>Impute consumption to individuals in households</a:t>
            </a:r>
          </a:p>
          <a:p>
            <a:r>
              <a:rPr lang="en-US" dirty="0"/>
              <a:t>Take age/sex means as you did for producers</a:t>
            </a:r>
          </a:p>
          <a:p>
            <a:r>
              <a:rPr lang="en-US" dirty="0"/>
              <a:t>Smooth and adjust at the aggregate level so that total consumption equals total production</a:t>
            </a:r>
          </a:p>
          <a:p>
            <a:pPr lvl="1"/>
            <a:r>
              <a:rPr lang="en-US" dirty="0"/>
              <a:t>Why?  Surveys are designed to get representative producer, not consumer</a:t>
            </a:r>
          </a:p>
          <a:p>
            <a:pPr lvl="1"/>
            <a:r>
              <a:rPr lang="en-US" dirty="0"/>
              <a:t>This can be a big adjustment if time use survey does not include all potential unpaid care work producers in a household</a:t>
            </a:r>
          </a:p>
        </p:txBody>
      </p:sp>
    </p:spTree>
    <p:extLst>
      <p:ext uri="{BB962C8B-B14F-4D97-AF65-F5344CB8AC3E}">
        <p14:creationId xmlns:p14="http://schemas.microsoft.com/office/powerpoint/2010/main" val="6044148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304800"/>
            <a:ext cx="8229600" cy="1143000"/>
          </a:xfrm>
        </p:spPr>
        <p:txBody>
          <a:bodyPr>
            <a:normAutofit fontScale="90000"/>
          </a:bodyPr>
          <a:lstStyle/>
          <a:p>
            <a:r>
              <a:rPr lang="en-US" dirty="0"/>
              <a:t>Consumption Imputation Assumptions</a:t>
            </a:r>
          </a:p>
        </p:txBody>
      </p:sp>
      <p:sp>
        <p:nvSpPr>
          <p:cNvPr id="5" name="Content Placeholder 4"/>
          <p:cNvSpPr>
            <a:spLocks noGrp="1"/>
          </p:cNvSpPr>
          <p:nvPr>
            <p:ph idx="1"/>
          </p:nvPr>
        </p:nvSpPr>
        <p:spPr>
          <a:xfrm>
            <a:off x="1981200" y="1600200"/>
            <a:ext cx="8229600" cy="4876800"/>
          </a:xfrm>
        </p:spPr>
        <p:txBody>
          <a:bodyPr>
            <a:normAutofit/>
          </a:bodyPr>
          <a:lstStyle/>
          <a:p>
            <a:r>
              <a:rPr lang="en-US" dirty="0"/>
              <a:t>For care activities</a:t>
            </a:r>
          </a:p>
          <a:p>
            <a:pPr lvl="1"/>
            <a:r>
              <a:rPr lang="en-US" dirty="0"/>
              <a:t>If care is for household members, implement regression method using household members in target age range</a:t>
            </a:r>
          </a:p>
          <a:p>
            <a:pPr lvl="2"/>
            <a:r>
              <a:rPr lang="en-US" dirty="0"/>
              <a:t>Example:  for care of household children aged 0-18, estimate regression equation using number by age and sex for household members age 0-18</a:t>
            </a:r>
          </a:p>
          <a:p>
            <a:pPr lvl="1"/>
            <a:r>
              <a:rPr lang="en-US" dirty="0"/>
              <a:t>If care is for non-household members:</a:t>
            </a:r>
          </a:p>
          <a:p>
            <a:pPr lvl="2"/>
            <a:r>
              <a:rPr lang="en-US" dirty="0"/>
              <a:t>If age-targeted (children, elders), distribute proportionally to household members in that age group.</a:t>
            </a:r>
          </a:p>
          <a:p>
            <a:pPr lvl="2"/>
            <a:r>
              <a:rPr lang="en-US" dirty="0"/>
              <a:t>If not age targeted (general volunteering) divide time equally across total population</a:t>
            </a:r>
          </a:p>
          <a:p>
            <a:pPr lvl="1"/>
            <a:r>
              <a:rPr lang="en-US" dirty="0"/>
              <a:t>(Can experiment with alternatives, like one child method)</a:t>
            </a:r>
          </a:p>
          <a:p>
            <a:pPr lvl="2"/>
            <a:endParaRPr lang="en-US" dirty="0"/>
          </a:p>
          <a:p>
            <a:pPr lvl="2"/>
            <a:endParaRPr lang="en-US" dirty="0"/>
          </a:p>
        </p:txBody>
      </p:sp>
    </p:spTree>
    <p:extLst>
      <p:ext uri="{BB962C8B-B14F-4D97-AF65-F5344CB8AC3E}">
        <p14:creationId xmlns:p14="http://schemas.microsoft.com/office/powerpoint/2010/main" val="14943167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304800"/>
            <a:ext cx="8229600" cy="1143000"/>
          </a:xfrm>
        </p:spPr>
        <p:txBody>
          <a:bodyPr>
            <a:normAutofit fontScale="90000"/>
          </a:bodyPr>
          <a:lstStyle/>
          <a:p>
            <a:r>
              <a:rPr lang="en-US" dirty="0"/>
              <a:t>Consumption Imputation Assumptions</a:t>
            </a:r>
          </a:p>
        </p:txBody>
      </p:sp>
      <p:sp>
        <p:nvSpPr>
          <p:cNvPr id="5" name="Content Placeholder 4"/>
          <p:cNvSpPr>
            <a:spLocks noGrp="1"/>
          </p:cNvSpPr>
          <p:nvPr>
            <p:ph idx="1"/>
          </p:nvPr>
        </p:nvSpPr>
        <p:spPr>
          <a:xfrm>
            <a:off x="1981200" y="1600200"/>
            <a:ext cx="8229600" cy="4876800"/>
          </a:xfrm>
        </p:spPr>
        <p:txBody>
          <a:bodyPr>
            <a:normAutofit/>
          </a:bodyPr>
          <a:lstStyle/>
          <a:p>
            <a:r>
              <a:rPr lang="en-US" dirty="0"/>
              <a:t>For general household activities</a:t>
            </a:r>
          </a:p>
          <a:p>
            <a:pPr lvl="1"/>
            <a:r>
              <a:rPr lang="en-US" dirty="0"/>
              <a:t>Divide equally among all household members</a:t>
            </a:r>
          </a:p>
          <a:p>
            <a:pPr lvl="1"/>
            <a:r>
              <a:rPr lang="en-US" dirty="0"/>
              <a:t>Easy!</a:t>
            </a:r>
          </a:p>
          <a:p>
            <a:pPr lvl="2"/>
            <a:endParaRPr lang="en-US" dirty="0"/>
          </a:p>
          <a:p>
            <a:pPr lvl="2"/>
            <a:endParaRPr lang="en-US" dirty="0"/>
          </a:p>
        </p:txBody>
      </p:sp>
    </p:spTree>
    <p:extLst>
      <p:ext uri="{BB962C8B-B14F-4D97-AF65-F5344CB8AC3E}">
        <p14:creationId xmlns:p14="http://schemas.microsoft.com/office/powerpoint/2010/main" val="6568902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Finalizing profiles</a:t>
            </a:r>
          </a:p>
        </p:txBody>
      </p:sp>
      <p:sp>
        <p:nvSpPr>
          <p:cNvPr id="3" name="Content Placeholder 2"/>
          <p:cNvSpPr>
            <a:spLocks noGrp="1"/>
          </p:cNvSpPr>
          <p:nvPr>
            <p:ph idx="1"/>
          </p:nvPr>
        </p:nvSpPr>
        <p:spPr/>
        <p:txBody>
          <a:bodyPr/>
          <a:lstStyle/>
          <a:p>
            <a:r>
              <a:rPr lang="en-US" dirty="0"/>
              <a:t>Smooth and adjust smoothed and unsmoothed means so that consumption equals production</a:t>
            </a:r>
          </a:p>
          <a:p>
            <a:r>
              <a:rPr lang="en-US" dirty="0"/>
              <a:t>Why do we need to adjust?  </a:t>
            </a:r>
          </a:p>
          <a:p>
            <a:pPr lvl="1"/>
            <a:r>
              <a:rPr lang="en-US" dirty="0"/>
              <a:t>Smoothing throws off the balance slightly</a:t>
            </a:r>
          </a:p>
          <a:p>
            <a:pPr lvl="1"/>
            <a:r>
              <a:rPr lang="en-US" dirty="0"/>
              <a:t>Differential sampling can throw off the balance A LOT</a:t>
            </a:r>
          </a:p>
        </p:txBody>
      </p:sp>
    </p:spTree>
    <p:extLst>
      <p:ext uri="{BB962C8B-B14F-4D97-AF65-F5344CB8AC3E}">
        <p14:creationId xmlns:p14="http://schemas.microsoft.com/office/powerpoint/2010/main" val="735509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81200" y="274638"/>
            <a:ext cx="8229600" cy="634083"/>
          </a:xfrm>
        </p:spPr>
        <p:txBody>
          <a:bodyPr>
            <a:normAutofit/>
          </a:bodyPr>
          <a:lstStyle/>
          <a:p>
            <a:pPr algn="ctr"/>
            <a:r>
              <a:rPr lang="sl-SI" sz="2800" b="1" dirty="0"/>
              <a:t>PUBLIC ASSET-BASED REALLOCATIONS II</a:t>
            </a:r>
          </a:p>
        </p:txBody>
      </p:sp>
      <p:sp>
        <p:nvSpPr>
          <p:cNvPr id="3" name="Ograda vsebine 2"/>
          <p:cNvSpPr>
            <a:spLocks noGrp="1"/>
          </p:cNvSpPr>
          <p:nvPr>
            <p:ph idx="1"/>
          </p:nvPr>
        </p:nvSpPr>
        <p:spPr>
          <a:xfrm>
            <a:off x="1981200" y="1394375"/>
            <a:ext cx="8229600" cy="5289451"/>
          </a:xfrm>
        </p:spPr>
        <p:txBody>
          <a:bodyPr>
            <a:normAutofit lnSpcReduction="10000"/>
          </a:bodyPr>
          <a:lstStyle/>
          <a:p>
            <a:pPr marL="0" indent="0">
              <a:buNone/>
            </a:pPr>
            <a:r>
              <a:rPr lang="en-US" sz="2000" dirty="0"/>
              <a:t>ASSET INCOME</a:t>
            </a:r>
          </a:p>
          <a:p>
            <a:pPr marL="0" indent="0">
              <a:buNone/>
            </a:pPr>
            <a:r>
              <a:rPr lang="sl-SI" sz="2000" b="1" dirty="0"/>
              <a:t>a) </a:t>
            </a:r>
            <a:r>
              <a:rPr lang="en-US" sz="2000" b="1" dirty="0"/>
              <a:t>Capital income </a:t>
            </a:r>
          </a:p>
          <a:p>
            <a:pPr marL="0" indent="0">
              <a:buNone/>
            </a:pPr>
            <a:r>
              <a:rPr lang="en-US" sz="2000" dirty="0"/>
              <a:t>– based on SNA i</a:t>
            </a:r>
            <a:r>
              <a:rPr lang="sl-SI" sz="2000" dirty="0"/>
              <a:t>t</a:t>
            </a:r>
            <a:r>
              <a:rPr lang="en-US" sz="2000" dirty="0"/>
              <a:t> generally equals</a:t>
            </a:r>
            <a:r>
              <a:rPr lang="sl-SI" sz="2000" dirty="0"/>
              <a:t> to</a:t>
            </a:r>
            <a:r>
              <a:rPr lang="en-US" sz="2000" dirty="0"/>
              <a:t> zero; public sector does not accumulate profits (be careful: public enterprises are part of private sector)</a:t>
            </a:r>
            <a:endParaRPr lang="sl-SI" sz="2000" dirty="0"/>
          </a:p>
          <a:p>
            <a:pPr marL="0" indent="0">
              <a:buNone/>
            </a:pPr>
            <a:endParaRPr lang="sl-SI" sz="2000" dirty="0"/>
          </a:p>
          <a:p>
            <a:pPr marL="0" indent="0">
              <a:buNone/>
            </a:pPr>
            <a:r>
              <a:rPr lang="sl-SI" sz="2000" b="1" dirty="0"/>
              <a:t>b) </a:t>
            </a:r>
            <a:r>
              <a:rPr lang="en-US" sz="2000" b="1" dirty="0"/>
              <a:t>Property income </a:t>
            </a:r>
          </a:p>
          <a:p>
            <a:pPr>
              <a:buFontTx/>
              <a:buChar char="-"/>
            </a:pPr>
            <a:r>
              <a:rPr lang="en-US" sz="2000" dirty="0"/>
              <a:t>interest paid/received on public borrowing/lending (important as majority of countries run fiscal deficit)</a:t>
            </a:r>
          </a:p>
          <a:p>
            <a:pPr>
              <a:buFontTx/>
              <a:buChar char="-"/>
            </a:pPr>
            <a:r>
              <a:rPr lang="en-US" sz="2000" dirty="0"/>
              <a:t>sovereign wealth funds (with significant age reallocation rationale; e.g. oil revenues in Norway and United Arab Emirates)</a:t>
            </a:r>
            <a:endParaRPr lang="sl-SI" sz="2000" dirty="0"/>
          </a:p>
          <a:p>
            <a:pPr marL="0" indent="0">
              <a:buNone/>
            </a:pPr>
            <a:r>
              <a:rPr lang="sl-SI" sz="2000" dirty="0"/>
              <a:t>(</a:t>
            </a:r>
            <a:r>
              <a:rPr lang="en-US" sz="2000" dirty="0"/>
              <a:t>be careful: general government can receive property income from public enterprises)</a:t>
            </a:r>
            <a:endParaRPr lang="sl-SI" sz="2000" dirty="0"/>
          </a:p>
          <a:p>
            <a:pPr marL="0" indent="0">
              <a:buNone/>
            </a:pPr>
            <a:endParaRPr lang="en-US" sz="2000" dirty="0"/>
          </a:p>
          <a:p>
            <a:pPr marL="0" indent="0">
              <a:buNone/>
            </a:pPr>
            <a:r>
              <a:rPr lang="en-US" sz="2000" dirty="0"/>
              <a:t>SAVING</a:t>
            </a:r>
            <a:endParaRPr lang="sl-SI" sz="2000" dirty="0"/>
          </a:p>
          <a:p>
            <a:pPr marL="0" indent="0">
              <a:buNone/>
            </a:pPr>
            <a:r>
              <a:rPr lang="en-US" sz="2000" dirty="0"/>
              <a:t>- </a:t>
            </a:r>
            <a:r>
              <a:rPr lang="sl-SI" sz="2000" dirty="0"/>
              <a:t>e</a:t>
            </a:r>
            <a:r>
              <a:rPr lang="en-US" sz="2000" dirty="0" err="1"/>
              <a:t>quals</a:t>
            </a:r>
            <a:r>
              <a:rPr lang="en-US" sz="2000" dirty="0"/>
              <a:t> to the sum of public asset income and public transfer deficit/surplus</a:t>
            </a:r>
          </a:p>
        </p:txBody>
      </p:sp>
    </p:spTree>
    <p:extLst>
      <p:ext uri="{BB962C8B-B14F-4D97-AF65-F5344CB8AC3E}">
        <p14:creationId xmlns:p14="http://schemas.microsoft.com/office/powerpoint/2010/main" val="2513522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Simplified Spreadsheet Examples</a:t>
            </a:r>
          </a:p>
        </p:txBody>
      </p:sp>
      <p:sp>
        <p:nvSpPr>
          <p:cNvPr id="3" name="Content Placeholder 2"/>
          <p:cNvSpPr>
            <a:spLocks noGrp="1"/>
          </p:cNvSpPr>
          <p:nvPr>
            <p:ph idx="1"/>
          </p:nvPr>
        </p:nvSpPr>
        <p:spPr/>
        <p:txBody>
          <a:bodyPr/>
          <a:lstStyle/>
          <a:p>
            <a:r>
              <a:rPr lang="en-US" dirty="0"/>
              <a:t>Available on the wiki</a:t>
            </a:r>
          </a:p>
          <a:p>
            <a:pPr lvl="1"/>
            <a:r>
              <a:rPr lang="en-US" dirty="0">
                <a:hlinkClick r:id="rId2"/>
              </a:rPr>
              <a:t>www.ntacounts.org</a:t>
            </a:r>
            <a:r>
              <a:rPr lang="en-US" dirty="0"/>
              <a:t> </a:t>
            </a:r>
          </a:p>
          <a:p>
            <a:pPr lvl="2">
              <a:buFont typeface="Wingdings"/>
              <a:buChar char="Ø"/>
            </a:pPr>
            <a:r>
              <a:rPr lang="en-US" dirty="0"/>
              <a:t>Projects &gt; Working Groups &gt; Gender, time use</a:t>
            </a:r>
          </a:p>
          <a:p>
            <a:pPr lvl="1"/>
            <a:r>
              <a:rPr lang="en-US" dirty="0"/>
              <a:t>Versions for simplified and complex methods</a:t>
            </a:r>
          </a:p>
          <a:p>
            <a:pPr lvl="2">
              <a:buFont typeface="Wingdings"/>
              <a:buChar char="Ø"/>
            </a:pPr>
            <a:endParaRPr lang="en-US" dirty="0"/>
          </a:p>
          <a:p>
            <a:pPr lvl="2">
              <a:buFont typeface="Wingdings"/>
              <a:buChar char="Ø"/>
            </a:pPr>
            <a:endParaRPr lang="en-US" dirty="0"/>
          </a:p>
        </p:txBody>
      </p:sp>
    </p:spTree>
    <p:extLst>
      <p:ext uri="{BB962C8B-B14F-4D97-AF65-F5344CB8AC3E}">
        <p14:creationId xmlns:p14="http://schemas.microsoft.com/office/powerpoint/2010/main" val="29925204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0"/>
            <a:ext cx="8229600" cy="4953000"/>
          </a:xfrm>
        </p:spPr>
        <p:txBody>
          <a:bodyPr>
            <a:normAutofit/>
          </a:bodyPr>
          <a:lstStyle/>
          <a:p>
            <a:pPr marL="0" indent="0" algn="ctr">
              <a:buNone/>
            </a:pPr>
            <a:r>
              <a:rPr lang="en-US" sz="8000" b="1" i="1" dirty="0"/>
              <a:t>NTTA</a:t>
            </a:r>
          </a:p>
          <a:p>
            <a:pPr marL="0" indent="0" algn="ctr">
              <a:buNone/>
            </a:pPr>
            <a:r>
              <a:rPr lang="en-US" sz="8000" b="1" i="1" dirty="0"/>
              <a:t>TRANSFERS</a:t>
            </a:r>
          </a:p>
          <a:p>
            <a:pPr marL="0" indent="0" algn="ctr">
              <a:buNone/>
            </a:pPr>
            <a:r>
              <a:rPr lang="en-US" sz="8000" b="1" i="1" dirty="0"/>
              <a:t>(time units)</a:t>
            </a:r>
          </a:p>
        </p:txBody>
      </p:sp>
    </p:spTree>
    <p:extLst>
      <p:ext uri="{BB962C8B-B14F-4D97-AF65-F5344CB8AC3E}">
        <p14:creationId xmlns:p14="http://schemas.microsoft.com/office/powerpoint/2010/main" val="31734526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304800"/>
            <a:ext cx="8229600" cy="1143000"/>
          </a:xfrm>
        </p:spPr>
        <p:txBody>
          <a:bodyPr>
            <a:normAutofit/>
          </a:bodyPr>
          <a:lstStyle/>
          <a:p>
            <a:r>
              <a:rPr lang="en-US" dirty="0"/>
              <a:t>NTTA Transfers Defined</a:t>
            </a:r>
          </a:p>
        </p:txBody>
      </p:sp>
      <p:sp>
        <p:nvSpPr>
          <p:cNvPr id="5" name="Content Placeholder 4"/>
          <p:cNvSpPr>
            <a:spLocks noGrp="1"/>
          </p:cNvSpPr>
          <p:nvPr>
            <p:ph idx="1"/>
          </p:nvPr>
        </p:nvSpPr>
        <p:spPr>
          <a:xfrm>
            <a:off x="1981200" y="1600200"/>
            <a:ext cx="8229600" cy="4876800"/>
          </a:xfrm>
        </p:spPr>
        <p:txBody>
          <a:bodyPr>
            <a:normAutofit fontScale="92500"/>
          </a:bodyPr>
          <a:lstStyle/>
          <a:p>
            <a:r>
              <a:rPr lang="en-US" dirty="0"/>
              <a:t>Transfer outflows are the time produced but not consumed by the producer</a:t>
            </a:r>
          </a:p>
          <a:p>
            <a:pPr lvl="1"/>
            <a:r>
              <a:rPr lang="en-US" dirty="0"/>
              <a:t>All care time produced is a transfer outflow</a:t>
            </a:r>
          </a:p>
          <a:p>
            <a:pPr lvl="1"/>
            <a:r>
              <a:rPr lang="en-US" dirty="0"/>
              <a:t>General household activity time produced MINUS that portion consumed by the producer is a transfer outflow</a:t>
            </a:r>
          </a:p>
          <a:p>
            <a:r>
              <a:rPr lang="en-US" dirty="0"/>
              <a:t>Transfer inflows are the time consumed but not produced by the consumer</a:t>
            </a:r>
          </a:p>
          <a:p>
            <a:pPr lvl="1"/>
            <a:r>
              <a:rPr lang="en-US" dirty="0"/>
              <a:t>All care time consumed is a transfer inflow</a:t>
            </a:r>
          </a:p>
          <a:p>
            <a:pPr lvl="1"/>
            <a:r>
              <a:rPr lang="en-US" dirty="0"/>
              <a:t>General household activity time consumed MINUS that portion produced by the consumer is a transfer outflow</a:t>
            </a:r>
          </a:p>
          <a:p>
            <a:r>
              <a:rPr lang="en-US" dirty="0"/>
              <a:t>Code examples to do this are available on the NTA wiki</a:t>
            </a:r>
          </a:p>
          <a:p>
            <a:pPr lvl="1"/>
            <a:r>
              <a:rPr lang="en-US" dirty="0"/>
              <a:t>http://www.ntaccounts.org/web/nta/show/Gender%2c%20Time%20use</a:t>
            </a:r>
          </a:p>
          <a:p>
            <a:pPr lvl="2"/>
            <a:endParaRPr lang="en-US" dirty="0"/>
          </a:p>
        </p:txBody>
      </p:sp>
    </p:spTree>
    <p:extLst>
      <p:ext uri="{BB962C8B-B14F-4D97-AF65-F5344CB8AC3E}">
        <p14:creationId xmlns:p14="http://schemas.microsoft.com/office/powerpoint/2010/main" val="6515286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0"/>
            <a:ext cx="8229600" cy="4953000"/>
          </a:xfrm>
        </p:spPr>
        <p:txBody>
          <a:bodyPr>
            <a:normAutofit/>
          </a:bodyPr>
          <a:lstStyle/>
          <a:p>
            <a:pPr marL="0" indent="0" algn="ctr">
              <a:buNone/>
            </a:pPr>
            <a:r>
              <a:rPr lang="en-US" sz="8000" b="1" i="1" dirty="0"/>
              <a:t>NTTA</a:t>
            </a:r>
          </a:p>
          <a:p>
            <a:pPr marL="0" indent="0" algn="ctr">
              <a:buNone/>
            </a:pPr>
            <a:r>
              <a:rPr lang="en-US" sz="8000" b="1" i="1" dirty="0"/>
              <a:t>(monetary units)</a:t>
            </a:r>
          </a:p>
        </p:txBody>
      </p:sp>
    </p:spTree>
    <p:extLst>
      <p:ext uri="{BB962C8B-B14F-4D97-AF65-F5344CB8AC3E}">
        <p14:creationId xmlns:p14="http://schemas.microsoft.com/office/powerpoint/2010/main" val="15466437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Understanding your wage data</a:t>
            </a:r>
          </a:p>
        </p:txBody>
      </p:sp>
      <p:sp>
        <p:nvSpPr>
          <p:cNvPr id="3" name="Content Placeholder 2"/>
          <p:cNvSpPr>
            <a:spLocks noGrp="1"/>
          </p:cNvSpPr>
          <p:nvPr>
            <p:ph idx="1"/>
          </p:nvPr>
        </p:nvSpPr>
        <p:spPr>
          <a:xfrm>
            <a:off x="1981200" y="1676400"/>
            <a:ext cx="8382000" cy="5181600"/>
          </a:xfrm>
        </p:spPr>
        <p:txBody>
          <a:bodyPr>
            <a:noAutofit/>
          </a:bodyPr>
          <a:lstStyle/>
          <a:p>
            <a:pPr lvl="0">
              <a:buFont typeface="+mj-lt"/>
              <a:buAutoNum type="arabicPeriod"/>
            </a:pPr>
            <a:r>
              <a:rPr lang="en-US" dirty="0"/>
              <a:t>What type of wage data is available?</a:t>
            </a:r>
          </a:p>
          <a:p>
            <a:pPr lvl="0">
              <a:buFont typeface="+mj-lt"/>
              <a:buAutoNum type="arabicPeriod"/>
            </a:pPr>
            <a:r>
              <a:rPr lang="en-US" dirty="0"/>
              <a:t>What is the coding scheme for different jobs or occupations?</a:t>
            </a:r>
          </a:p>
          <a:p>
            <a:pPr lvl="0">
              <a:buFont typeface="+mj-lt"/>
              <a:buAutoNum type="arabicPeriod"/>
            </a:pPr>
            <a:r>
              <a:rPr lang="en-US" dirty="0"/>
              <a:t>Is the data pre-tax or post-tax?</a:t>
            </a:r>
          </a:p>
          <a:p>
            <a:pPr lvl="0">
              <a:buFont typeface="+mj-lt"/>
              <a:buAutoNum type="arabicPeriod"/>
            </a:pPr>
            <a:r>
              <a:rPr lang="en-US" dirty="0"/>
              <a:t>Do the wages include fringe benefits or employer-paid taxes?</a:t>
            </a:r>
          </a:p>
          <a:p>
            <a:pPr marL="514350" indent="-514350">
              <a:buFont typeface="+mj-lt"/>
              <a:buAutoNum type="arabicPeriod"/>
            </a:pPr>
            <a:endParaRPr lang="en-US" dirty="0"/>
          </a:p>
        </p:txBody>
      </p:sp>
    </p:spTree>
    <p:extLst>
      <p:ext uri="{BB962C8B-B14F-4D97-AF65-F5344CB8AC3E}">
        <p14:creationId xmlns:p14="http://schemas.microsoft.com/office/powerpoint/2010/main" val="38487161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Methods for Imputing Wages</a:t>
            </a:r>
          </a:p>
        </p:txBody>
      </p:sp>
      <p:sp>
        <p:nvSpPr>
          <p:cNvPr id="3" name="Content Placeholder 2"/>
          <p:cNvSpPr>
            <a:spLocks noGrp="1"/>
          </p:cNvSpPr>
          <p:nvPr>
            <p:ph idx="1"/>
          </p:nvPr>
        </p:nvSpPr>
        <p:spPr>
          <a:xfrm>
            <a:off x="1981200" y="1600200"/>
            <a:ext cx="8229600" cy="5029200"/>
          </a:xfrm>
        </p:spPr>
        <p:txBody>
          <a:bodyPr>
            <a:normAutofit/>
          </a:bodyPr>
          <a:lstStyle/>
          <a:p>
            <a:r>
              <a:rPr lang="en-US" dirty="0"/>
              <a:t>Different methods for different types of research questions</a:t>
            </a:r>
          </a:p>
          <a:p>
            <a:pPr lvl="1"/>
            <a:r>
              <a:rPr lang="en-US" dirty="0"/>
              <a:t>Replacement method: what would you have to pay to buy the service in the market?</a:t>
            </a:r>
          </a:p>
          <a:p>
            <a:pPr lvl="2"/>
            <a:r>
              <a:rPr lang="en-US" dirty="0"/>
              <a:t>Can replace with generalist or specialist wages</a:t>
            </a:r>
          </a:p>
          <a:p>
            <a:pPr lvl="1"/>
            <a:r>
              <a:rPr lang="en-US" dirty="0"/>
              <a:t>Opportunity cost method: what could you earn with your time in the market if you worked for pay instead of doing the household activity?</a:t>
            </a:r>
          </a:p>
          <a:p>
            <a:pPr lvl="1"/>
            <a:r>
              <a:rPr lang="en-US" dirty="0"/>
              <a:t>Cost of output method: values time by the cost of the service produced in that time, not just the cost of the labor</a:t>
            </a:r>
          </a:p>
          <a:p>
            <a:r>
              <a:rPr lang="en-US" dirty="0"/>
              <a:t>NTTA uses specialist replacement</a:t>
            </a:r>
          </a:p>
          <a:p>
            <a:pPr lvl="1"/>
            <a:r>
              <a:rPr lang="en-US" dirty="0"/>
              <a:t>Although in some countries, generalist may be more appropriate</a:t>
            </a:r>
          </a:p>
          <a:p>
            <a:pPr lvl="1"/>
            <a:endParaRPr lang="en-US" dirty="0"/>
          </a:p>
        </p:txBody>
      </p:sp>
    </p:spTree>
    <p:extLst>
      <p:ext uri="{BB962C8B-B14F-4D97-AF65-F5344CB8AC3E}">
        <p14:creationId xmlns:p14="http://schemas.microsoft.com/office/powerpoint/2010/main" val="31523904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use specialist replacement?</a:t>
            </a:r>
          </a:p>
        </p:txBody>
      </p:sp>
      <p:sp>
        <p:nvSpPr>
          <p:cNvPr id="3" name="Content Placeholder 2"/>
          <p:cNvSpPr>
            <a:spLocks noGrp="1"/>
          </p:cNvSpPr>
          <p:nvPr>
            <p:ph idx="1"/>
          </p:nvPr>
        </p:nvSpPr>
        <p:spPr/>
        <p:txBody>
          <a:bodyPr>
            <a:normAutofit/>
          </a:bodyPr>
          <a:lstStyle/>
          <a:p>
            <a:r>
              <a:rPr lang="en-US" dirty="0"/>
              <a:t>NTA is mostly concerned with accounting type questions, not behavioral models or individual incentives</a:t>
            </a:r>
          </a:p>
          <a:p>
            <a:r>
              <a:rPr lang="en-US" dirty="0"/>
              <a:t>Opportunity cost analyses sometimes come up with values of household production that are so large that no one pays attention</a:t>
            </a:r>
          </a:p>
          <a:p>
            <a:pPr lvl="1"/>
            <a:r>
              <a:rPr lang="en-US" dirty="0"/>
              <a:t>Reveals the limitations of the behavioral model and measurement issues with opportunity cost method</a:t>
            </a:r>
          </a:p>
          <a:p>
            <a:r>
              <a:rPr lang="en-US" dirty="0"/>
              <a:t>Output method is very challenging to implement consistently across our many NTA countries</a:t>
            </a:r>
          </a:p>
          <a:p>
            <a:endParaRPr lang="en-US" dirty="0"/>
          </a:p>
          <a:p>
            <a:endParaRPr lang="en-US" dirty="0"/>
          </a:p>
        </p:txBody>
      </p:sp>
    </p:spTree>
    <p:extLst>
      <p:ext uri="{BB962C8B-B14F-4D97-AF65-F5344CB8AC3E}">
        <p14:creationId xmlns:p14="http://schemas.microsoft.com/office/powerpoint/2010/main" val="34685452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wages to use?</a:t>
            </a:r>
          </a:p>
        </p:txBody>
      </p:sp>
      <p:sp>
        <p:nvSpPr>
          <p:cNvPr id="3" name="Content Placeholder 2"/>
          <p:cNvSpPr>
            <a:spLocks noGrp="1"/>
          </p:cNvSpPr>
          <p:nvPr>
            <p:ph idx="1"/>
          </p:nvPr>
        </p:nvSpPr>
        <p:spPr/>
        <p:txBody>
          <a:bodyPr/>
          <a:lstStyle/>
          <a:p>
            <a:r>
              <a:rPr lang="en-US" dirty="0"/>
              <a:t>Country teams must decide what is appropriate in their context</a:t>
            </a:r>
          </a:p>
          <a:p>
            <a:r>
              <a:rPr lang="en-US" dirty="0"/>
              <a:t>Wage data may need to be transformed to reflect a flow per consistent unit time</a:t>
            </a:r>
          </a:p>
          <a:p>
            <a:r>
              <a:rPr lang="en-US" dirty="0"/>
              <a:t>Can use single occupation or average of different occupations</a:t>
            </a:r>
          </a:p>
          <a:p>
            <a:pPr lvl="1"/>
            <a:r>
              <a:rPr lang="en-US" dirty="0"/>
              <a:t>Use employment-weighted averages to reflect the distribution of occupation types in the market</a:t>
            </a:r>
          </a:p>
          <a:p>
            <a:endParaRPr lang="en-US" dirty="0"/>
          </a:p>
        </p:txBody>
      </p:sp>
    </p:spTree>
    <p:extLst>
      <p:ext uri="{BB962C8B-B14F-4D97-AF65-F5344CB8AC3E}">
        <p14:creationId xmlns:p14="http://schemas.microsoft.com/office/powerpoint/2010/main" val="3209098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304800"/>
            <a:ext cx="8229600" cy="1143000"/>
          </a:xfrm>
        </p:spPr>
        <p:txBody>
          <a:bodyPr/>
          <a:lstStyle/>
          <a:p>
            <a:r>
              <a:rPr lang="en-US" dirty="0"/>
              <a:t>Other aspects of wages</a:t>
            </a:r>
          </a:p>
        </p:txBody>
      </p:sp>
      <p:sp>
        <p:nvSpPr>
          <p:cNvPr id="5" name="Content Placeholder 4"/>
          <p:cNvSpPr>
            <a:spLocks noGrp="1"/>
          </p:cNvSpPr>
          <p:nvPr>
            <p:ph idx="1"/>
          </p:nvPr>
        </p:nvSpPr>
        <p:spPr>
          <a:xfrm>
            <a:off x="1981200" y="1600200"/>
            <a:ext cx="8229600" cy="4876800"/>
          </a:xfrm>
        </p:spPr>
        <p:txBody>
          <a:bodyPr>
            <a:normAutofit/>
          </a:bodyPr>
          <a:lstStyle/>
          <a:p>
            <a:r>
              <a:rPr lang="en-US" dirty="0"/>
              <a:t>Want pre-tax wages, so gross wages paid to employee, plus employer-paid taxes </a:t>
            </a:r>
          </a:p>
          <a:p>
            <a:r>
              <a:rPr lang="en-US" dirty="0"/>
              <a:t>Potential change down the road: Add an age-productivity adjustment, but have not settled on one method yet</a:t>
            </a:r>
          </a:p>
          <a:p>
            <a:r>
              <a:rPr lang="en-US" dirty="0"/>
              <a:t>Adjustments we used to make that we have dropped:</a:t>
            </a:r>
          </a:p>
          <a:p>
            <a:pPr lvl="1"/>
            <a:r>
              <a:rPr lang="en-US" dirty="0"/>
              <a:t>Quality adjustment factors for some activities</a:t>
            </a:r>
          </a:p>
          <a:p>
            <a:pPr lvl="1"/>
            <a:r>
              <a:rPr lang="en-US" dirty="0"/>
              <a:t>Inclusion of imputed fringe benefits in wages</a:t>
            </a:r>
          </a:p>
          <a:p>
            <a:pPr lvl="2"/>
            <a:endParaRPr lang="en-US" dirty="0"/>
          </a:p>
          <a:p>
            <a:pPr lvl="2"/>
            <a:endParaRPr lang="en-US" dirty="0"/>
          </a:p>
        </p:txBody>
      </p:sp>
    </p:spTree>
    <p:extLst>
      <p:ext uri="{BB962C8B-B14F-4D97-AF65-F5344CB8AC3E}">
        <p14:creationId xmlns:p14="http://schemas.microsoft.com/office/powerpoint/2010/main" val="2567135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lstStyle/>
          <a:p>
            <a:r>
              <a:rPr lang="en-US" dirty="0"/>
              <a:t>Sensitivity Tests</a:t>
            </a:r>
          </a:p>
        </p:txBody>
      </p:sp>
      <p:sp>
        <p:nvSpPr>
          <p:cNvPr id="3" name="Content Placeholder 2"/>
          <p:cNvSpPr>
            <a:spLocks noGrp="1"/>
          </p:cNvSpPr>
          <p:nvPr>
            <p:ph idx="1"/>
          </p:nvPr>
        </p:nvSpPr>
        <p:spPr>
          <a:xfrm>
            <a:off x="1981200" y="1219200"/>
            <a:ext cx="8229600" cy="5334000"/>
          </a:xfrm>
        </p:spPr>
        <p:txBody>
          <a:bodyPr>
            <a:normAutofit/>
          </a:bodyPr>
          <a:lstStyle/>
          <a:p>
            <a:r>
              <a:rPr lang="en-US" dirty="0"/>
              <a:t>Change methodology to evaluate how different results would be if you made different assumptions</a:t>
            </a:r>
          </a:p>
          <a:p>
            <a:r>
              <a:rPr lang="en-US" dirty="0"/>
              <a:t>Changing wage imputation</a:t>
            </a:r>
          </a:p>
          <a:p>
            <a:pPr lvl="1"/>
            <a:r>
              <a:rPr lang="en-US" dirty="0"/>
              <a:t>Specialist to generalist</a:t>
            </a:r>
          </a:p>
          <a:p>
            <a:pPr lvl="1"/>
            <a:r>
              <a:rPr lang="en-US" dirty="0"/>
              <a:t>Mean to median?</a:t>
            </a:r>
          </a:p>
          <a:p>
            <a:endParaRPr lang="en-US" dirty="0"/>
          </a:p>
        </p:txBody>
      </p:sp>
    </p:spTree>
    <p:extLst>
      <p:ext uri="{BB962C8B-B14F-4D97-AF65-F5344CB8AC3E}">
        <p14:creationId xmlns:p14="http://schemas.microsoft.com/office/powerpoint/2010/main" val="1036427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81200" y="274638"/>
            <a:ext cx="8229600" cy="562074"/>
          </a:xfrm>
        </p:spPr>
        <p:txBody>
          <a:bodyPr>
            <a:normAutofit/>
          </a:bodyPr>
          <a:lstStyle/>
          <a:p>
            <a:pPr algn="ctr"/>
            <a:r>
              <a:rPr lang="sl-SI" sz="2800" b="1" dirty="0"/>
              <a:t>AGGREGATE CONTROLS  (PUBLIC ABR) </a:t>
            </a:r>
          </a:p>
        </p:txBody>
      </p:sp>
      <p:sp>
        <p:nvSpPr>
          <p:cNvPr id="3" name="Ograda vsebine 2"/>
          <p:cNvSpPr>
            <a:spLocks noGrp="1"/>
          </p:cNvSpPr>
          <p:nvPr>
            <p:ph idx="1"/>
          </p:nvPr>
        </p:nvSpPr>
        <p:spPr>
          <a:xfrm>
            <a:off x="1981200" y="980729"/>
            <a:ext cx="8229600" cy="5145435"/>
          </a:xfrm>
        </p:spPr>
        <p:txBody>
          <a:bodyPr>
            <a:normAutofit lnSpcReduction="10000"/>
          </a:bodyPr>
          <a:lstStyle/>
          <a:p>
            <a:pPr marL="0" indent="0">
              <a:buNone/>
            </a:pPr>
            <a:r>
              <a:rPr lang="en-US" sz="2000" dirty="0"/>
              <a:t>ASSET INCOME</a:t>
            </a:r>
          </a:p>
          <a:p>
            <a:pPr marL="0" indent="0">
              <a:buNone/>
            </a:pPr>
            <a:r>
              <a:rPr lang="sl-SI" sz="2000" b="1" dirty="0"/>
              <a:t>a) </a:t>
            </a:r>
            <a:r>
              <a:rPr lang="en-US" sz="2000" b="1" dirty="0"/>
              <a:t>Capital income</a:t>
            </a:r>
          </a:p>
          <a:p>
            <a:pPr marL="0" indent="0">
              <a:buNone/>
            </a:pPr>
            <a:r>
              <a:rPr lang="en-US" sz="2000" dirty="0"/>
              <a:t>- in </a:t>
            </a:r>
            <a:r>
              <a:rPr lang="sl-SI" sz="2000" dirty="0"/>
              <a:t>NTA</a:t>
            </a:r>
            <a:r>
              <a:rPr lang="en-US" sz="2000" dirty="0"/>
              <a:t> defined as net operating surplus</a:t>
            </a:r>
          </a:p>
          <a:p>
            <a:pPr marL="0" indent="0">
              <a:buNone/>
            </a:pPr>
            <a:r>
              <a:rPr lang="en-US" sz="2000" dirty="0"/>
              <a:t>- for general government the following holds:</a:t>
            </a:r>
            <a:r>
              <a:rPr lang="en-GB" sz="2000" dirty="0"/>
              <a:t> gross </a:t>
            </a:r>
            <a:r>
              <a:rPr lang="en-US" sz="2000" dirty="0"/>
              <a:t>operating surplus = consumption of fixed capital </a:t>
            </a:r>
            <a:r>
              <a:rPr lang="en-US" sz="2000" dirty="0">
                <a:sym typeface="Wingdings" pitchFamily="2" charset="2"/>
              </a:rPr>
              <a:t> net operating surplus</a:t>
            </a:r>
            <a:r>
              <a:rPr lang="sl-SI" sz="2000" dirty="0">
                <a:sym typeface="Wingdings" pitchFamily="2" charset="2"/>
              </a:rPr>
              <a:t> is </a:t>
            </a:r>
            <a:r>
              <a:rPr lang="sl-SI" sz="2000" dirty="0" err="1">
                <a:sym typeface="Wingdings" pitchFamily="2" charset="2"/>
              </a:rPr>
              <a:t>close</a:t>
            </a:r>
            <a:r>
              <a:rPr lang="sl-SI" sz="2000" dirty="0">
                <a:sym typeface="Wingdings" pitchFamily="2" charset="2"/>
              </a:rPr>
              <a:t> to</a:t>
            </a:r>
            <a:r>
              <a:rPr lang="en-US" sz="2000" dirty="0">
                <a:sym typeface="Wingdings" pitchFamily="2" charset="2"/>
              </a:rPr>
              <a:t> 0</a:t>
            </a:r>
            <a:endParaRPr lang="en-US" sz="2000" dirty="0"/>
          </a:p>
          <a:p>
            <a:pPr marL="0" indent="0">
              <a:buNone/>
            </a:pPr>
            <a:r>
              <a:rPr lang="en-US" sz="2000" b="1" dirty="0"/>
              <a:t>b) Property income</a:t>
            </a:r>
            <a:endParaRPr lang="en-US" sz="2000" dirty="0"/>
          </a:p>
          <a:p>
            <a:pPr>
              <a:buFontTx/>
              <a:buChar char="-"/>
            </a:pPr>
            <a:r>
              <a:rPr lang="en-US" sz="2000" dirty="0"/>
              <a:t>interest</a:t>
            </a:r>
            <a:r>
              <a:rPr lang="sl-SI" sz="2000" dirty="0"/>
              <a:t>s</a:t>
            </a:r>
            <a:endParaRPr lang="en-US" sz="2000" dirty="0"/>
          </a:p>
          <a:p>
            <a:pPr>
              <a:buFontTx/>
              <a:buChar char="-"/>
            </a:pPr>
            <a:r>
              <a:rPr lang="en-US" sz="2000" dirty="0"/>
              <a:t>dividends</a:t>
            </a:r>
          </a:p>
          <a:p>
            <a:pPr>
              <a:buFontTx/>
              <a:buChar char="-"/>
            </a:pPr>
            <a:r>
              <a:rPr lang="en-US" sz="2000" dirty="0"/>
              <a:t>reinvested earnings on foreign direct investment</a:t>
            </a:r>
          </a:p>
          <a:p>
            <a:pPr>
              <a:buFontTx/>
              <a:buChar char="-"/>
            </a:pPr>
            <a:r>
              <a:rPr lang="en-US" sz="2000" dirty="0"/>
              <a:t>rent </a:t>
            </a:r>
            <a:endParaRPr lang="sl-SI" sz="2000" dirty="0"/>
          </a:p>
          <a:p>
            <a:pPr>
              <a:buFontTx/>
              <a:buChar char="-"/>
            </a:pPr>
            <a:endParaRPr lang="en-US" sz="2000" dirty="0"/>
          </a:p>
          <a:p>
            <a:pPr marL="0" indent="0">
              <a:buNone/>
            </a:pPr>
            <a:r>
              <a:rPr lang="en-US" sz="2000" dirty="0"/>
              <a:t>SAVING</a:t>
            </a:r>
          </a:p>
          <a:p>
            <a:pPr>
              <a:buFontTx/>
              <a:buChar char="-"/>
            </a:pPr>
            <a:r>
              <a:rPr lang="en-US" sz="2000" dirty="0"/>
              <a:t>equals to the net saving from SNA (= net fixed capital formation + net capital transfers + net non-produced non-financial assets + net lending)</a:t>
            </a:r>
          </a:p>
          <a:p>
            <a:pPr marL="0" indent="0">
              <a:buNone/>
            </a:pPr>
            <a:endParaRPr lang="sl-SI" sz="2000" dirty="0"/>
          </a:p>
        </p:txBody>
      </p:sp>
    </p:spTree>
    <p:extLst>
      <p:ext uri="{BB962C8B-B14F-4D97-AF65-F5344CB8AC3E}">
        <p14:creationId xmlns:p14="http://schemas.microsoft.com/office/powerpoint/2010/main" val="13165912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CB9EE-9151-8E59-53A2-1EC633BE0F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47AF49-BAB9-AEE0-857B-F5B0EFEA3E2D}"/>
              </a:ext>
            </a:extLst>
          </p:cNvPr>
          <p:cNvSpPr>
            <a:spLocks noGrp="1"/>
          </p:cNvSpPr>
          <p:nvPr>
            <p:ph type="title"/>
          </p:nvPr>
        </p:nvSpPr>
        <p:spPr>
          <a:xfrm>
            <a:off x="1981200" y="152400"/>
            <a:ext cx="8229600" cy="1143000"/>
          </a:xfrm>
        </p:spPr>
        <p:txBody>
          <a:bodyPr/>
          <a:lstStyle/>
          <a:p>
            <a:r>
              <a:rPr lang="en-US" dirty="0"/>
              <a:t>Resources</a:t>
            </a:r>
          </a:p>
        </p:txBody>
      </p:sp>
      <p:sp>
        <p:nvSpPr>
          <p:cNvPr id="3" name="Content Placeholder 2">
            <a:extLst>
              <a:ext uri="{FF2B5EF4-FFF2-40B4-BE49-F238E27FC236}">
                <a16:creationId xmlns:a16="http://schemas.microsoft.com/office/drawing/2014/main" id="{3966550A-E022-FD99-ECED-982B0FCE80FC}"/>
              </a:ext>
            </a:extLst>
          </p:cNvPr>
          <p:cNvSpPr>
            <a:spLocks noGrp="1"/>
          </p:cNvSpPr>
          <p:nvPr>
            <p:ph idx="1"/>
          </p:nvPr>
        </p:nvSpPr>
        <p:spPr>
          <a:xfrm>
            <a:off x="1981200" y="1219200"/>
            <a:ext cx="5275385" cy="5334000"/>
          </a:xfrm>
        </p:spPr>
        <p:txBody>
          <a:bodyPr>
            <a:normAutofit fontScale="92500" lnSpcReduction="10000"/>
          </a:bodyPr>
          <a:lstStyle/>
          <a:p>
            <a:r>
              <a:rPr lang="en-US" dirty="0"/>
              <a:t>Just published!  NTTA Manual:</a:t>
            </a:r>
          </a:p>
          <a:p>
            <a:pPr marL="0" indent="0">
              <a:buNone/>
            </a:pPr>
            <a:r>
              <a:rPr lang="en-US" dirty="0">
                <a:hlinkClick r:id="rId2"/>
              </a:rPr>
              <a:t>https://www.un.org/development/desa/pd/sites/www.un.org.development.desa.pd/files/files/documents/2025/Jan/undesa_pd_2025_ntta_manual.pdf</a:t>
            </a:r>
            <a:endParaRPr lang="en-US" dirty="0"/>
          </a:p>
          <a:p>
            <a:endParaRPr lang="en-US" dirty="0"/>
          </a:p>
          <a:p>
            <a:r>
              <a:rPr lang="en-US" dirty="0"/>
              <a:t>NTA Website Time Use and Gender Working Group page</a:t>
            </a:r>
          </a:p>
          <a:p>
            <a:pPr marL="0" indent="0">
              <a:buNone/>
            </a:pPr>
            <a:r>
              <a:rPr lang="en-US" dirty="0">
                <a:hlinkClick r:id="rId3"/>
              </a:rPr>
              <a:t>https://www.ntaccounts.org/web/nta/show/Gender%2c%20Time%20use</a:t>
            </a:r>
            <a:endParaRPr lang="en-US" dirty="0"/>
          </a:p>
          <a:p>
            <a:pPr marL="0" indent="0">
              <a:buNone/>
            </a:pPr>
            <a:endParaRPr lang="en-US" dirty="0"/>
          </a:p>
          <a:p>
            <a:r>
              <a:rPr lang="en-US" dirty="0"/>
              <a:t>Countingwomenswork.org</a:t>
            </a:r>
          </a:p>
        </p:txBody>
      </p:sp>
      <p:pic>
        <p:nvPicPr>
          <p:cNvPr id="5" name="Picture 4">
            <a:extLst>
              <a:ext uri="{FF2B5EF4-FFF2-40B4-BE49-F238E27FC236}">
                <a16:creationId xmlns:a16="http://schemas.microsoft.com/office/drawing/2014/main" id="{DE36800F-CFB8-1EFE-6F80-E34E0888BAC0}"/>
              </a:ext>
            </a:extLst>
          </p:cNvPr>
          <p:cNvPicPr>
            <a:picLocks noChangeAspect="1"/>
          </p:cNvPicPr>
          <p:nvPr/>
        </p:nvPicPr>
        <p:blipFill>
          <a:blip r:embed="rId4"/>
          <a:stretch>
            <a:fillRect/>
          </a:stretch>
        </p:blipFill>
        <p:spPr>
          <a:xfrm>
            <a:off x="7770496" y="1488831"/>
            <a:ext cx="3674530" cy="4794738"/>
          </a:xfrm>
          <a:prstGeom prst="rect">
            <a:avLst/>
          </a:prstGeom>
        </p:spPr>
      </p:pic>
    </p:spTree>
    <p:extLst>
      <p:ext uri="{BB962C8B-B14F-4D97-AF65-F5344CB8AC3E}">
        <p14:creationId xmlns:p14="http://schemas.microsoft.com/office/powerpoint/2010/main" val="2193728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0" y="274638"/>
            <a:ext cx="12192000" cy="634082"/>
          </a:xfrm>
        </p:spPr>
        <p:txBody>
          <a:bodyPr>
            <a:noAutofit/>
          </a:bodyPr>
          <a:lstStyle/>
          <a:p>
            <a:pPr algn="ctr"/>
            <a:r>
              <a:rPr lang="sl-SI" sz="2800" b="1" dirty="0"/>
              <a:t>EXAMPLE – AGGREGATE CONTROLS FOR PUBLIC REALLOCATIONS</a:t>
            </a:r>
            <a:r>
              <a:rPr lang="en-US" sz="2800" b="1" dirty="0"/>
              <a:t>, SLOVENIA</a:t>
            </a:r>
            <a:endParaRPr lang="sl-SI" sz="2800" b="1" dirty="0"/>
          </a:p>
        </p:txBody>
      </p:sp>
      <p:graphicFrame>
        <p:nvGraphicFramePr>
          <p:cNvPr id="4" name="Ograda vsebine 3"/>
          <p:cNvGraphicFramePr>
            <a:graphicFrameLocks noGrp="1"/>
          </p:cNvGraphicFramePr>
          <p:nvPr>
            <p:ph idx="1"/>
          </p:nvPr>
        </p:nvGraphicFramePr>
        <p:xfrm>
          <a:off x="2135560" y="1124739"/>
          <a:ext cx="7848872" cy="4104460"/>
        </p:xfrm>
        <a:graphic>
          <a:graphicData uri="http://schemas.openxmlformats.org/drawingml/2006/table">
            <a:tbl>
              <a:tblPr/>
              <a:tblGrid>
                <a:gridCol w="6159429">
                  <a:extLst>
                    <a:ext uri="{9D8B030D-6E8A-4147-A177-3AD203B41FA5}">
                      <a16:colId xmlns:a16="http://schemas.microsoft.com/office/drawing/2014/main" val="20000"/>
                    </a:ext>
                  </a:extLst>
                </a:gridCol>
                <a:gridCol w="1689443">
                  <a:extLst>
                    <a:ext uri="{9D8B030D-6E8A-4147-A177-3AD203B41FA5}">
                      <a16:colId xmlns:a16="http://schemas.microsoft.com/office/drawing/2014/main" val="20001"/>
                    </a:ext>
                  </a:extLst>
                </a:gridCol>
              </a:tblGrid>
              <a:tr h="509871">
                <a:tc>
                  <a:txBody>
                    <a:bodyPr/>
                    <a:lstStyle/>
                    <a:p>
                      <a:pPr algn="l" fontAlgn="b"/>
                      <a:r>
                        <a:rPr lang="en-US" sz="2400" b="1" i="0" u="none" strike="noStrike" dirty="0">
                          <a:solidFill>
                            <a:srgbClr val="000000"/>
                          </a:solidFill>
                          <a:effectLst/>
                          <a:latin typeface="Calibri"/>
                        </a:rPr>
                        <a:t>Public transfers </a:t>
                      </a:r>
                      <a:r>
                        <a:rPr lang="en-US" sz="2400" b="0" i="0" u="none" strike="noStrike" dirty="0">
                          <a:solidFill>
                            <a:srgbClr val="000000"/>
                          </a:solidFill>
                          <a:effectLst/>
                          <a:latin typeface="Calibri"/>
                        </a:rPr>
                        <a:t>(net from the ROW)</a:t>
                      </a:r>
                      <a:endParaRPr lang="en-US" sz="24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sl-SI" sz="2400" b="0" i="0" u="none" strike="noStrike" dirty="0">
                          <a:solidFill>
                            <a:schemeClr val="tx1"/>
                          </a:solidFill>
                          <a:effectLst/>
                          <a:latin typeface="Calibri"/>
                        </a:rPr>
                        <a:t>-185</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509871">
                <a:tc>
                  <a:txBody>
                    <a:bodyPr/>
                    <a:lstStyle/>
                    <a:p>
                      <a:pPr algn="l" fontAlgn="b"/>
                      <a:r>
                        <a:rPr lang="sl-SI" sz="2400" b="0" i="0" u="none" strike="noStrike" dirty="0">
                          <a:solidFill>
                            <a:srgbClr val="000000"/>
                          </a:solidFill>
                          <a:effectLst/>
                          <a:latin typeface="Calibri"/>
                        </a:rPr>
                        <a:t>  </a:t>
                      </a:r>
                      <a:r>
                        <a:rPr lang="sl-SI" sz="2400" b="0" i="0" u="none" strike="noStrike" dirty="0" err="1">
                          <a:solidFill>
                            <a:srgbClr val="000000"/>
                          </a:solidFill>
                          <a:effectLst/>
                          <a:latin typeface="Calibri"/>
                        </a:rPr>
                        <a:t>Public</a:t>
                      </a:r>
                      <a:r>
                        <a:rPr lang="sl-SI" sz="2400" b="0" i="0" u="none" strike="noStrike" dirty="0">
                          <a:solidFill>
                            <a:srgbClr val="000000"/>
                          </a:solidFill>
                          <a:effectLst/>
                          <a:latin typeface="Calibri"/>
                        </a:rPr>
                        <a:t> transfer </a:t>
                      </a:r>
                      <a:r>
                        <a:rPr lang="sl-SI" sz="2400" b="0" i="0" u="none" strike="noStrike" dirty="0" err="1">
                          <a:solidFill>
                            <a:srgbClr val="000000"/>
                          </a:solidFill>
                          <a:effectLst/>
                          <a:latin typeface="Calibri"/>
                        </a:rPr>
                        <a:t>inflows</a:t>
                      </a:r>
                      <a:endParaRPr lang="sl-SI" sz="2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l-SI" sz="2400" b="0" i="0" u="none" strike="noStrike" dirty="0">
                          <a:solidFill>
                            <a:srgbClr val="000000"/>
                          </a:solidFill>
                          <a:effectLst/>
                          <a:latin typeface="Calibri"/>
                        </a:rPr>
                        <a:t>13657</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509871">
                <a:tc>
                  <a:txBody>
                    <a:bodyPr/>
                    <a:lstStyle/>
                    <a:p>
                      <a:pPr algn="l" fontAlgn="b"/>
                      <a:r>
                        <a:rPr lang="sl-SI" sz="2400" b="0" i="0" u="none" strike="noStrike" dirty="0">
                          <a:solidFill>
                            <a:srgbClr val="000000"/>
                          </a:solidFill>
                          <a:effectLst/>
                          <a:latin typeface="Calibri"/>
                        </a:rPr>
                        <a:t>   </a:t>
                      </a:r>
                      <a:r>
                        <a:rPr lang="sl-SI" sz="2400" b="0" i="0" u="none" strike="noStrike" dirty="0" err="1">
                          <a:solidFill>
                            <a:srgbClr val="000000"/>
                          </a:solidFill>
                          <a:effectLst/>
                          <a:latin typeface="Calibri"/>
                        </a:rPr>
                        <a:t>less</a:t>
                      </a:r>
                      <a:r>
                        <a:rPr lang="sl-SI" sz="2400" b="0" i="0" u="none" strike="noStrike" dirty="0">
                          <a:solidFill>
                            <a:srgbClr val="000000"/>
                          </a:solidFill>
                          <a:effectLst/>
                          <a:latin typeface="Calibri"/>
                        </a:rPr>
                        <a:t>: </a:t>
                      </a:r>
                      <a:r>
                        <a:rPr lang="sl-SI" sz="2400" b="0" i="0" u="none" strike="noStrike" dirty="0" err="1">
                          <a:solidFill>
                            <a:srgbClr val="000000"/>
                          </a:solidFill>
                          <a:effectLst/>
                          <a:latin typeface="Calibri"/>
                        </a:rPr>
                        <a:t>Public</a:t>
                      </a:r>
                      <a:r>
                        <a:rPr lang="sl-SI" sz="2400" b="0" i="0" u="none" strike="noStrike" dirty="0">
                          <a:solidFill>
                            <a:srgbClr val="000000"/>
                          </a:solidFill>
                          <a:effectLst/>
                          <a:latin typeface="Calibri"/>
                        </a:rPr>
                        <a:t> transfer </a:t>
                      </a:r>
                      <a:r>
                        <a:rPr lang="sl-SI" sz="2400" b="0" i="0" u="none" strike="noStrike" dirty="0" err="1">
                          <a:solidFill>
                            <a:srgbClr val="000000"/>
                          </a:solidFill>
                          <a:effectLst/>
                          <a:latin typeface="Calibri"/>
                        </a:rPr>
                        <a:t>outflows</a:t>
                      </a:r>
                      <a:endParaRPr lang="sl-SI" sz="2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l-SI" sz="2400" b="0" i="0" u="none" strike="noStrike" dirty="0">
                          <a:solidFill>
                            <a:srgbClr val="000000"/>
                          </a:solidFill>
                          <a:effectLst/>
                          <a:latin typeface="Calibri"/>
                        </a:rPr>
                        <a:t>13842</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509871">
                <a:tc>
                  <a:txBody>
                    <a:bodyPr/>
                    <a:lstStyle/>
                    <a:p>
                      <a:pPr algn="l" fontAlgn="b"/>
                      <a:r>
                        <a:rPr lang="sl-SI" sz="2400" b="0" i="0" u="none" strike="noStrike" dirty="0">
                          <a:solidFill>
                            <a:srgbClr val="000000"/>
                          </a:solidFill>
                          <a:effectLst/>
                          <a:latin typeface="Calibri"/>
                        </a:rPr>
                        <a:t>       </a:t>
                      </a:r>
                      <a:r>
                        <a:rPr lang="sl-SI" sz="2400" b="0" i="0" u="none" strike="noStrike" dirty="0" err="1">
                          <a:solidFill>
                            <a:srgbClr val="000000"/>
                          </a:solidFill>
                          <a:effectLst/>
                          <a:latin typeface="Calibri"/>
                        </a:rPr>
                        <a:t>Taxes</a:t>
                      </a:r>
                      <a:r>
                        <a:rPr lang="sl-SI" sz="2400" b="0" i="0" u="none" strike="noStrike" dirty="0">
                          <a:solidFill>
                            <a:srgbClr val="000000"/>
                          </a:solidFill>
                          <a:effectLst/>
                          <a:latin typeface="Calibri"/>
                        </a:rPr>
                        <a:t> and </a:t>
                      </a:r>
                      <a:r>
                        <a:rPr lang="sl-SI" sz="2400" b="0" i="0" u="none" strike="noStrike" dirty="0" err="1">
                          <a:solidFill>
                            <a:srgbClr val="000000"/>
                          </a:solidFill>
                          <a:effectLst/>
                          <a:latin typeface="Calibri"/>
                        </a:rPr>
                        <a:t>grants</a:t>
                      </a:r>
                      <a:endParaRPr lang="sl-SI" sz="2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l-SI" sz="2400" b="0" i="0" u="none" strike="noStrike" dirty="0">
                          <a:solidFill>
                            <a:srgbClr val="000000"/>
                          </a:solidFill>
                          <a:effectLst/>
                          <a:latin typeface="Calibri"/>
                        </a:rPr>
                        <a:t>13345</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509871">
                <a:tc>
                  <a:txBody>
                    <a:bodyPr/>
                    <a:lstStyle/>
                    <a:p>
                      <a:pPr algn="l" fontAlgn="b"/>
                      <a:r>
                        <a:rPr lang="sl-SI" sz="2400" b="0" i="0" u="none" strike="noStrike" dirty="0">
                          <a:solidFill>
                            <a:srgbClr val="000000"/>
                          </a:solidFill>
                          <a:effectLst/>
                          <a:latin typeface="Calibri"/>
                        </a:rPr>
                        <a:t>       Transfer </a:t>
                      </a:r>
                      <a:r>
                        <a:rPr lang="sl-SI" sz="2400" b="0" i="0" u="none" strike="noStrike" dirty="0" err="1">
                          <a:solidFill>
                            <a:srgbClr val="000000"/>
                          </a:solidFill>
                          <a:effectLst/>
                          <a:latin typeface="Calibri"/>
                        </a:rPr>
                        <a:t>surplus</a:t>
                      </a:r>
                      <a:r>
                        <a:rPr lang="sl-SI" sz="2400" b="0" i="0" u="none" strike="noStrike" dirty="0">
                          <a:solidFill>
                            <a:srgbClr val="000000"/>
                          </a:solidFill>
                          <a:effectLst/>
                          <a:latin typeface="Calibri"/>
                        </a:rPr>
                        <a:t> (-)/deficit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l-SI" sz="2400" b="0" i="0" u="none" strike="noStrike" dirty="0">
                          <a:solidFill>
                            <a:srgbClr val="000000"/>
                          </a:solidFill>
                          <a:effectLst/>
                          <a:latin typeface="Calibri"/>
                        </a:rPr>
                        <a:t>497</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509871">
                <a:tc>
                  <a:txBody>
                    <a:bodyPr/>
                    <a:lstStyle/>
                    <a:p>
                      <a:pPr algn="l" fontAlgn="b"/>
                      <a:r>
                        <a:rPr lang="sl-SI" sz="2400" b="1" i="0" u="none" strike="noStrike" dirty="0" err="1">
                          <a:solidFill>
                            <a:srgbClr val="000000"/>
                          </a:solidFill>
                          <a:effectLst/>
                          <a:latin typeface="Calibri"/>
                        </a:rPr>
                        <a:t>Public</a:t>
                      </a:r>
                      <a:r>
                        <a:rPr lang="sl-SI" sz="2400" b="1" i="0" u="none" strike="noStrike" dirty="0">
                          <a:solidFill>
                            <a:srgbClr val="000000"/>
                          </a:solidFill>
                          <a:effectLst/>
                          <a:latin typeface="Calibri"/>
                        </a:rPr>
                        <a:t> </a:t>
                      </a:r>
                      <a:r>
                        <a:rPr lang="sl-SI" sz="2400" b="1" i="0" u="none" strike="noStrike" dirty="0" err="1">
                          <a:solidFill>
                            <a:srgbClr val="000000"/>
                          </a:solidFill>
                          <a:effectLst/>
                          <a:latin typeface="Calibri"/>
                        </a:rPr>
                        <a:t>asset-based</a:t>
                      </a:r>
                      <a:r>
                        <a:rPr lang="sl-SI" sz="2400" b="1" i="0" u="none" strike="noStrike" dirty="0">
                          <a:solidFill>
                            <a:srgbClr val="000000"/>
                          </a:solidFill>
                          <a:effectLst/>
                          <a:latin typeface="Calibri"/>
                        </a:rPr>
                        <a:t> </a:t>
                      </a:r>
                      <a:r>
                        <a:rPr lang="sl-SI" sz="2400" b="1" i="0" u="none" strike="noStrike" dirty="0" err="1">
                          <a:solidFill>
                            <a:srgbClr val="000000"/>
                          </a:solidFill>
                          <a:effectLst/>
                          <a:latin typeface="Calibri"/>
                        </a:rPr>
                        <a:t>reallocations</a:t>
                      </a:r>
                      <a:endParaRPr lang="sl-SI" sz="24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l-SI" sz="2400" b="0" i="0" u="none" strike="noStrike" dirty="0">
                          <a:solidFill>
                            <a:srgbClr val="000000"/>
                          </a:solidFill>
                          <a:effectLst/>
                          <a:latin typeface="Calibri"/>
                        </a:rPr>
                        <a:t>497</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509871">
                <a:tc>
                  <a:txBody>
                    <a:bodyPr/>
                    <a:lstStyle/>
                    <a:p>
                      <a:pPr algn="l" fontAlgn="b"/>
                      <a:r>
                        <a:rPr lang="sl-SI" sz="2400" b="0" i="0" u="none" strike="noStrike" dirty="0">
                          <a:solidFill>
                            <a:srgbClr val="000000"/>
                          </a:solidFill>
                          <a:effectLst/>
                          <a:latin typeface="Calibri"/>
                        </a:rPr>
                        <a:t>  </a:t>
                      </a:r>
                      <a:r>
                        <a:rPr lang="sl-SI" sz="2400" b="0" i="0" u="none" strike="noStrike" dirty="0" err="1">
                          <a:solidFill>
                            <a:srgbClr val="000000"/>
                          </a:solidFill>
                          <a:effectLst/>
                          <a:latin typeface="Calibri"/>
                        </a:rPr>
                        <a:t>Asset</a:t>
                      </a:r>
                      <a:r>
                        <a:rPr lang="sl-SI" sz="2400" b="0" i="0" u="none" strike="noStrike" dirty="0">
                          <a:solidFill>
                            <a:srgbClr val="000000"/>
                          </a:solidFill>
                          <a:effectLst/>
                          <a:latin typeface="Calibri"/>
                        </a:rPr>
                        <a:t> </a:t>
                      </a:r>
                      <a:r>
                        <a:rPr lang="sl-SI" sz="2400" b="0" i="0" u="none" strike="noStrike" dirty="0" err="1">
                          <a:solidFill>
                            <a:srgbClr val="000000"/>
                          </a:solidFill>
                          <a:effectLst/>
                          <a:latin typeface="Calibri"/>
                        </a:rPr>
                        <a:t>income</a:t>
                      </a:r>
                      <a:r>
                        <a:rPr lang="sl-SI" sz="2400" b="0" i="0" u="none" strike="noStrike" dirty="0">
                          <a:solidFill>
                            <a:srgbClr val="000000"/>
                          </a:solidFill>
                          <a:effectLst/>
                          <a:latin typeface="Calibri"/>
                        </a:rPr>
                        <a:t>,</a:t>
                      </a:r>
                      <a:r>
                        <a:rPr lang="sl-SI" sz="2400" b="0" i="0" u="none" strike="noStrike" baseline="0" dirty="0">
                          <a:solidFill>
                            <a:srgbClr val="000000"/>
                          </a:solidFill>
                          <a:effectLst/>
                          <a:latin typeface="Calibri"/>
                        </a:rPr>
                        <a:t> </a:t>
                      </a:r>
                      <a:r>
                        <a:rPr lang="sl-SI" sz="2400" b="0" i="0" u="none" strike="noStrike" baseline="0" dirty="0" err="1">
                          <a:solidFill>
                            <a:srgbClr val="000000"/>
                          </a:solidFill>
                          <a:effectLst/>
                          <a:latin typeface="Calibri"/>
                        </a:rPr>
                        <a:t>net</a:t>
                      </a:r>
                      <a:endParaRPr lang="sl-SI" sz="2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l-SI" sz="2400" b="0" i="0" u="none" strike="noStrike" dirty="0">
                          <a:solidFill>
                            <a:srgbClr val="000000"/>
                          </a:solidFill>
                          <a:effectLst/>
                          <a:latin typeface="Calibri"/>
                        </a:rPr>
                        <a:t>-406</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535363">
                <a:tc>
                  <a:txBody>
                    <a:bodyPr/>
                    <a:lstStyle/>
                    <a:p>
                      <a:pPr algn="l" fontAlgn="b"/>
                      <a:r>
                        <a:rPr lang="sl-SI" sz="2400" b="0" i="0" u="none" strike="noStrike" dirty="0">
                          <a:solidFill>
                            <a:srgbClr val="000000"/>
                          </a:solidFill>
                          <a:effectLst/>
                          <a:latin typeface="Calibri"/>
                        </a:rPr>
                        <a:t>  </a:t>
                      </a:r>
                      <a:r>
                        <a:rPr lang="sl-SI" sz="2400" b="0" i="0" u="none" strike="noStrike" dirty="0" err="1">
                          <a:solidFill>
                            <a:srgbClr val="000000"/>
                          </a:solidFill>
                          <a:effectLst/>
                          <a:latin typeface="Calibri"/>
                        </a:rPr>
                        <a:t>less</a:t>
                      </a:r>
                      <a:r>
                        <a:rPr lang="sl-SI" sz="2400" b="0" i="0" u="none" strike="noStrike" dirty="0">
                          <a:solidFill>
                            <a:srgbClr val="000000"/>
                          </a:solidFill>
                          <a:effectLst/>
                          <a:latin typeface="Calibri"/>
                        </a:rPr>
                        <a:t>: </a:t>
                      </a:r>
                      <a:r>
                        <a:rPr lang="sl-SI" sz="2400" b="0" i="0" u="none" strike="noStrike" dirty="0" err="1">
                          <a:solidFill>
                            <a:srgbClr val="000000"/>
                          </a:solidFill>
                          <a:effectLst/>
                          <a:latin typeface="Calibri"/>
                        </a:rPr>
                        <a:t>Saving</a:t>
                      </a:r>
                      <a:r>
                        <a:rPr lang="sl-SI" sz="2400" b="0" i="0" u="none" strike="noStrike" dirty="0">
                          <a:solidFill>
                            <a:srgbClr val="000000"/>
                          </a:solidFill>
                          <a:effectLst/>
                          <a:latin typeface="Calibri"/>
                        </a:rPr>
                        <a:t>, </a:t>
                      </a:r>
                      <a:r>
                        <a:rPr lang="sl-SI" sz="2400" b="0" i="0" u="none" strike="noStrike" dirty="0" err="1">
                          <a:solidFill>
                            <a:srgbClr val="000000"/>
                          </a:solidFill>
                          <a:effectLst/>
                          <a:latin typeface="Calibri"/>
                        </a:rPr>
                        <a:t>net</a:t>
                      </a:r>
                      <a:endParaRPr lang="sl-SI" sz="2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sl-SI" sz="2400" b="0" i="0" u="none" strike="noStrike" dirty="0">
                          <a:solidFill>
                            <a:srgbClr val="000000"/>
                          </a:solidFill>
                          <a:effectLst/>
                          <a:latin typeface="Calibri"/>
                        </a:rPr>
                        <a:t>-903</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96059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81200" y="274638"/>
            <a:ext cx="8229600" cy="706090"/>
          </a:xfrm>
        </p:spPr>
        <p:txBody>
          <a:bodyPr>
            <a:normAutofit/>
          </a:bodyPr>
          <a:lstStyle/>
          <a:p>
            <a:pPr algn="ctr"/>
            <a:r>
              <a:rPr lang="sl-SI" sz="2800" b="1" dirty="0"/>
              <a:t>AGE PROFILES (PUBLIC ABR)</a:t>
            </a:r>
          </a:p>
        </p:txBody>
      </p:sp>
      <p:sp>
        <p:nvSpPr>
          <p:cNvPr id="3" name="Ograda vsebine 2"/>
          <p:cNvSpPr>
            <a:spLocks noGrp="1"/>
          </p:cNvSpPr>
          <p:nvPr>
            <p:ph idx="1"/>
          </p:nvPr>
        </p:nvSpPr>
        <p:spPr>
          <a:xfrm>
            <a:off x="1981200" y="2121877"/>
            <a:ext cx="8229600" cy="4004287"/>
          </a:xfrm>
        </p:spPr>
        <p:txBody>
          <a:bodyPr>
            <a:normAutofit/>
          </a:bodyPr>
          <a:lstStyle/>
          <a:p>
            <a:pPr marL="0" indent="0">
              <a:buNone/>
            </a:pPr>
            <a:r>
              <a:rPr lang="en-US" sz="2000" dirty="0"/>
              <a:t>Age profiles of both public asset income and savings follow general tax profile. </a:t>
            </a:r>
            <a:endParaRPr lang="sl-SI" sz="2000" dirty="0"/>
          </a:p>
          <a:p>
            <a:pPr marL="0" indent="0">
              <a:buNone/>
            </a:pPr>
            <a:endParaRPr lang="sl-SI" sz="2000" dirty="0"/>
          </a:p>
          <a:p>
            <a:pPr marL="0" indent="0">
              <a:buNone/>
            </a:pPr>
            <a:r>
              <a:rPr lang="en-US" sz="2000" dirty="0"/>
              <a:t>Why? </a:t>
            </a:r>
            <a:endParaRPr lang="sl-SI" sz="2000" dirty="0"/>
          </a:p>
          <a:p>
            <a:pPr marL="0" indent="0">
              <a:buNone/>
            </a:pPr>
            <a:r>
              <a:rPr lang="en-US" sz="2000" dirty="0"/>
              <a:t>NTA assumption that taxpayers own government assets and are responsible for all government debts</a:t>
            </a:r>
            <a:r>
              <a:rPr lang="sl-SI" sz="2000" dirty="0"/>
              <a:t>. </a:t>
            </a:r>
            <a:endParaRPr lang="en-US" sz="2000" dirty="0"/>
          </a:p>
          <a:p>
            <a:pPr marL="0" indent="0">
              <a:buNone/>
            </a:pPr>
            <a:endParaRPr lang="sl-SI" sz="2000" dirty="0"/>
          </a:p>
          <a:p>
            <a:pPr marL="0" indent="0">
              <a:buNone/>
            </a:pPr>
            <a:endParaRPr lang="en-US" sz="2000" dirty="0"/>
          </a:p>
        </p:txBody>
      </p:sp>
    </p:spTree>
    <p:extLst>
      <p:ext uri="{BB962C8B-B14F-4D97-AF65-F5344CB8AC3E}">
        <p14:creationId xmlns:p14="http://schemas.microsoft.com/office/powerpoint/2010/main" val="273919326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1475</TotalTime>
  <Words>4283</Words>
  <Application>Microsoft Office PowerPoint</Application>
  <PresentationFormat>Widescreen</PresentationFormat>
  <Paragraphs>507</Paragraphs>
  <Slides>70</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70</vt:i4>
      </vt:variant>
    </vt:vector>
  </HeadingPairs>
  <TitlesOfParts>
    <vt:vector size="81" baseType="lpstr">
      <vt:lpstr>Arial</vt:lpstr>
      <vt:lpstr>Arial Black</vt:lpstr>
      <vt:lpstr>Calibri</vt:lpstr>
      <vt:lpstr>Calibri Light</vt:lpstr>
      <vt:lpstr>Cambria Math</vt:lpstr>
      <vt:lpstr>Courier New</vt:lpstr>
      <vt:lpstr>Times New Roman</vt:lpstr>
      <vt:lpstr>Times-Italic</vt:lpstr>
      <vt:lpstr>Times-Roman</vt:lpstr>
      <vt:lpstr>Wingdings</vt:lpstr>
      <vt:lpstr>1_Office Theme</vt:lpstr>
      <vt:lpstr>Training Workshop:  Asset-based Reallocations and NTTA</vt:lpstr>
      <vt:lpstr>BASICS ABOUT ASSET-BASED REALLOCATIONS (ABR)</vt:lpstr>
      <vt:lpstr>EXAMPLES OF ABR INFLOWS AND OUTFLOWS</vt:lpstr>
      <vt:lpstr>WHY ARE ABR IMPORTANT?</vt:lpstr>
      <vt:lpstr>PUBLIC ASSET-BASED REALLOCATIONS</vt:lpstr>
      <vt:lpstr>PUBLIC ASSET-BASED REALLOCATIONS II</vt:lpstr>
      <vt:lpstr>AGGREGATE CONTROLS  (PUBLIC ABR) </vt:lpstr>
      <vt:lpstr>EXAMPLE – AGGREGATE CONTROLS FOR PUBLIC REALLOCATIONS, SLOVENIA</vt:lpstr>
      <vt:lpstr>AGE PROFILES (PUBLIC ABR)</vt:lpstr>
      <vt:lpstr>Public asset-based reallocations, Slovenia, 2012</vt:lpstr>
      <vt:lpstr>PRIVATE ASSET-BASED REALLOCATIONS</vt:lpstr>
      <vt:lpstr>PRIVATE ASSET-BASED REALLOCATIONS II</vt:lpstr>
      <vt:lpstr>AGGREGATE CONTROLS – PRIVATE ABR</vt:lpstr>
      <vt:lpstr>EXAMPLE – AGGREGATE CONTROLS FOR PRIVATE ABR, SLOVENIA</vt:lpstr>
      <vt:lpstr>AGE PROFILES – PRIVATE ABR</vt:lpstr>
      <vt:lpstr>Figure 3: Life-cycle deficit and reallocations, example of 17 NTA countries</vt:lpstr>
      <vt:lpstr>Figure 3: Asset-based reallocations, example of 17 NTA countries</vt:lpstr>
      <vt:lpstr>Figure 4: Asset income and saving for 65+ age group</vt:lpstr>
      <vt:lpstr>Financing the LCD in 2010 in Slovenia</vt:lpstr>
      <vt:lpstr>Financing the LCD in 2010 the UK</vt:lpstr>
      <vt:lpstr>NOW, on to NATIONAL TIME TRANSFER ACCOUNTS  Objectives</vt:lpstr>
      <vt:lpstr>NTA example</vt:lpstr>
      <vt:lpstr>NTA by sex</vt:lpstr>
      <vt:lpstr>PowerPoint Presentation</vt:lpstr>
      <vt:lpstr>PowerPoint Presentation</vt:lpstr>
      <vt:lpstr>Gendered economic measurement</vt:lpstr>
      <vt:lpstr>CWW: Measuring the gendered economy</vt:lpstr>
      <vt:lpstr>CWW’s Goal:  Value everyone’s work, measure everyone’s care</vt:lpstr>
      <vt:lpstr>The rest of the workshop</vt:lpstr>
      <vt:lpstr>PowerPoint Presentation</vt:lpstr>
      <vt:lpstr>NTA by Sex Estimation Steps</vt:lpstr>
      <vt:lpstr>Review single-sex estimation strategy</vt:lpstr>
      <vt:lpstr>How to add sex as another category?</vt:lpstr>
      <vt:lpstr>Adjustment for consistency with single-sex NTA</vt:lpstr>
      <vt:lpstr>Calculating adjustment factors</vt:lpstr>
      <vt:lpstr>Final notes on adjustment</vt:lpstr>
      <vt:lpstr>PowerPoint Presentation</vt:lpstr>
      <vt:lpstr>Production Estimation Strategy</vt:lpstr>
      <vt:lpstr>Know your time use survey</vt:lpstr>
      <vt:lpstr>Time use survey data cleaning</vt:lpstr>
      <vt:lpstr>Time use survey data cleaning</vt:lpstr>
      <vt:lpstr>What to do if there are problems?</vt:lpstr>
      <vt:lpstr>Which activities are in NTTA?</vt:lpstr>
      <vt:lpstr>Which activities are NOT in NTTA?</vt:lpstr>
      <vt:lpstr>PowerPoint Presentation</vt:lpstr>
      <vt:lpstr>Groups of NTTA Activities</vt:lpstr>
      <vt:lpstr>Time use survey file preparation</vt:lpstr>
      <vt:lpstr>File prep for diary surveys</vt:lpstr>
      <vt:lpstr>PowerPoint Presentation</vt:lpstr>
      <vt:lpstr>File prep for activity questions</vt:lpstr>
      <vt:lpstr>Unsmoothed Age Means</vt:lpstr>
      <vt:lpstr>Smoothing</vt:lpstr>
      <vt:lpstr>Sensitivity Tests</vt:lpstr>
      <vt:lpstr>Understanding the results</vt:lpstr>
      <vt:lpstr>PowerPoint Presentation</vt:lpstr>
      <vt:lpstr>Consumption Estimation Strategy</vt:lpstr>
      <vt:lpstr>Consumption Imputation Assumptions</vt:lpstr>
      <vt:lpstr>Consumption Imputation Assumptions</vt:lpstr>
      <vt:lpstr>Finalizing profiles</vt:lpstr>
      <vt:lpstr>Simplified Spreadsheet Examples</vt:lpstr>
      <vt:lpstr>PowerPoint Presentation</vt:lpstr>
      <vt:lpstr>NTTA Transfers Defined</vt:lpstr>
      <vt:lpstr>PowerPoint Presentation</vt:lpstr>
      <vt:lpstr>Understanding your wage data</vt:lpstr>
      <vt:lpstr>Methods for Imputing Wages</vt:lpstr>
      <vt:lpstr>Why use specialist replacement?</vt:lpstr>
      <vt:lpstr>Which wages to use?</vt:lpstr>
      <vt:lpstr>Other aspects of wages</vt:lpstr>
      <vt:lpstr>Sensitivity Tests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Conference on Population and Development  23-24 October 2023.</dc:title>
  <dc:creator>ACER BY COMCOM</dc:creator>
  <cp:lastModifiedBy>Gretchen Donehower</cp:lastModifiedBy>
  <cp:revision>28</cp:revision>
  <dcterms:created xsi:type="dcterms:W3CDTF">2023-10-09T05:28:13Z</dcterms:created>
  <dcterms:modified xsi:type="dcterms:W3CDTF">2025-03-12T01:25:45Z</dcterms:modified>
</cp:coreProperties>
</file>