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7" r:id="rId9"/>
    <p:sldId id="266" r:id="rId10"/>
    <p:sldId id="268" r:id="rId11"/>
    <p:sldId id="269" r:id="rId12"/>
    <p:sldId id="270" r:id="rId1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8A21"/>
    <a:srgbClr val="1F8A1F"/>
    <a:srgbClr val="FFFFFF"/>
    <a:srgbClr val="168CFF"/>
    <a:srgbClr val="A731F1"/>
    <a:srgbClr val="B95AF4"/>
    <a:srgbClr val="B32323"/>
    <a:srgbClr val="FFAA0F"/>
    <a:srgbClr val="1E90FF"/>
    <a:srgbClr val="BC3C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376D4F-050A-416C-99BF-B68C9F8967F4}" v="142" dt="2025-03-10T19:43:41.25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58" autoAdjust="0"/>
    <p:restoredTop sz="86744" autoAdjust="0"/>
  </p:normalViewPr>
  <p:slideViewPr>
    <p:cSldViewPr snapToGrid="0" showGuides="1">
      <p:cViewPr varScale="1">
        <p:scale>
          <a:sx n="70" d="100"/>
          <a:sy n="70" d="100"/>
        </p:scale>
        <p:origin x="538" y="262"/>
      </p:cViewPr>
      <p:guideLst>
        <p:guide orient="horz" pos="119"/>
        <p:guide pos="3863"/>
      </p:guideLst>
    </p:cSldViewPr>
  </p:slideViewPr>
  <p:notesTextViewPr>
    <p:cViewPr>
      <p:scale>
        <a:sx n="1" d="1"/>
        <a:sy n="1" d="1"/>
      </p:scale>
      <p:origin x="0" y="0"/>
    </p:cViewPr>
  </p:notesTextViewPr>
  <p:notesViewPr>
    <p:cSldViewPr snapToGrid="0" showGuides="1">
      <p:cViewPr>
        <p:scale>
          <a:sx n="75" d="100"/>
          <a:sy n="75" d="100"/>
        </p:scale>
        <p:origin x="3032" y="-131"/>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貴士 鈴木" userId="3195e6837ad51768" providerId="LiveId" clId="{EDACDD1B-9636-45D0-887B-8CAF2CF25355}"/>
    <pc:docChg chg="undo custSel modSld">
      <pc:chgData name="貴士 鈴木" userId="3195e6837ad51768" providerId="LiveId" clId="{EDACDD1B-9636-45D0-887B-8CAF2CF25355}" dt="2025-03-10T09:43:49.234" v="720" actId="12"/>
      <pc:docMkLst>
        <pc:docMk/>
      </pc:docMkLst>
      <pc:sldChg chg="modSp mod">
        <pc:chgData name="貴士 鈴木" userId="3195e6837ad51768" providerId="LiveId" clId="{EDACDD1B-9636-45D0-887B-8CAF2CF25355}" dt="2025-03-10T04:42:04.159" v="125" actId="20577"/>
        <pc:sldMkLst>
          <pc:docMk/>
          <pc:sldMk cId="3514078769" sldId="261"/>
        </pc:sldMkLst>
        <pc:graphicFrameChg chg="modGraphic">
          <ac:chgData name="貴士 鈴木" userId="3195e6837ad51768" providerId="LiveId" clId="{EDACDD1B-9636-45D0-887B-8CAF2CF25355}" dt="2025-03-10T04:42:04.159" v="125" actId="20577"/>
          <ac:graphicFrameMkLst>
            <pc:docMk/>
            <pc:sldMk cId="3514078769" sldId="261"/>
            <ac:graphicFrameMk id="2" creationId="{887A2FD6-9C3D-580F-B0C3-6526DEC730D5}"/>
          </ac:graphicFrameMkLst>
        </pc:graphicFrameChg>
      </pc:sldChg>
      <pc:sldChg chg="modSp mod">
        <pc:chgData name="貴士 鈴木" userId="3195e6837ad51768" providerId="LiveId" clId="{EDACDD1B-9636-45D0-887B-8CAF2CF25355}" dt="2025-03-10T09:02:48.415" v="546" actId="14100"/>
        <pc:sldMkLst>
          <pc:docMk/>
          <pc:sldMk cId="2511293750" sldId="266"/>
        </pc:sldMkLst>
        <pc:spChg chg="mod">
          <ac:chgData name="貴士 鈴木" userId="3195e6837ad51768" providerId="LiveId" clId="{EDACDD1B-9636-45D0-887B-8CAF2CF25355}" dt="2025-03-10T09:02:48.415" v="546" actId="14100"/>
          <ac:spMkLst>
            <pc:docMk/>
            <pc:sldMk cId="2511293750" sldId="266"/>
            <ac:spMk id="11" creationId="{95B861F1-2F69-B311-0DCB-E1C4294F71EC}"/>
          </ac:spMkLst>
        </pc:spChg>
        <pc:spChg chg="mod">
          <ac:chgData name="貴士 鈴木" userId="3195e6837ad51768" providerId="LiveId" clId="{EDACDD1B-9636-45D0-887B-8CAF2CF25355}" dt="2025-03-10T09:01:35.001" v="521" actId="1036"/>
          <ac:spMkLst>
            <pc:docMk/>
            <pc:sldMk cId="2511293750" sldId="266"/>
            <ac:spMk id="50" creationId="{36D379B8-15B9-8AE1-4B78-78137B7DA8C5}"/>
          </ac:spMkLst>
        </pc:spChg>
        <pc:spChg chg="mod">
          <ac:chgData name="貴士 鈴木" userId="3195e6837ad51768" providerId="LiveId" clId="{EDACDD1B-9636-45D0-887B-8CAF2CF25355}" dt="2025-03-10T09:01:35.001" v="521" actId="1036"/>
          <ac:spMkLst>
            <pc:docMk/>
            <pc:sldMk cId="2511293750" sldId="266"/>
            <ac:spMk id="53" creationId="{22B99ADB-41AE-DFAA-1A10-7F65F8093396}"/>
          </ac:spMkLst>
        </pc:spChg>
        <pc:spChg chg="mod">
          <ac:chgData name="貴士 鈴木" userId="3195e6837ad51768" providerId="LiveId" clId="{EDACDD1B-9636-45D0-887B-8CAF2CF25355}" dt="2025-03-10T09:01:35.001" v="521" actId="1036"/>
          <ac:spMkLst>
            <pc:docMk/>
            <pc:sldMk cId="2511293750" sldId="266"/>
            <ac:spMk id="54" creationId="{B0C4B779-4CE6-09C0-C37B-F4E094923893}"/>
          </ac:spMkLst>
        </pc:spChg>
        <pc:spChg chg="mod">
          <ac:chgData name="貴士 鈴木" userId="3195e6837ad51768" providerId="LiveId" clId="{EDACDD1B-9636-45D0-887B-8CAF2CF25355}" dt="2025-03-10T09:01:35.001" v="521" actId="1036"/>
          <ac:spMkLst>
            <pc:docMk/>
            <pc:sldMk cId="2511293750" sldId="266"/>
            <ac:spMk id="55" creationId="{AC2ED165-11DD-4759-9432-9DAE9624F9FA}"/>
          </ac:spMkLst>
        </pc:spChg>
        <pc:spChg chg="mod">
          <ac:chgData name="貴士 鈴木" userId="3195e6837ad51768" providerId="LiveId" clId="{EDACDD1B-9636-45D0-887B-8CAF2CF25355}" dt="2025-03-10T09:01:35.001" v="521" actId="1036"/>
          <ac:spMkLst>
            <pc:docMk/>
            <pc:sldMk cId="2511293750" sldId="266"/>
            <ac:spMk id="56" creationId="{B4E56B70-A4C6-BF1B-B54A-446B7F9C1906}"/>
          </ac:spMkLst>
        </pc:spChg>
        <pc:spChg chg="mod">
          <ac:chgData name="貴士 鈴木" userId="3195e6837ad51768" providerId="LiveId" clId="{EDACDD1B-9636-45D0-887B-8CAF2CF25355}" dt="2025-03-10T09:01:35.001" v="521" actId="1036"/>
          <ac:spMkLst>
            <pc:docMk/>
            <pc:sldMk cId="2511293750" sldId="266"/>
            <ac:spMk id="71" creationId="{8D4AED38-2874-B6D4-BBB4-023345FD6410}"/>
          </ac:spMkLst>
        </pc:spChg>
        <pc:spChg chg="mod">
          <ac:chgData name="貴士 鈴木" userId="3195e6837ad51768" providerId="LiveId" clId="{EDACDD1B-9636-45D0-887B-8CAF2CF25355}" dt="2025-03-10T09:01:35.001" v="521" actId="1036"/>
          <ac:spMkLst>
            <pc:docMk/>
            <pc:sldMk cId="2511293750" sldId="266"/>
            <ac:spMk id="72" creationId="{CCE175A9-4AD9-9428-A6D0-E46C4FA4A587}"/>
          </ac:spMkLst>
        </pc:spChg>
        <pc:spChg chg="mod">
          <ac:chgData name="貴士 鈴木" userId="3195e6837ad51768" providerId="LiveId" clId="{EDACDD1B-9636-45D0-887B-8CAF2CF25355}" dt="2025-03-10T09:01:35.001" v="521" actId="1036"/>
          <ac:spMkLst>
            <pc:docMk/>
            <pc:sldMk cId="2511293750" sldId="266"/>
            <ac:spMk id="73" creationId="{77A4EBAB-C3C4-6334-4FC5-63BBAC30A414}"/>
          </ac:spMkLst>
        </pc:spChg>
        <pc:spChg chg="mod">
          <ac:chgData name="貴士 鈴木" userId="3195e6837ad51768" providerId="LiveId" clId="{EDACDD1B-9636-45D0-887B-8CAF2CF25355}" dt="2025-03-10T09:01:47.379" v="522" actId="1076"/>
          <ac:spMkLst>
            <pc:docMk/>
            <pc:sldMk cId="2511293750" sldId="266"/>
            <ac:spMk id="75" creationId="{827832EA-1CBC-B31F-3194-174B143C84CD}"/>
          </ac:spMkLst>
        </pc:spChg>
        <pc:spChg chg="mod">
          <ac:chgData name="貴士 鈴木" userId="3195e6837ad51768" providerId="LiveId" clId="{EDACDD1B-9636-45D0-887B-8CAF2CF25355}" dt="2025-03-10T09:01:52.649" v="523" actId="1076"/>
          <ac:spMkLst>
            <pc:docMk/>
            <pc:sldMk cId="2511293750" sldId="266"/>
            <ac:spMk id="76" creationId="{CE78B494-5C1B-496B-8C2C-6F3F48F45F25}"/>
          </ac:spMkLst>
        </pc:spChg>
        <pc:spChg chg="mod">
          <ac:chgData name="貴士 鈴木" userId="3195e6837ad51768" providerId="LiveId" clId="{EDACDD1B-9636-45D0-887B-8CAF2CF25355}" dt="2025-03-10T09:01:35.001" v="521" actId="1036"/>
          <ac:spMkLst>
            <pc:docMk/>
            <pc:sldMk cId="2511293750" sldId="266"/>
            <ac:spMk id="78" creationId="{E13AD20D-DD2E-6B5D-C6EB-B083E12A4D47}"/>
          </ac:spMkLst>
        </pc:spChg>
        <pc:spChg chg="mod">
          <ac:chgData name="貴士 鈴木" userId="3195e6837ad51768" providerId="LiveId" clId="{EDACDD1B-9636-45D0-887B-8CAF2CF25355}" dt="2025-03-10T09:01:35.001" v="521" actId="1036"/>
          <ac:spMkLst>
            <pc:docMk/>
            <pc:sldMk cId="2511293750" sldId="266"/>
            <ac:spMk id="79" creationId="{8A9B9C5E-B2DC-AF04-25EE-6AD66F692134}"/>
          </ac:spMkLst>
        </pc:spChg>
      </pc:sldChg>
      <pc:sldChg chg="modSp mod">
        <pc:chgData name="貴士 鈴木" userId="3195e6837ad51768" providerId="LiveId" clId="{EDACDD1B-9636-45D0-887B-8CAF2CF25355}" dt="2025-03-10T04:39:02.678" v="114" actId="2711"/>
        <pc:sldMkLst>
          <pc:docMk/>
          <pc:sldMk cId="992381932" sldId="267"/>
        </pc:sldMkLst>
        <pc:spChg chg="mod">
          <ac:chgData name="貴士 鈴木" userId="3195e6837ad51768" providerId="LiveId" clId="{EDACDD1B-9636-45D0-887B-8CAF2CF25355}" dt="2025-03-10T04:39:02.678" v="114" actId="2711"/>
          <ac:spMkLst>
            <pc:docMk/>
            <pc:sldMk cId="992381932" sldId="267"/>
            <ac:spMk id="2" creationId="{33009E3C-1D28-17DC-1EA1-49150C2053CB}"/>
          </ac:spMkLst>
        </pc:spChg>
      </pc:sldChg>
      <pc:sldChg chg="addSp delSp modSp mod">
        <pc:chgData name="貴士 鈴木" userId="3195e6837ad51768" providerId="LiveId" clId="{EDACDD1B-9636-45D0-887B-8CAF2CF25355}" dt="2025-03-10T04:40:01.408" v="116" actId="207"/>
        <pc:sldMkLst>
          <pc:docMk/>
          <pc:sldMk cId="1021115095" sldId="269"/>
        </pc:sldMkLst>
        <pc:spChg chg="mod">
          <ac:chgData name="貴士 鈴木" userId="3195e6837ad51768" providerId="LiveId" clId="{EDACDD1B-9636-45D0-887B-8CAF2CF25355}" dt="2025-03-10T04:40:01.408" v="116" actId="207"/>
          <ac:spMkLst>
            <pc:docMk/>
            <pc:sldMk cId="1021115095" sldId="269"/>
            <ac:spMk id="32" creationId="{B5E2F7C1-5ED6-9F1D-90AD-6CA642147D86}"/>
          </ac:spMkLst>
        </pc:spChg>
        <pc:picChg chg="mod">
          <ac:chgData name="貴士 鈴木" userId="3195e6837ad51768" providerId="LiveId" clId="{EDACDD1B-9636-45D0-887B-8CAF2CF25355}" dt="2025-03-10T03:31:20.850" v="10" actId="1076"/>
          <ac:picMkLst>
            <pc:docMk/>
            <pc:sldMk cId="1021115095" sldId="269"/>
            <ac:picMk id="25" creationId="{DFC94D97-5B2F-006E-C403-205EF06AA504}"/>
          </ac:picMkLst>
        </pc:picChg>
        <pc:cxnChg chg="add del mod">
          <ac:chgData name="貴士 鈴木" userId="3195e6837ad51768" providerId="LiveId" clId="{EDACDD1B-9636-45D0-887B-8CAF2CF25355}" dt="2025-03-10T03:30:43.996" v="3" actId="478"/>
          <ac:cxnSpMkLst>
            <pc:docMk/>
            <pc:sldMk cId="1021115095" sldId="269"/>
            <ac:cxnSpMk id="4" creationId="{FC999CB2-2CDF-E9E1-A00C-B77D12CDD0A2}"/>
          </ac:cxnSpMkLst>
        </pc:cxnChg>
        <pc:cxnChg chg="add mod">
          <ac:chgData name="貴士 鈴木" userId="3195e6837ad51768" providerId="LiveId" clId="{EDACDD1B-9636-45D0-887B-8CAF2CF25355}" dt="2025-03-10T03:31:12.574" v="7" actId="692"/>
          <ac:cxnSpMkLst>
            <pc:docMk/>
            <pc:sldMk cId="1021115095" sldId="269"/>
            <ac:cxnSpMk id="7" creationId="{4E6F9814-6444-56C4-AF1A-9F77A1D78307}"/>
          </ac:cxnSpMkLst>
        </pc:cxnChg>
        <pc:cxnChg chg="mod">
          <ac:chgData name="貴士 鈴木" userId="3195e6837ad51768" providerId="LiveId" clId="{EDACDD1B-9636-45D0-887B-8CAF2CF25355}" dt="2025-03-10T03:31:33.847" v="13" actId="692"/>
          <ac:cxnSpMkLst>
            <pc:docMk/>
            <pc:sldMk cId="1021115095" sldId="269"/>
            <ac:cxnSpMk id="31" creationId="{AFDBBD97-C40C-7E98-16AE-044169726868}"/>
          </ac:cxnSpMkLst>
        </pc:cxnChg>
      </pc:sldChg>
      <pc:sldChg chg="modSp mod">
        <pc:chgData name="貴士 鈴木" userId="3195e6837ad51768" providerId="LiveId" clId="{EDACDD1B-9636-45D0-887B-8CAF2CF25355}" dt="2025-03-10T09:43:49.234" v="720" actId="12"/>
        <pc:sldMkLst>
          <pc:docMk/>
          <pc:sldMk cId="1241581856" sldId="270"/>
        </pc:sldMkLst>
        <pc:spChg chg="mod">
          <ac:chgData name="貴士 鈴木" userId="3195e6837ad51768" providerId="LiveId" clId="{EDACDD1B-9636-45D0-887B-8CAF2CF25355}" dt="2025-03-10T09:43:49.234" v="720" actId="12"/>
          <ac:spMkLst>
            <pc:docMk/>
            <pc:sldMk cId="1241581856" sldId="270"/>
            <ac:spMk id="5" creationId="{1B428EEA-4C79-117A-84BE-DC101C0151F0}"/>
          </ac:spMkLst>
        </pc:spChg>
      </pc:sldChg>
    </pc:docChg>
  </pc:docChgLst>
  <pc:docChgLst>
    <pc:chgData name="貴士 鈴木" userId="3195e6837ad51768" providerId="LiveId" clId="{8D376D4F-050A-416C-99BF-B68C9F8967F4}"/>
    <pc:docChg chg="undo custSel delSld modSld">
      <pc:chgData name="貴士 鈴木" userId="3195e6837ad51768" providerId="LiveId" clId="{8D376D4F-050A-416C-99BF-B68C9F8967F4}" dt="2025-03-11T03:47:16.993" v="839" actId="20577"/>
      <pc:docMkLst>
        <pc:docMk/>
      </pc:docMkLst>
      <pc:sldChg chg="modSp mod">
        <pc:chgData name="貴士 鈴木" userId="3195e6837ad51768" providerId="LiveId" clId="{8D376D4F-050A-416C-99BF-B68C9F8967F4}" dt="2025-03-11T02:34:59.756" v="634" actId="14100"/>
        <pc:sldMkLst>
          <pc:docMk/>
          <pc:sldMk cId="588987604" sldId="256"/>
        </pc:sldMkLst>
        <pc:spChg chg="mod">
          <ac:chgData name="貴士 鈴木" userId="3195e6837ad51768" providerId="LiveId" clId="{8D376D4F-050A-416C-99BF-B68C9F8967F4}" dt="2025-03-11T02:34:59.756" v="634" actId="14100"/>
          <ac:spMkLst>
            <pc:docMk/>
            <pc:sldMk cId="588987604" sldId="256"/>
            <ac:spMk id="2" creationId="{824CA7FE-228D-AAFB-BBFC-CE517922DA2B}"/>
          </ac:spMkLst>
        </pc:spChg>
        <pc:spChg chg="mod">
          <ac:chgData name="貴士 鈴木" userId="3195e6837ad51768" providerId="LiveId" clId="{8D376D4F-050A-416C-99BF-B68C9F8967F4}" dt="2025-03-11T02:33:47.549" v="627" actId="1076"/>
          <ac:spMkLst>
            <pc:docMk/>
            <pc:sldMk cId="588987604" sldId="256"/>
            <ac:spMk id="3" creationId="{243CD616-E596-0876-74B0-7589B23C18B0}"/>
          </ac:spMkLst>
        </pc:spChg>
      </pc:sldChg>
      <pc:sldChg chg="modSp mod">
        <pc:chgData name="貴士 鈴木" userId="3195e6837ad51768" providerId="LiveId" clId="{8D376D4F-050A-416C-99BF-B68C9F8967F4}" dt="2025-03-10T22:18:30.913" v="403" actId="20577"/>
        <pc:sldMkLst>
          <pc:docMk/>
          <pc:sldMk cId="3423137877" sldId="257"/>
        </pc:sldMkLst>
        <pc:spChg chg="mod">
          <ac:chgData name="貴士 鈴木" userId="3195e6837ad51768" providerId="LiveId" clId="{8D376D4F-050A-416C-99BF-B68C9F8967F4}" dt="2025-03-10T22:18:30.913" v="403" actId="20577"/>
          <ac:spMkLst>
            <pc:docMk/>
            <pc:sldMk cId="3423137877" sldId="257"/>
            <ac:spMk id="18" creationId="{14D490E7-53AB-3D6D-88BE-ACE1CBC9EFCF}"/>
          </ac:spMkLst>
        </pc:spChg>
      </pc:sldChg>
      <pc:sldChg chg="modSp mod">
        <pc:chgData name="貴士 鈴木" userId="3195e6837ad51768" providerId="LiveId" clId="{8D376D4F-050A-416C-99BF-B68C9F8967F4}" dt="2025-03-10T21:47:36.411" v="346" actId="20577"/>
        <pc:sldMkLst>
          <pc:docMk/>
          <pc:sldMk cId="2849811990" sldId="258"/>
        </pc:sldMkLst>
        <pc:spChg chg="mod">
          <ac:chgData name="貴士 鈴木" userId="3195e6837ad51768" providerId="LiveId" clId="{8D376D4F-050A-416C-99BF-B68C9F8967F4}" dt="2025-03-10T21:47:36.411" v="346" actId="20577"/>
          <ac:spMkLst>
            <pc:docMk/>
            <pc:sldMk cId="2849811990" sldId="258"/>
            <ac:spMk id="18" creationId="{14D490E7-53AB-3D6D-88BE-ACE1CBC9EFCF}"/>
          </ac:spMkLst>
        </pc:spChg>
      </pc:sldChg>
      <pc:sldChg chg="modSp mod">
        <pc:chgData name="貴士 鈴木" userId="3195e6837ad51768" providerId="LiveId" clId="{8D376D4F-050A-416C-99BF-B68C9F8967F4}" dt="2025-03-10T21:59:20.635" v="361" actId="20577"/>
        <pc:sldMkLst>
          <pc:docMk/>
          <pc:sldMk cId="3235073086" sldId="262"/>
        </pc:sldMkLst>
        <pc:spChg chg="mod">
          <ac:chgData name="貴士 鈴木" userId="3195e6837ad51768" providerId="LiveId" clId="{8D376D4F-050A-416C-99BF-B68C9F8967F4}" dt="2025-03-10T21:59:20.635" v="361" actId="20577"/>
          <ac:spMkLst>
            <pc:docMk/>
            <pc:sldMk cId="3235073086" sldId="262"/>
            <ac:spMk id="5" creationId="{1B428EEA-4C79-117A-84BE-DC101C0151F0}"/>
          </ac:spMkLst>
        </pc:spChg>
      </pc:sldChg>
      <pc:sldChg chg="del">
        <pc:chgData name="貴士 鈴木" userId="3195e6837ad51768" providerId="LiveId" clId="{8D376D4F-050A-416C-99BF-B68C9F8967F4}" dt="2025-03-11T02:30:11.744" v="596" actId="47"/>
        <pc:sldMkLst>
          <pc:docMk/>
          <pc:sldMk cId="1281853100" sldId="265"/>
        </pc:sldMkLst>
      </pc:sldChg>
      <pc:sldChg chg="delSp modSp mod delAnim modNotesTx">
        <pc:chgData name="貴士 鈴木" userId="3195e6837ad51768" providerId="LiveId" clId="{8D376D4F-050A-416C-99BF-B68C9F8967F4}" dt="2025-03-10T20:38:12.667" v="225" actId="478"/>
        <pc:sldMkLst>
          <pc:docMk/>
          <pc:sldMk cId="2511293750" sldId="266"/>
        </pc:sldMkLst>
        <pc:spChg chg="mod">
          <ac:chgData name="貴士 鈴木" userId="3195e6837ad51768" providerId="LiveId" clId="{8D376D4F-050A-416C-99BF-B68C9F8967F4}" dt="2025-03-10T19:25:27.394" v="223" actId="14100"/>
          <ac:spMkLst>
            <pc:docMk/>
            <pc:sldMk cId="2511293750" sldId="266"/>
            <ac:spMk id="11" creationId="{95B861F1-2F69-B311-0DCB-E1C4294F71EC}"/>
          </ac:spMkLst>
        </pc:spChg>
        <pc:spChg chg="del">
          <ac:chgData name="貴士 鈴木" userId="3195e6837ad51768" providerId="LiveId" clId="{8D376D4F-050A-416C-99BF-B68C9F8967F4}" dt="2025-03-10T20:38:12.667" v="225" actId="478"/>
          <ac:spMkLst>
            <pc:docMk/>
            <pc:sldMk cId="2511293750" sldId="266"/>
            <ac:spMk id="72" creationId="{CCE175A9-4AD9-9428-A6D0-E46C4FA4A587}"/>
          </ac:spMkLst>
        </pc:spChg>
      </pc:sldChg>
      <pc:sldChg chg="modSp mod modNotesTx">
        <pc:chgData name="貴士 鈴木" userId="3195e6837ad51768" providerId="LiveId" clId="{8D376D4F-050A-416C-99BF-B68C9F8967F4}" dt="2025-03-10T22:33:13.997" v="462" actId="20577"/>
        <pc:sldMkLst>
          <pc:docMk/>
          <pc:sldMk cId="2317950544" sldId="268"/>
        </pc:sldMkLst>
        <pc:spChg chg="mod">
          <ac:chgData name="貴士 鈴木" userId="3195e6837ad51768" providerId="LiveId" clId="{8D376D4F-050A-416C-99BF-B68C9F8967F4}" dt="2025-03-10T22:33:13.997" v="462" actId="20577"/>
          <ac:spMkLst>
            <pc:docMk/>
            <pc:sldMk cId="2317950544" sldId="268"/>
            <ac:spMk id="6" creationId="{4EDB74BD-4A8A-2C61-9328-D5B61FDD21B1}"/>
          </ac:spMkLst>
        </pc:spChg>
      </pc:sldChg>
      <pc:sldChg chg="modSp mod">
        <pc:chgData name="貴士 鈴木" userId="3195e6837ad51768" providerId="LiveId" clId="{8D376D4F-050A-416C-99BF-B68C9F8967F4}" dt="2025-03-11T03:47:16.993" v="839" actId="20577"/>
        <pc:sldMkLst>
          <pc:docMk/>
          <pc:sldMk cId="1241581856" sldId="270"/>
        </pc:sldMkLst>
        <pc:spChg chg="mod">
          <ac:chgData name="貴士 鈴木" userId="3195e6837ad51768" providerId="LiveId" clId="{8D376D4F-050A-416C-99BF-B68C9F8967F4}" dt="2025-03-11T03:47:16.993" v="839" actId="20577"/>
          <ac:spMkLst>
            <pc:docMk/>
            <pc:sldMk cId="1241581856" sldId="270"/>
            <ac:spMk id="5" creationId="{1B428EEA-4C79-117A-84BE-DC101C0151F0}"/>
          </ac:spMkLst>
        </pc:spChg>
      </pc:sldChg>
      <pc:sldChg chg="del">
        <pc:chgData name="貴士 鈴木" userId="3195e6837ad51768" providerId="LiveId" clId="{8D376D4F-050A-416C-99BF-B68C9F8967F4}" dt="2025-03-11T02:30:12.679" v="597" actId="47"/>
        <pc:sldMkLst>
          <pc:docMk/>
          <pc:sldMk cId="2531181926"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B6805A8-6DA7-43F1-8336-1ADE9825F4D1}" type="datetimeFigureOut">
              <a:rPr kumimoji="1" lang="ja-JP" altLang="en-US" smtClean="0"/>
              <a:t>2025/3/11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37721E4C-18DD-4FE1-AE2D-C67EC90D5599}" type="slidenum">
              <a:rPr kumimoji="1" lang="ja-JP" altLang="en-US" smtClean="0"/>
              <a:t>‹#›</a:t>
            </a:fld>
            <a:endParaRPr kumimoji="1" lang="ja-JP" altLang="en-US"/>
          </a:p>
        </p:txBody>
      </p:sp>
    </p:spTree>
    <p:extLst>
      <p:ext uri="{BB962C8B-B14F-4D97-AF65-F5344CB8AC3E}">
        <p14:creationId xmlns:p14="http://schemas.microsoft.com/office/powerpoint/2010/main" val="12147667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7721E4C-18DD-4FE1-AE2D-C67EC90D5599}" type="slidenum">
              <a:rPr kumimoji="1" lang="ja-JP" altLang="en-US" smtClean="0"/>
              <a:t>1</a:t>
            </a:fld>
            <a:endParaRPr kumimoji="1" lang="ja-JP" altLang="en-US"/>
          </a:p>
        </p:txBody>
      </p:sp>
    </p:spTree>
    <p:extLst>
      <p:ext uri="{BB962C8B-B14F-4D97-AF65-F5344CB8AC3E}">
        <p14:creationId xmlns:p14="http://schemas.microsoft.com/office/powerpoint/2010/main" val="414560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42900" indent="-342900">
              <a:spcBef>
                <a:spcPts val="600"/>
              </a:spcBef>
              <a:spcAft>
                <a:spcPts val="600"/>
              </a:spcAft>
              <a:buFont typeface="Arial" panose="020B0604020202020204" pitchFamily="34" charset="0"/>
              <a:buChar char="•"/>
            </a:pPr>
            <a:endParaRPr kumimoji="1" lang="en-US" altLang="ja-JP" sz="1200"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5"/>
          </p:nvPr>
        </p:nvSpPr>
        <p:spPr/>
        <p:txBody>
          <a:bodyPr/>
          <a:lstStyle/>
          <a:p>
            <a:fld id="{37721E4C-18DD-4FE1-AE2D-C67EC90D5599}" type="slidenum">
              <a:rPr kumimoji="1" lang="ja-JP" altLang="en-US" smtClean="0"/>
              <a:t>9</a:t>
            </a:fld>
            <a:endParaRPr kumimoji="1" lang="ja-JP" altLang="en-US"/>
          </a:p>
        </p:txBody>
      </p:sp>
    </p:spTree>
    <p:extLst>
      <p:ext uri="{BB962C8B-B14F-4D97-AF65-F5344CB8AC3E}">
        <p14:creationId xmlns:p14="http://schemas.microsoft.com/office/powerpoint/2010/main" val="2560792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spcBef>
                <a:spcPts val="600"/>
              </a:spcBef>
              <a:spcAft>
                <a:spcPts val="600"/>
              </a:spcAft>
              <a:buFont typeface="Arial" panose="020B0604020202020204" pitchFamily="34" charset="0"/>
              <a:buNone/>
            </a:pPr>
            <a:endParaRPr lang="en-US" altLang="ja-JP" sz="1200"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5"/>
          </p:nvPr>
        </p:nvSpPr>
        <p:spPr/>
        <p:txBody>
          <a:bodyPr/>
          <a:lstStyle/>
          <a:p>
            <a:fld id="{37721E4C-18DD-4FE1-AE2D-C67EC90D5599}" type="slidenum">
              <a:rPr kumimoji="1" lang="ja-JP" altLang="en-US" smtClean="0"/>
              <a:t>10</a:t>
            </a:fld>
            <a:endParaRPr kumimoji="1" lang="ja-JP" altLang="en-US"/>
          </a:p>
        </p:txBody>
      </p:sp>
    </p:spTree>
    <p:extLst>
      <p:ext uri="{BB962C8B-B14F-4D97-AF65-F5344CB8AC3E}">
        <p14:creationId xmlns:p14="http://schemas.microsoft.com/office/powerpoint/2010/main" val="239430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spcBef>
                <a:spcPts val="600"/>
              </a:spcBef>
              <a:spcAft>
                <a:spcPts val="600"/>
              </a:spcAft>
              <a:buFont typeface="Arial" panose="020B0604020202020204" pitchFamily="34" charset="0"/>
              <a:buNone/>
            </a:pPr>
            <a:endParaRPr kumimoji="1" lang="en-US" altLang="ja-JP" sz="1200"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5"/>
          </p:nvPr>
        </p:nvSpPr>
        <p:spPr/>
        <p:txBody>
          <a:bodyPr/>
          <a:lstStyle/>
          <a:p>
            <a:fld id="{37721E4C-18DD-4FE1-AE2D-C67EC90D5599}" type="slidenum">
              <a:rPr kumimoji="1" lang="ja-JP" altLang="en-US" smtClean="0"/>
              <a:t>11</a:t>
            </a:fld>
            <a:endParaRPr kumimoji="1" lang="ja-JP" altLang="en-US"/>
          </a:p>
        </p:txBody>
      </p:sp>
    </p:spTree>
    <p:extLst>
      <p:ext uri="{BB962C8B-B14F-4D97-AF65-F5344CB8AC3E}">
        <p14:creationId xmlns:p14="http://schemas.microsoft.com/office/powerpoint/2010/main" val="240040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7721E4C-18DD-4FE1-AE2D-C67EC90D5599}" type="slidenum">
              <a:rPr kumimoji="1" lang="ja-JP" altLang="en-US" smtClean="0"/>
              <a:t>12</a:t>
            </a:fld>
            <a:endParaRPr kumimoji="1" lang="ja-JP" altLang="en-US"/>
          </a:p>
        </p:txBody>
      </p:sp>
    </p:spTree>
    <p:extLst>
      <p:ext uri="{BB962C8B-B14F-4D97-AF65-F5344CB8AC3E}">
        <p14:creationId xmlns:p14="http://schemas.microsoft.com/office/powerpoint/2010/main" val="1314080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8EB738-31A7-CCBF-28C0-9D2C12954F4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EEA8053-8D84-ABA9-C4D7-D783505C7A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92B83A0-F99E-B49A-D596-E1743B45F135}"/>
              </a:ext>
            </a:extLst>
          </p:cNvPr>
          <p:cNvSpPr>
            <a:spLocks noGrp="1"/>
          </p:cNvSpPr>
          <p:nvPr>
            <p:ph type="dt" sz="half" idx="10"/>
          </p:nvPr>
        </p:nvSpPr>
        <p:spPr/>
        <p:txBody>
          <a:bodyPr/>
          <a:lstStyle/>
          <a:p>
            <a:fld id="{95FCBFDE-6E51-467F-963B-D82E8AD54C83}" type="datetimeFigureOut">
              <a:rPr kumimoji="1" lang="ja-JP" altLang="en-US" smtClean="0"/>
              <a:t>2025/3/11</a:t>
            </a:fld>
            <a:endParaRPr kumimoji="1" lang="ja-JP" altLang="en-US"/>
          </a:p>
        </p:txBody>
      </p:sp>
      <p:sp>
        <p:nvSpPr>
          <p:cNvPr id="5" name="フッター プレースホルダー 4">
            <a:extLst>
              <a:ext uri="{FF2B5EF4-FFF2-40B4-BE49-F238E27FC236}">
                <a16:creationId xmlns:a16="http://schemas.microsoft.com/office/drawing/2014/main" id="{E2E65566-4955-A2AB-0B15-56FE002111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180BE1-A9B9-7FE1-524B-A51BE8D3F7DB}"/>
              </a:ext>
            </a:extLst>
          </p:cNvPr>
          <p:cNvSpPr>
            <a:spLocks noGrp="1"/>
          </p:cNvSpPr>
          <p:nvPr>
            <p:ph type="sldNum" sz="quarter" idx="12"/>
          </p:nvPr>
        </p:nvSpPr>
        <p:spPr/>
        <p:txBody>
          <a:bodyPr/>
          <a:lstStyle/>
          <a:p>
            <a:fld id="{84AB6ACF-0BAE-49CB-8FA7-FF7E0315177F}" type="slidenum">
              <a:rPr kumimoji="1" lang="ja-JP" altLang="en-US" smtClean="0"/>
              <a:t>‹#›</a:t>
            </a:fld>
            <a:endParaRPr kumimoji="1" lang="ja-JP" altLang="en-US"/>
          </a:p>
        </p:txBody>
      </p:sp>
    </p:spTree>
    <p:extLst>
      <p:ext uri="{BB962C8B-B14F-4D97-AF65-F5344CB8AC3E}">
        <p14:creationId xmlns:p14="http://schemas.microsoft.com/office/powerpoint/2010/main" val="204755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AD0BEC-25B1-9A7C-B96D-7898F1657E6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AF3C2AE-41EA-7592-888C-53548F09960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43BB43-B289-4F4D-A208-A426AA155608}"/>
              </a:ext>
            </a:extLst>
          </p:cNvPr>
          <p:cNvSpPr>
            <a:spLocks noGrp="1"/>
          </p:cNvSpPr>
          <p:nvPr>
            <p:ph type="dt" sz="half" idx="10"/>
          </p:nvPr>
        </p:nvSpPr>
        <p:spPr/>
        <p:txBody>
          <a:bodyPr/>
          <a:lstStyle/>
          <a:p>
            <a:fld id="{95FCBFDE-6E51-467F-963B-D82E8AD54C83}" type="datetimeFigureOut">
              <a:rPr kumimoji="1" lang="ja-JP" altLang="en-US" smtClean="0"/>
              <a:t>2025/3/11</a:t>
            </a:fld>
            <a:endParaRPr kumimoji="1" lang="ja-JP" altLang="en-US"/>
          </a:p>
        </p:txBody>
      </p:sp>
      <p:sp>
        <p:nvSpPr>
          <p:cNvPr id="5" name="フッター プレースホルダー 4">
            <a:extLst>
              <a:ext uri="{FF2B5EF4-FFF2-40B4-BE49-F238E27FC236}">
                <a16:creationId xmlns:a16="http://schemas.microsoft.com/office/drawing/2014/main" id="{47E4D4B0-6932-5F2C-903B-37F7B9B6EF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1B93591-CEC4-21BD-0C2B-2613E5E3BE7E}"/>
              </a:ext>
            </a:extLst>
          </p:cNvPr>
          <p:cNvSpPr>
            <a:spLocks noGrp="1"/>
          </p:cNvSpPr>
          <p:nvPr>
            <p:ph type="sldNum" sz="quarter" idx="12"/>
          </p:nvPr>
        </p:nvSpPr>
        <p:spPr/>
        <p:txBody>
          <a:bodyPr/>
          <a:lstStyle/>
          <a:p>
            <a:fld id="{84AB6ACF-0BAE-49CB-8FA7-FF7E0315177F}" type="slidenum">
              <a:rPr kumimoji="1" lang="ja-JP" altLang="en-US" smtClean="0"/>
              <a:t>‹#›</a:t>
            </a:fld>
            <a:endParaRPr kumimoji="1" lang="ja-JP" altLang="en-US"/>
          </a:p>
        </p:txBody>
      </p:sp>
    </p:spTree>
    <p:extLst>
      <p:ext uri="{BB962C8B-B14F-4D97-AF65-F5344CB8AC3E}">
        <p14:creationId xmlns:p14="http://schemas.microsoft.com/office/powerpoint/2010/main" val="50460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FEE2D3B-98D4-A884-38C2-A47E1031520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EB34729-2D86-423F-1578-B1DC705B93E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35C94A-4F7F-FD2D-2724-677670A1A7F9}"/>
              </a:ext>
            </a:extLst>
          </p:cNvPr>
          <p:cNvSpPr>
            <a:spLocks noGrp="1"/>
          </p:cNvSpPr>
          <p:nvPr>
            <p:ph type="dt" sz="half" idx="10"/>
          </p:nvPr>
        </p:nvSpPr>
        <p:spPr/>
        <p:txBody>
          <a:bodyPr/>
          <a:lstStyle/>
          <a:p>
            <a:fld id="{95FCBFDE-6E51-467F-963B-D82E8AD54C83}" type="datetimeFigureOut">
              <a:rPr kumimoji="1" lang="ja-JP" altLang="en-US" smtClean="0"/>
              <a:t>2025/3/11</a:t>
            </a:fld>
            <a:endParaRPr kumimoji="1" lang="ja-JP" altLang="en-US"/>
          </a:p>
        </p:txBody>
      </p:sp>
      <p:sp>
        <p:nvSpPr>
          <p:cNvPr id="5" name="フッター プレースホルダー 4">
            <a:extLst>
              <a:ext uri="{FF2B5EF4-FFF2-40B4-BE49-F238E27FC236}">
                <a16:creationId xmlns:a16="http://schemas.microsoft.com/office/drawing/2014/main" id="{A17C663F-2F26-CA75-44D5-076D8241E4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FB3754-6575-99A4-6C13-E9787F26158E}"/>
              </a:ext>
            </a:extLst>
          </p:cNvPr>
          <p:cNvSpPr>
            <a:spLocks noGrp="1"/>
          </p:cNvSpPr>
          <p:nvPr>
            <p:ph type="sldNum" sz="quarter" idx="12"/>
          </p:nvPr>
        </p:nvSpPr>
        <p:spPr/>
        <p:txBody>
          <a:bodyPr/>
          <a:lstStyle/>
          <a:p>
            <a:fld id="{84AB6ACF-0BAE-49CB-8FA7-FF7E0315177F}" type="slidenum">
              <a:rPr kumimoji="1" lang="ja-JP" altLang="en-US" smtClean="0"/>
              <a:t>‹#›</a:t>
            </a:fld>
            <a:endParaRPr kumimoji="1" lang="ja-JP" altLang="en-US"/>
          </a:p>
        </p:txBody>
      </p:sp>
    </p:spTree>
    <p:extLst>
      <p:ext uri="{BB962C8B-B14F-4D97-AF65-F5344CB8AC3E}">
        <p14:creationId xmlns:p14="http://schemas.microsoft.com/office/powerpoint/2010/main" val="8802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009A79-9183-D921-A4F3-0A800F490F6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9298DF4-D513-11D4-0245-F6832225893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746874-7509-1C88-60D7-EDE0F4A1028E}"/>
              </a:ext>
            </a:extLst>
          </p:cNvPr>
          <p:cNvSpPr>
            <a:spLocks noGrp="1"/>
          </p:cNvSpPr>
          <p:nvPr>
            <p:ph type="dt" sz="half" idx="10"/>
          </p:nvPr>
        </p:nvSpPr>
        <p:spPr/>
        <p:txBody>
          <a:bodyPr/>
          <a:lstStyle/>
          <a:p>
            <a:fld id="{95FCBFDE-6E51-467F-963B-D82E8AD54C83}" type="datetimeFigureOut">
              <a:rPr kumimoji="1" lang="ja-JP" altLang="en-US" smtClean="0"/>
              <a:t>2025/3/11</a:t>
            </a:fld>
            <a:endParaRPr kumimoji="1" lang="ja-JP" altLang="en-US"/>
          </a:p>
        </p:txBody>
      </p:sp>
      <p:sp>
        <p:nvSpPr>
          <p:cNvPr id="5" name="フッター プレースホルダー 4">
            <a:extLst>
              <a:ext uri="{FF2B5EF4-FFF2-40B4-BE49-F238E27FC236}">
                <a16:creationId xmlns:a16="http://schemas.microsoft.com/office/drawing/2014/main" id="{37A88E79-4333-8D91-5D5A-0D55B50EA2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6D44EF7-866A-717F-AEE1-1559D1D6BA89}"/>
              </a:ext>
            </a:extLst>
          </p:cNvPr>
          <p:cNvSpPr>
            <a:spLocks noGrp="1"/>
          </p:cNvSpPr>
          <p:nvPr>
            <p:ph type="sldNum" sz="quarter" idx="12"/>
          </p:nvPr>
        </p:nvSpPr>
        <p:spPr/>
        <p:txBody>
          <a:bodyPr/>
          <a:lstStyle/>
          <a:p>
            <a:fld id="{84AB6ACF-0BAE-49CB-8FA7-FF7E0315177F}" type="slidenum">
              <a:rPr kumimoji="1" lang="ja-JP" altLang="en-US" smtClean="0"/>
              <a:t>‹#›</a:t>
            </a:fld>
            <a:endParaRPr kumimoji="1" lang="ja-JP" altLang="en-US"/>
          </a:p>
        </p:txBody>
      </p:sp>
    </p:spTree>
    <p:extLst>
      <p:ext uri="{BB962C8B-B14F-4D97-AF65-F5344CB8AC3E}">
        <p14:creationId xmlns:p14="http://schemas.microsoft.com/office/powerpoint/2010/main" val="1795934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AF66E1-4488-E55D-EAED-6879CDCBEFB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7D96E9-23ED-79C6-305E-180EFDE595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FA8C121-406E-7F03-E5BE-B4D3EDFAAEC7}"/>
              </a:ext>
            </a:extLst>
          </p:cNvPr>
          <p:cNvSpPr>
            <a:spLocks noGrp="1"/>
          </p:cNvSpPr>
          <p:nvPr>
            <p:ph type="dt" sz="half" idx="10"/>
          </p:nvPr>
        </p:nvSpPr>
        <p:spPr/>
        <p:txBody>
          <a:bodyPr/>
          <a:lstStyle/>
          <a:p>
            <a:fld id="{95FCBFDE-6E51-467F-963B-D82E8AD54C83}" type="datetimeFigureOut">
              <a:rPr kumimoji="1" lang="ja-JP" altLang="en-US" smtClean="0"/>
              <a:t>2025/3/11</a:t>
            </a:fld>
            <a:endParaRPr kumimoji="1" lang="ja-JP" altLang="en-US"/>
          </a:p>
        </p:txBody>
      </p:sp>
      <p:sp>
        <p:nvSpPr>
          <p:cNvPr id="5" name="フッター プレースホルダー 4">
            <a:extLst>
              <a:ext uri="{FF2B5EF4-FFF2-40B4-BE49-F238E27FC236}">
                <a16:creationId xmlns:a16="http://schemas.microsoft.com/office/drawing/2014/main" id="{400E0516-0F28-A964-35F2-DF33E2EFEE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B4BCAD-3260-9751-6651-AE77B3BB156F}"/>
              </a:ext>
            </a:extLst>
          </p:cNvPr>
          <p:cNvSpPr>
            <a:spLocks noGrp="1"/>
          </p:cNvSpPr>
          <p:nvPr>
            <p:ph type="sldNum" sz="quarter" idx="12"/>
          </p:nvPr>
        </p:nvSpPr>
        <p:spPr/>
        <p:txBody>
          <a:bodyPr/>
          <a:lstStyle/>
          <a:p>
            <a:fld id="{84AB6ACF-0BAE-49CB-8FA7-FF7E0315177F}" type="slidenum">
              <a:rPr kumimoji="1" lang="ja-JP" altLang="en-US" smtClean="0"/>
              <a:t>‹#›</a:t>
            </a:fld>
            <a:endParaRPr kumimoji="1" lang="ja-JP" altLang="en-US"/>
          </a:p>
        </p:txBody>
      </p:sp>
    </p:spTree>
    <p:extLst>
      <p:ext uri="{BB962C8B-B14F-4D97-AF65-F5344CB8AC3E}">
        <p14:creationId xmlns:p14="http://schemas.microsoft.com/office/powerpoint/2010/main" val="328308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3581C8-5705-25EB-1A5F-D9D3FF3014B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AC19163-DD2C-62D0-3147-15C94039411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DCBE5B7-AB08-2778-F36E-C7DFFA43059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5666911-A6AC-9892-B08F-12CB49DFDE48}"/>
              </a:ext>
            </a:extLst>
          </p:cNvPr>
          <p:cNvSpPr>
            <a:spLocks noGrp="1"/>
          </p:cNvSpPr>
          <p:nvPr>
            <p:ph type="dt" sz="half" idx="10"/>
          </p:nvPr>
        </p:nvSpPr>
        <p:spPr/>
        <p:txBody>
          <a:bodyPr/>
          <a:lstStyle/>
          <a:p>
            <a:fld id="{95FCBFDE-6E51-467F-963B-D82E8AD54C83}" type="datetimeFigureOut">
              <a:rPr kumimoji="1" lang="ja-JP" altLang="en-US" smtClean="0"/>
              <a:t>2025/3/11</a:t>
            </a:fld>
            <a:endParaRPr kumimoji="1" lang="ja-JP" altLang="en-US"/>
          </a:p>
        </p:txBody>
      </p:sp>
      <p:sp>
        <p:nvSpPr>
          <p:cNvPr id="6" name="フッター プレースホルダー 5">
            <a:extLst>
              <a:ext uri="{FF2B5EF4-FFF2-40B4-BE49-F238E27FC236}">
                <a16:creationId xmlns:a16="http://schemas.microsoft.com/office/drawing/2014/main" id="{7BAFF18C-ED84-47F3-9FF8-FF7A38E2A45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DC95A8-BBBD-AA62-4140-AC36E96FFE74}"/>
              </a:ext>
            </a:extLst>
          </p:cNvPr>
          <p:cNvSpPr>
            <a:spLocks noGrp="1"/>
          </p:cNvSpPr>
          <p:nvPr>
            <p:ph type="sldNum" sz="quarter" idx="12"/>
          </p:nvPr>
        </p:nvSpPr>
        <p:spPr/>
        <p:txBody>
          <a:bodyPr/>
          <a:lstStyle/>
          <a:p>
            <a:fld id="{84AB6ACF-0BAE-49CB-8FA7-FF7E0315177F}" type="slidenum">
              <a:rPr kumimoji="1" lang="ja-JP" altLang="en-US" smtClean="0"/>
              <a:t>‹#›</a:t>
            </a:fld>
            <a:endParaRPr kumimoji="1" lang="ja-JP" altLang="en-US"/>
          </a:p>
        </p:txBody>
      </p:sp>
    </p:spTree>
    <p:extLst>
      <p:ext uri="{BB962C8B-B14F-4D97-AF65-F5344CB8AC3E}">
        <p14:creationId xmlns:p14="http://schemas.microsoft.com/office/powerpoint/2010/main" val="377015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264B84-1BE7-AC0E-DAC9-C8003693932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0B3FEF1-6421-3BC1-96D5-6974BAE7C4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8479413-E753-0C50-6039-41EED71B76A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B2F62C9-62E0-8E3C-340D-96F056107F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5CFFFD7-8E21-770E-AC76-05AEEE3FC27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417E124-65D6-27AD-03FF-FD6B9BF4CDC5}"/>
              </a:ext>
            </a:extLst>
          </p:cNvPr>
          <p:cNvSpPr>
            <a:spLocks noGrp="1"/>
          </p:cNvSpPr>
          <p:nvPr>
            <p:ph type="dt" sz="half" idx="10"/>
          </p:nvPr>
        </p:nvSpPr>
        <p:spPr/>
        <p:txBody>
          <a:bodyPr/>
          <a:lstStyle/>
          <a:p>
            <a:fld id="{95FCBFDE-6E51-467F-963B-D82E8AD54C83}" type="datetimeFigureOut">
              <a:rPr kumimoji="1" lang="ja-JP" altLang="en-US" smtClean="0"/>
              <a:t>2025/3/11</a:t>
            </a:fld>
            <a:endParaRPr kumimoji="1" lang="ja-JP" altLang="en-US"/>
          </a:p>
        </p:txBody>
      </p:sp>
      <p:sp>
        <p:nvSpPr>
          <p:cNvPr id="8" name="フッター プレースホルダー 7">
            <a:extLst>
              <a:ext uri="{FF2B5EF4-FFF2-40B4-BE49-F238E27FC236}">
                <a16:creationId xmlns:a16="http://schemas.microsoft.com/office/drawing/2014/main" id="{50660B03-4036-C17E-58EC-C43C9B1AE8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88337E8-46C6-33B9-8CE9-58FFB5BD9B66}"/>
              </a:ext>
            </a:extLst>
          </p:cNvPr>
          <p:cNvSpPr>
            <a:spLocks noGrp="1"/>
          </p:cNvSpPr>
          <p:nvPr>
            <p:ph type="sldNum" sz="quarter" idx="12"/>
          </p:nvPr>
        </p:nvSpPr>
        <p:spPr/>
        <p:txBody>
          <a:bodyPr/>
          <a:lstStyle/>
          <a:p>
            <a:fld id="{84AB6ACF-0BAE-49CB-8FA7-FF7E0315177F}" type="slidenum">
              <a:rPr kumimoji="1" lang="ja-JP" altLang="en-US" smtClean="0"/>
              <a:t>‹#›</a:t>
            </a:fld>
            <a:endParaRPr kumimoji="1" lang="ja-JP" altLang="en-US"/>
          </a:p>
        </p:txBody>
      </p:sp>
    </p:spTree>
    <p:extLst>
      <p:ext uri="{BB962C8B-B14F-4D97-AF65-F5344CB8AC3E}">
        <p14:creationId xmlns:p14="http://schemas.microsoft.com/office/powerpoint/2010/main" val="201024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70707A-CF13-F519-A2CD-6C9A17159DE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DDB490D-D8CD-4EF2-A68F-E0485C804837}"/>
              </a:ext>
            </a:extLst>
          </p:cNvPr>
          <p:cNvSpPr>
            <a:spLocks noGrp="1"/>
          </p:cNvSpPr>
          <p:nvPr>
            <p:ph type="dt" sz="half" idx="10"/>
          </p:nvPr>
        </p:nvSpPr>
        <p:spPr/>
        <p:txBody>
          <a:bodyPr/>
          <a:lstStyle/>
          <a:p>
            <a:fld id="{95FCBFDE-6E51-467F-963B-D82E8AD54C83}" type="datetimeFigureOut">
              <a:rPr kumimoji="1" lang="ja-JP" altLang="en-US" smtClean="0"/>
              <a:t>2025/3/11</a:t>
            </a:fld>
            <a:endParaRPr kumimoji="1" lang="ja-JP" altLang="en-US"/>
          </a:p>
        </p:txBody>
      </p:sp>
      <p:sp>
        <p:nvSpPr>
          <p:cNvPr id="4" name="フッター プレースホルダー 3">
            <a:extLst>
              <a:ext uri="{FF2B5EF4-FFF2-40B4-BE49-F238E27FC236}">
                <a16:creationId xmlns:a16="http://schemas.microsoft.com/office/drawing/2014/main" id="{04C23CD6-79ED-6C2D-76B9-CFA9EF0ECC9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D44C74D-DA72-78D4-5FC8-688004F501A9}"/>
              </a:ext>
            </a:extLst>
          </p:cNvPr>
          <p:cNvSpPr>
            <a:spLocks noGrp="1"/>
          </p:cNvSpPr>
          <p:nvPr>
            <p:ph type="sldNum" sz="quarter" idx="12"/>
          </p:nvPr>
        </p:nvSpPr>
        <p:spPr/>
        <p:txBody>
          <a:bodyPr/>
          <a:lstStyle/>
          <a:p>
            <a:fld id="{84AB6ACF-0BAE-49CB-8FA7-FF7E0315177F}" type="slidenum">
              <a:rPr kumimoji="1" lang="ja-JP" altLang="en-US" smtClean="0"/>
              <a:t>‹#›</a:t>
            </a:fld>
            <a:endParaRPr kumimoji="1" lang="ja-JP" altLang="en-US"/>
          </a:p>
        </p:txBody>
      </p:sp>
    </p:spTree>
    <p:extLst>
      <p:ext uri="{BB962C8B-B14F-4D97-AF65-F5344CB8AC3E}">
        <p14:creationId xmlns:p14="http://schemas.microsoft.com/office/powerpoint/2010/main" val="123129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58106FE-2270-F88A-65EB-533BF5DAF7C9}"/>
              </a:ext>
            </a:extLst>
          </p:cNvPr>
          <p:cNvSpPr>
            <a:spLocks noGrp="1"/>
          </p:cNvSpPr>
          <p:nvPr>
            <p:ph type="dt" sz="half" idx="10"/>
          </p:nvPr>
        </p:nvSpPr>
        <p:spPr/>
        <p:txBody>
          <a:bodyPr/>
          <a:lstStyle/>
          <a:p>
            <a:fld id="{95FCBFDE-6E51-467F-963B-D82E8AD54C83}" type="datetimeFigureOut">
              <a:rPr kumimoji="1" lang="ja-JP" altLang="en-US" smtClean="0"/>
              <a:t>2025/3/11</a:t>
            </a:fld>
            <a:endParaRPr kumimoji="1" lang="ja-JP" altLang="en-US"/>
          </a:p>
        </p:txBody>
      </p:sp>
      <p:sp>
        <p:nvSpPr>
          <p:cNvPr id="3" name="フッター プレースホルダー 2">
            <a:extLst>
              <a:ext uri="{FF2B5EF4-FFF2-40B4-BE49-F238E27FC236}">
                <a16:creationId xmlns:a16="http://schemas.microsoft.com/office/drawing/2014/main" id="{F0E4519E-57F7-E476-1E22-BBE4517410E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8DE9F47-E923-02DA-3FB7-B18911F89E9D}"/>
              </a:ext>
            </a:extLst>
          </p:cNvPr>
          <p:cNvSpPr>
            <a:spLocks noGrp="1"/>
          </p:cNvSpPr>
          <p:nvPr>
            <p:ph type="sldNum" sz="quarter" idx="12"/>
          </p:nvPr>
        </p:nvSpPr>
        <p:spPr/>
        <p:txBody>
          <a:bodyPr/>
          <a:lstStyle/>
          <a:p>
            <a:fld id="{84AB6ACF-0BAE-49CB-8FA7-FF7E0315177F}" type="slidenum">
              <a:rPr kumimoji="1" lang="ja-JP" altLang="en-US" smtClean="0"/>
              <a:t>‹#›</a:t>
            </a:fld>
            <a:endParaRPr kumimoji="1" lang="ja-JP" altLang="en-US"/>
          </a:p>
        </p:txBody>
      </p:sp>
    </p:spTree>
    <p:extLst>
      <p:ext uri="{BB962C8B-B14F-4D97-AF65-F5344CB8AC3E}">
        <p14:creationId xmlns:p14="http://schemas.microsoft.com/office/powerpoint/2010/main" val="185132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2939E9-282F-88C5-D7A8-7DE5777E886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DEDB197-7526-55C4-2696-D76C3B081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BE89D0D-5D99-85E4-CC09-81B66FC6A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00BCDAC-F0CE-07BB-38C8-288B6698CF5B}"/>
              </a:ext>
            </a:extLst>
          </p:cNvPr>
          <p:cNvSpPr>
            <a:spLocks noGrp="1"/>
          </p:cNvSpPr>
          <p:nvPr>
            <p:ph type="dt" sz="half" idx="10"/>
          </p:nvPr>
        </p:nvSpPr>
        <p:spPr/>
        <p:txBody>
          <a:bodyPr/>
          <a:lstStyle/>
          <a:p>
            <a:fld id="{95FCBFDE-6E51-467F-963B-D82E8AD54C83}" type="datetimeFigureOut">
              <a:rPr kumimoji="1" lang="ja-JP" altLang="en-US" smtClean="0"/>
              <a:t>2025/3/11</a:t>
            </a:fld>
            <a:endParaRPr kumimoji="1" lang="ja-JP" altLang="en-US"/>
          </a:p>
        </p:txBody>
      </p:sp>
      <p:sp>
        <p:nvSpPr>
          <p:cNvPr id="6" name="フッター プレースホルダー 5">
            <a:extLst>
              <a:ext uri="{FF2B5EF4-FFF2-40B4-BE49-F238E27FC236}">
                <a16:creationId xmlns:a16="http://schemas.microsoft.com/office/drawing/2014/main" id="{A5E31D50-B503-AAF0-8AE0-2DE8A2B34F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52025B3-5BCD-170E-3D45-66AB14E64C09}"/>
              </a:ext>
            </a:extLst>
          </p:cNvPr>
          <p:cNvSpPr>
            <a:spLocks noGrp="1"/>
          </p:cNvSpPr>
          <p:nvPr>
            <p:ph type="sldNum" sz="quarter" idx="12"/>
          </p:nvPr>
        </p:nvSpPr>
        <p:spPr/>
        <p:txBody>
          <a:bodyPr/>
          <a:lstStyle/>
          <a:p>
            <a:fld id="{84AB6ACF-0BAE-49CB-8FA7-FF7E0315177F}" type="slidenum">
              <a:rPr kumimoji="1" lang="ja-JP" altLang="en-US" smtClean="0"/>
              <a:t>‹#›</a:t>
            </a:fld>
            <a:endParaRPr kumimoji="1" lang="ja-JP" altLang="en-US"/>
          </a:p>
        </p:txBody>
      </p:sp>
    </p:spTree>
    <p:extLst>
      <p:ext uri="{BB962C8B-B14F-4D97-AF65-F5344CB8AC3E}">
        <p14:creationId xmlns:p14="http://schemas.microsoft.com/office/powerpoint/2010/main" val="4030048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A4A7C6-D716-F90F-A3DF-BC757BE3994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C1CE0DD-FC2B-99E1-1B61-1E5828F242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BC58523-FC9A-EB51-6A69-2CA681134C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6A3FBFA-D540-BF6F-96D7-DB08F37D3B80}"/>
              </a:ext>
            </a:extLst>
          </p:cNvPr>
          <p:cNvSpPr>
            <a:spLocks noGrp="1"/>
          </p:cNvSpPr>
          <p:nvPr>
            <p:ph type="dt" sz="half" idx="10"/>
          </p:nvPr>
        </p:nvSpPr>
        <p:spPr/>
        <p:txBody>
          <a:bodyPr/>
          <a:lstStyle/>
          <a:p>
            <a:fld id="{95FCBFDE-6E51-467F-963B-D82E8AD54C83}" type="datetimeFigureOut">
              <a:rPr kumimoji="1" lang="ja-JP" altLang="en-US" smtClean="0"/>
              <a:t>2025/3/11</a:t>
            </a:fld>
            <a:endParaRPr kumimoji="1" lang="ja-JP" altLang="en-US"/>
          </a:p>
        </p:txBody>
      </p:sp>
      <p:sp>
        <p:nvSpPr>
          <p:cNvPr id="6" name="フッター プレースホルダー 5">
            <a:extLst>
              <a:ext uri="{FF2B5EF4-FFF2-40B4-BE49-F238E27FC236}">
                <a16:creationId xmlns:a16="http://schemas.microsoft.com/office/drawing/2014/main" id="{57EAB0CD-70DA-096D-DFBF-3DDAFF3B959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5F6B84F-9E3A-0449-1F7B-6944544C4AC3}"/>
              </a:ext>
            </a:extLst>
          </p:cNvPr>
          <p:cNvSpPr>
            <a:spLocks noGrp="1"/>
          </p:cNvSpPr>
          <p:nvPr>
            <p:ph type="sldNum" sz="quarter" idx="12"/>
          </p:nvPr>
        </p:nvSpPr>
        <p:spPr/>
        <p:txBody>
          <a:bodyPr/>
          <a:lstStyle/>
          <a:p>
            <a:fld id="{84AB6ACF-0BAE-49CB-8FA7-FF7E0315177F}" type="slidenum">
              <a:rPr kumimoji="1" lang="ja-JP" altLang="en-US" smtClean="0"/>
              <a:t>‹#›</a:t>
            </a:fld>
            <a:endParaRPr kumimoji="1" lang="ja-JP" altLang="en-US"/>
          </a:p>
        </p:txBody>
      </p:sp>
    </p:spTree>
    <p:extLst>
      <p:ext uri="{BB962C8B-B14F-4D97-AF65-F5344CB8AC3E}">
        <p14:creationId xmlns:p14="http://schemas.microsoft.com/office/powerpoint/2010/main" val="15441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B1DEA12-8508-FF82-2759-7E6E63290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A6BFC17-0E14-60B2-6E64-4F5D64BF27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D3085F-E512-B824-E1ED-006BD07D9A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FCBFDE-6E51-467F-963B-D82E8AD54C83}" type="datetimeFigureOut">
              <a:rPr kumimoji="1" lang="ja-JP" altLang="en-US" smtClean="0"/>
              <a:t>2025/3/11</a:t>
            </a:fld>
            <a:endParaRPr kumimoji="1" lang="ja-JP" altLang="en-US"/>
          </a:p>
        </p:txBody>
      </p:sp>
      <p:sp>
        <p:nvSpPr>
          <p:cNvPr id="5" name="フッター プレースホルダー 4">
            <a:extLst>
              <a:ext uri="{FF2B5EF4-FFF2-40B4-BE49-F238E27FC236}">
                <a16:creationId xmlns:a16="http://schemas.microsoft.com/office/drawing/2014/main" id="{DEA30AEC-E6A3-A0E1-D32D-853D964E7A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031CEEB-CB98-0865-272B-413FEC442E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AB6ACF-0BAE-49CB-8FA7-FF7E0315177F}" type="slidenum">
              <a:rPr kumimoji="1" lang="ja-JP" altLang="en-US" smtClean="0"/>
              <a:t>‹#›</a:t>
            </a:fld>
            <a:endParaRPr kumimoji="1" lang="ja-JP" altLang="en-US"/>
          </a:p>
        </p:txBody>
      </p:sp>
    </p:spTree>
    <p:extLst>
      <p:ext uri="{BB962C8B-B14F-4D97-AF65-F5344CB8AC3E}">
        <p14:creationId xmlns:p14="http://schemas.microsoft.com/office/powerpoint/2010/main" val="1588640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A7FE-228D-AAFB-BBFC-CE517922DA2B}"/>
              </a:ext>
            </a:extLst>
          </p:cNvPr>
          <p:cNvSpPr>
            <a:spLocks noGrp="1"/>
          </p:cNvSpPr>
          <p:nvPr>
            <p:ph type="ctrTitle"/>
          </p:nvPr>
        </p:nvSpPr>
        <p:spPr>
          <a:xfrm>
            <a:off x="4419600" y="-3986"/>
            <a:ext cx="7772400" cy="2730858"/>
          </a:xfrm>
        </p:spPr>
        <p:txBody>
          <a:bodyPr anchor="ctr">
            <a:normAutofit fontScale="90000"/>
          </a:bodyPr>
          <a:lstStyle/>
          <a:p>
            <a:pPr algn="l"/>
            <a:r>
              <a:rPr lang="en-US" sz="4000" dirty="0">
                <a:latin typeface="Arial" panose="020B0604020202020204" pitchFamily="34" charset="0"/>
                <a:cs typeface="Arial" panose="020B0604020202020204" pitchFamily="34" charset="0"/>
              </a:rPr>
              <a:t>Changes in intergenerational transfers in Japan during the Abenomics period: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An examination using the Japanese NTA data from 2014 and 2019</a:t>
            </a:r>
          </a:p>
        </p:txBody>
      </p:sp>
      <p:sp>
        <p:nvSpPr>
          <p:cNvPr id="3" name="Subtitle 2">
            <a:extLst>
              <a:ext uri="{FF2B5EF4-FFF2-40B4-BE49-F238E27FC236}">
                <a16:creationId xmlns:a16="http://schemas.microsoft.com/office/drawing/2014/main" id="{243CD616-E596-0876-74B0-7589B23C18B0}"/>
              </a:ext>
            </a:extLst>
          </p:cNvPr>
          <p:cNvSpPr>
            <a:spLocks noGrp="1"/>
          </p:cNvSpPr>
          <p:nvPr>
            <p:ph type="subTitle" idx="1"/>
          </p:nvPr>
        </p:nvSpPr>
        <p:spPr>
          <a:xfrm>
            <a:off x="2630964" y="4482944"/>
            <a:ext cx="9561036" cy="2375056"/>
          </a:xfrm>
        </p:spPr>
        <p:txBody>
          <a:bodyPr>
            <a:noAutofit/>
          </a:bodyPr>
          <a:lstStyle/>
          <a:p>
            <a:pPr algn="l">
              <a:lnSpc>
                <a:spcPct val="100000"/>
              </a:lnSpc>
              <a:spcBef>
                <a:spcPts val="0"/>
              </a:spcBef>
            </a:pPr>
            <a:r>
              <a:rPr lang="en-US" altLang="ja-JP" dirty="0">
                <a:latin typeface="Calibri" panose="020F0502020204030204" pitchFamily="34" charset="0"/>
                <a:cs typeface="Calibri" panose="020F0502020204030204" pitchFamily="34" charset="0"/>
              </a:rPr>
              <a:t>March 11, 2025</a:t>
            </a:r>
            <a:endParaRPr lang="en-US" i="0" strike="noStrike" baseline="0" dirty="0">
              <a:solidFill>
                <a:srgbClr val="000000"/>
              </a:solidFill>
              <a:latin typeface="Calibri" panose="020F0502020204030204" pitchFamily="34" charset="0"/>
              <a:cs typeface="Calibri" panose="020F0502020204030204" pitchFamily="34" charset="0"/>
            </a:endParaRPr>
          </a:p>
          <a:p>
            <a:pPr algn="l">
              <a:lnSpc>
                <a:spcPct val="100000"/>
              </a:lnSpc>
              <a:spcBef>
                <a:spcPts val="0"/>
              </a:spcBef>
            </a:pPr>
            <a:r>
              <a:rPr lang="en-US" i="0" strike="noStrike" baseline="0" dirty="0">
                <a:solidFill>
                  <a:srgbClr val="000000"/>
                </a:solidFill>
                <a:latin typeface="Calibri" panose="020F0502020204030204" pitchFamily="34" charset="0"/>
                <a:cs typeface="Calibri" panose="020F0502020204030204" pitchFamily="34" charset="0"/>
              </a:rPr>
              <a:t>The 15</a:t>
            </a:r>
            <a:r>
              <a:rPr lang="en-US" i="0" strike="noStrike" dirty="0">
                <a:solidFill>
                  <a:srgbClr val="000000"/>
                </a:solidFill>
                <a:latin typeface="Calibri" panose="020F0502020204030204" pitchFamily="34" charset="0"/>
                <a:cs typeface="Calibri" panose="020F0502020204030204" pitchFamily="34" charset="0"/>
              </a:rPr>
              <a:t>th</a:t>
            </a:r>
            <a:r>
              <a:rPr lang="en-US" dirty="0">
                <a:solidFill>
                  <a:srgbClr val="000000"/>
                </a:solidFill>
                <a:latin typeface="Calibri" panose="020F0502020204030204" pitchFamily="34" charset="0"/>
                <a:cs typeface="Calibri" panose="020F0502020204030204" pitchFamily="34" charset="0"/>
              </a:rPr>
              <a:t>  Global Meeting of the NTA Network,</a:t>
            </a:r>
          </a:p>
          <a:p>
            <a:pPr algn="l">
              <a:lnSpc>
                <a:spcPct val="100000"/>
              </a:lnSpc>
              <a:spcBef>
                <a:spcPts val="0"/>
              </a:spcBef>
            </a:pPr>
            <a:r>
              <a:rPr lang="en-US" dirty="0">
                <a:solidFill>
                  <a:srgbClr val="000000"/>
                </a:solidFill>
                <a:latin typeface="Calibri" panose="020F0502020204030204" pitchFamily="34" charset="0"/>
                <a:cs typeface="Calibri" panose="020F0502020204030204" pitchFamily="34" charset="0"/>
              </a:rPr>
              <a:t>Bangkok, Thailand</a:t>
            </a:r>
            <a:endParaRPr lang="en-US" i="0" strike="noStrike" baseline="0" dirty="0">
              <a:solidFill>
                <a:srgbClr val="000000"/>
              </a:solidFill>
              <a:latin typeface="Calibri" panose="020F0502020204030204" pitchFamily="34" charset="0"/>
              <a:cs typeface="Calibri" panose="020F0502020204030204" pitchFamily="34" charset="0"/>
            </a:endParaRPr>
          </a:p>
          <a:p>
            <a:pPr algn="l">
              <a:lnSpc>
                <a:spcPct val="100000"/>
              </a:lnSpc>
              <a:spcBef>
                <a:spcPts val="0"/>
              </a:spcBef>
            </a:pPr>
            <a:endParaRPr lang="en-US" i="0" strike="noStrike" baseline="0" dirty="0">
              <a:solidFill>
                <a:srgbClr val="000000"/>
              </a:solidFill>
              <a:latin typeface="Calibri" panose="020F0502020204030204" pitchFamily="34" charset="0"/>
              <a:cs typeface="Calibri" panose="020F0502020204030204" pitchFamily="34" charset="0"/>
            </a:endParaRPr>
          </a:p>
          <a:p>
            <a:pPr algn="l">
              <a:lnSpc>
                <a:spcPct val="100000"/>
              </a:lnSpc>
              <a:spcBef>
                <a:spcPts val="0"/>
              </a:spcBef>
            </a:pPr>
            <a:r>
              <a:rPr lang="en-US" b="1" u="sng" dirty="0">
                <a:latin typeface="Calibri" panose="020F0502020204030204" pitchFamily="34" charset="0"/>
                <a:cs typeface="Calibri" panose="020F0502020204030204" pitchFamily="34" charset="0"/>
              </a:rPr>
              <a:t>SUZUKI Takashi</a:t>
            </a:r>
            <a:r>
              <a:rPr lang="en-US" dirty="0">
                <a:latin typeface="Calibri" panose="020F0502020204030204" pitchFamily="34" charset="0"/>
                <a:cs typeface="Calibri" panose="020F0502020204030204" pitchFamily="34" charset="0"/>
              </a:rPr>
              <a:t>, NISHIMURA Yoshinori, FUKUDA Setsuya,</a:t>
            </a:r>
          </a:p>
          <a:p>
            <a:pPr algn="l">
              <a:lnSpc>
                <a:spcPct val="100000"/>
              </a:lnSpc>
              <a:spcBef>
                <a:spcPts val="0"/>
              </a:spcBef>
            </a:pPr>
            <a:r>
              <a:rPr lang="en-US" b="1" u="sng" dirty="0">
                <a:latin typeface="Calibri" panose="020F0502020204030204" pitchFamily="34" charset="0"/>
                <a:cs typeface="Calibri" panose="020F0502020204030204" pitchFamily="34" charset="0"/>
              </a:rPr>
              <a:t>IPSS</a:t>
            </a:r>
            <a:r>
              <a:rPr lang="en-US" dirty="0">
                <a:latin typeface="Calibri" panose="020F0502020204030204" pitchFamily="34" charset="0"/>
                <a:cs typeface="Calibri" panose="020F0502020204030204" pitchFamily="34" charset="0"/>
              </a:rPr>
              <a:t> (</a:t>
            </a:r>
            <a:r>
              <a:rPr lang="en-US" altLang="ja-JP" dirty="0">
                <a:latin typeface="Calibri" panose="020F0502020204030204" pitchFamily="34" charset="0"/>
                <a:cs typeface="Calibri" panose="020F0502020204030204" pitchFamily="34" charset="0"/>
              </a:rPr>
              <a:t>National Institute of Population and Social Security Research, JAPAN</a:t>
            </a:r>
            <a:r>
              <a:rPr lang="en-US" dirty="0">
                <a:latin typeface="Calibri" panose="020F0502020204030204" pitchFamily="34" charset="0"/>
                <a:cs typeface="Calibri" panose="020F0502020204030204" pitchFamily="34" charset="0"/>
              </a:rPr>
              <a:t>)</a:t>
            </a:r>
          </a:p>
          <a:p>
            <a:pPr algn="l">
              <a:lnSpc>
                <a:spcPct val="100000"/>
              </a:lnSpc>
              <a:spcBef>
                <a:spcPts val="0"/>
              </a:spcBef>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8987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グラフ, 折れ線グラフ&#10;&#10;AI によって生成されたコンテンツは間違っている可能性があります。">
            <a:extLst>
              <a:ext uri="{FF2B5EF4-FFF2-40B4-BE49-F238E27FC236}">
                <a16:creationId xmlns:a16="http://schemas.microsoft.com/office/drawing/2014/main" id="{3210C235-4EC6-F509-93CE-4CA95FF6D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0590" y="1086551"/>
            <a:ext cx="8851410" cy="5532131"/>
          </a:xfrm>
          <a:prstGeom prst="rect">
            <a:avLst/>
          </a:prstGeom>
        </p:spPr>
      </p:pic>
      <p:sp>
        <p:nvSpPr>
          <p:cNvPr id="11" name="正方形/長方形 10">
            <a:extLst>
              <a:ext uri="{FF2B5EF4-FFF2-40B4-BE49-F238E27FC236}">
                <a16:creationId xmlns:a16="http://schemas.microsoft.com/office/drawing/2014/main" id="{95B861F1-2F69-B311-0DCB-E1C4294F71EC}"/>
              </a:ext>
            </a:extLst>
          </p:cNvPr>
          <p:cNvSpPr/>
          <p:nvPr/>
        </p:nvSpPr>
        <p:spPr>
          <a:xfrm>
            <a:off x="0" y="-1"/>
            <a:ext cx="12192000" cy="7676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3600" b="1" dirty="0">
                <a:solidFill>
                  <a:srgbClr val="0070C0"/>
                </a:solidFill>
                <a:latin typeface="Arial" panose="020B0604020202020204" pitchFamily="34" charset="0"/>
                <a:cs typeface="Arial" panose="020B0604020202020204" pitchFamily="34" charset="0"/>
              </a:rPr>
              <a:t>The Employment Rate grew from 2014 to 2019</a:t>
            </a:r>
            <a:endParaRPr kumimoji="1" lang="en-US" altLang="ja-JP" sz="3600" b="1" dirty="0">
              <a:solidFill>
                <a:srgbClr val="0070C0"/>
              </a:solidFill>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4EDB74BD-4A8A-2C61-9328-D5B61FDD21B1}"/>
              </a:ext>
            </a:extLst>
          </p:cNvPr>
          <p:cNvSpPr txBox="1"/>
          <p:nvPr/>
        </p:nvSpPr>
        <p:spPr>
          <a:xfrm>
            <a:off x="0" y="677333"/>
            <a:ext cx="3360704" cy="5878532"/>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Increase Male in aged 60+, and Female</a:t>
            </a:r>
          </a:p>
          <a:p>
            <a:pPr marL="342900" indent="-342900">
              <a:spcBef>
                <a:spcPts val="600"/>
              </a:spcBef>
              <a:spcAft>
                <a:spcPts val="600"/>
              </a:spcAft>
              <a:buFont typeface="Wingdings" panose="05000000000000000000" pitchFamily="2" charset="2"/>
              <a:buChar char="Ø"/>
            </a:pPr>
            <a:r>
              <a:rPr lang="en-US" altLang="ja-JP" sz="2400" dirty="0">
                <a:latin typeface="Calibri" panose="020F0502020204030204" pitchFamily="34" charset="0"/>
                <a:cs typeface="Calibri" panose="020F0502020204030204" pitchFamily="34" charset="0"/>
              </a:rPr>
              <a:t>It is a factor in Labor income growth</a:t>
            </a:r>
          </a:p>
          <a:p>
            <a:pPr marL="285750"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Males aged 55-59 (Whose labor Income Increased) saw no change in Employment Rate.</a:t>
            </a:r>
          </a:p>
          <a:p>
            <a:pPr marL="342900" indent="-342900">
              <a:spcBef>
                <a:spcPts val="600"/>
              </a:spcBef>
              <a:spcAft>
                <a:spcPts val="600"/>
              </a:spcAft>
              <a:buFont typeface="Wingdings" panose="05000000000000000000" pitchFamily="2" charset="2"/>
              <a:buChar char="Ø"/>
            </a:pPr>
            <a:r>
              <a:rPr lang="en-US" altLang="ja-JP" sz="2400" dirty="0">
                <a:latin typeface="Calibri" panose="020F0502020204030204" pitchFamily="34" charset="0"/>
                <a:cs typeface="Calibri" panose="020F0502020204030204" pitchFamily="34" charset="0"/>
              </a:rPr>
              <a:t>As a side effect of the retirement age extension policy, per capita </a:t>
            </a:r>
            <a:r>
              <a:rPr lang="en-US" altLang="ja-JP" sz="2400">
                <a:latin typeface="Calibri" panose="020F0502020204030204" pitchFamily="34" charset="0"/>
                <a:cs typeface="Calibri" panose="020F0502020204030204" pitchFamily="34" charset="0"/>
              </a:rPr>
              <a:t>labor income </a:t>
            </a:r>
            <a:r>
              <a:rPr lang="en-US" altLang="ja-JP" sz="2400" dirty="0">
                <a:latin typeface="Calibri" panose="020F0502020204030204" pitchFamily="34" charset="0"/>
                <a:cs typeface="Calibri" panose="020F0502020204030204" pitchFamily="34" charset="0"/>
              </a:rPr>
              <a:t>may have increased.</a:t>
            </a:r>
          </a:p>
        </p:txBody>
      </p:sp>
      <p:sp>
        <p:nvSpPr>
          <p:cNvPr id="7" name="正方形/長方形 6">
            <a:extLst>
              <a:ext uri="{FF2B5EF4-FFF2-40B4-BE49-F238E27FC236}">
                <a16:creationId xmlns:a16="http://schemas.microsoft.com/office/drawing/2014/main" id="{16A9C467-EDDB-81E0-E66A-BDD37D3AE7E7}"/>
              </a:ext>
            </a:extLst>
          </p:cNvPr>
          <p:cNvSpPr/>
          <p:nvPr/>
        </p:nvSpPr>
        <p:spPr>
          <a:xfrm>
            <a:off x="7878478" y="1876163"/>
            <a:ext cx="514812" cy="443704"/>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17950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グラフ, 散布図&#10;&#10;AI によって生成されたコンテンツは間違っている可能性があります。">
            <a:extLst>
              <a:ext uri="{FF2B5EF4-FFF2-40B4-BE49-F238E27FC236}">
                <a16:creationId xmlns:a16="http://schemas.microsoft.com/office/drawing/2014/main" id="{DFC94D97-5B2F-006E-C403-205EF06AA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513" y="1041253"/>
            <a:ext cx="5486411" cy="4572009"/>
          </a:xfrm>
          <a:prstGeom prst="rect">
            <a:avLst/>
          </a:prstGeom>
        </p:spPr>
      </p:pic>
      <p:pic>
        <p:nvPicPr>
          <p:cNvPr id="23" name="図 22" descr="グラフ&#10;&#10;AI によって生成されたコンテンツは間違っている可能性があります。">
            <a:extLst>
              <a:ext uri="{FF2B5EF4-FFF2-40B4-BE49-F238E27FC236}">
                <a16:creationId xmlns:a16="http://schemas.microsoft.com/office/drawing/2014/main" id="{5CED6E9A-A7A4-AE1A-EF0F-3FA26FFF3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8" y="1002580"/>
            <a:ext cx="5486411" cy="4572009"/>
          </a:xfrm>
          <a:prstGeom prst="rect">
            <a:avLst/>
          </a:prstGeom>
        </p:spPr>
      </p:pic>
      <p:sp>
        <p:nvSpPr>
          <p:cNvPr id="11" name="正方形/長方形 10">
            <a:extLst>
              <a:ext uri="{FF2B5EF4-FFF2-40B4-BE49-F238E27FC236}">
                <a16:creationId xmlns:a16="http://schemas.microsoft.com/office/drawing/2014/main" id="{95B861F1-2F69-B311-0DCB-E1C4294F71EC}"/>
              </a:ext>
            </a:extLst>
          </p:cNvPr>
          <p:cNvSpPr/>
          <p:nvPr/>
        </p:nvSpPr>
        <p:spPr>
          <a:xfrm>
            <a:off x="0" y="-1"/>
            <a:ext cx="12192000" cy="7676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3600" b="1" dirty="0">
                <a:solidFill>
                  <a:srgbClr val="0070C0"/>
                </a:solidFill>
                <a:latin typeface="Arial" panose="020B0604020202020204" pitchFamily="34" charset="0"/>
                <a:cs typeface="Arial" panose="020B0604020202020204" pitchFamily="34" charset="0"/>
              </a:rPr>
              <a:t>Elderly C Growth: Driven by CF (Not CG), Led by CFX</a:t>
            </a:r>
            <a:endParaRPr kumimoji="1" lang="en-US" altLang="ja-JP" sz="3600" b="1" dirty="0">
              <a:solidFill>
                <a:srgbClr val="0070C0"/>
              </a:solidFill>
              <a:latin typeface="Arial" panose="020B0604020202020204" pitchFamily="34" charset="0"/>
              <a:cs typeface="Arial" panose="020B0604020202020204" pitchFamily="34" charset="0"/>
            </a:endParaRPr>
          </a:p>
        </p:txBody>
      </p:sp>
      <p:sp>
        <p:nvSpPr>
          <p:cNvPr id="3" name="正方形/長方形 2">
            <a:extLst>
              <a:ext uri="{FF2B5EF4-FFF2-40B4-BE49-F238E27FC236}">
                <a16:creationId xmlns:a16="http://schemas.microsoft.com/office/drawing/2014/main" id="{7D1A3A64-D317-2EB6-B5A9-0B1EDC5C317C}"/>
              </a:ext>
            </a:extLst>
          </p:cNvPr>
          <p:cNvSpPr/>
          <p:nvPr/>
        </p:nvSpPr>
        <p:spPr>
          <a:xfrm>
            <a:off x="10068909" y="1996658"/>
            <a:ext cx="1396351" cy="1200288"/>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49787620-E697-34D5-6D72-941CED46BFB3}"/>
              </a:ext>
            </a:extLst>
          </p:cNvPr>
          <p:cNvCxnSpPr>
            <a:cxnSpLocks/>
          </p:cNvCxnSpPr>
          <p:nvPr/>
        </p:nvCxnSpPr>
        <p:spPr>
          <a:xfrm flipV="1">
            <a:off x="10988942" y="1702144"/>
            <a:ext cx="0" cy="294514"/>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0DD60FCA-5202-AB4E-E285-AEF3E4517B36}"/>
              </a:ext>
            </a:extLst>
          </p:cNvPr>
          <p:cNvSpPr txBox="1"/>
          <p:nvPr/>
        </p:nvSpPr>
        <p:spPr>
          <a:xfrm>
            <a:off x="3101288" y="2721120"/>
            <a:ext cx="498348" cy="302360"/>
          </a:xfrm>
          <a:prstGeom prst="rect">
            <a:avLst/>
          </a:prstGeom>
          <a:noFill/>
        </p:spPr>
        <p:txBody>
          <a:bodyPr wrap="square" lIns="36000" tIns="36000" rIns="36000" bIns="36000" anchor="ctr">
            <a:noAutofit/>
          </a:bodyPr>
          <a:lstStyle/>
          <a:p>
            <a:pPr algn="ctr">
              <a:lnSpc>
                <a:spcPts val="2880"/>
              </a:lnSpc>
            </a:pPr>
            <a:r>
              <a:rPr lang="en-US" altLang="ja-JP" sz="2400" b="1" dirty="0">
                <a:solidFill>
                  <a:srgbClr val="BC3C3C"/>
                </a:solidFill>
                <a:latin typeface="Calibri" panose="020F0502020204030204" pitchFamily="34" charset="0"/>
                <a:cs typeface="Calibri" panose="020F0502020204030204" pitchFamily="34" charset="0"/>
              </a:rPr>
              <a:t>C</a:t>
            </a:r>
            <a:endParaRPr lang="ja-JP" altLang="en-US" sz="2400" b="1" dirty="0">
              <a:solidFill>
                <a:srgbClr val="BC3C3C"/>
              </a:solidFill>
              <a:latin typeface="Calibri" panose="020F0502020204030204" pitchFamily="34" charset="0"/>
              <a:cs typeface="Calibri" panose="020F0502020204030204" pitchFamily="34" charset="0"/>
            </a:endParaRPr>
          </a:p>
        </p:txBody>
      </p:sp>
      <p:sp>
        <p:nvSpPr>
          <p:cNvPr id="19" name="テキスト ボックス 18">
            <a:extLst>
              <a:ext uri="{FF2B5EF4-FFF2-40B4-BE49-F238E27FC236}">
                <a16:creationId xmlns:a16="http://schemas.microsoft.com/office/drawing/2014/main" id="{893481EE-D558-CF30-BBDF-C87F9E08737F}"/>
              </a:ext>
            </a:extLst>
          </p:cNvPr>
          <p:cNvSpPr txBox="1"/>
          <p:nvPr/>
        </p:nvSpPr>
        <p:spPr>
          <a:xfrm>
            <a:off x="3101288" y="3646031"/>
            <a:ext cx="498348" cy="302360"/>
          </a:xfrm>
          <a:prstGeom prst="rect">
            <a:avLst/>
          </a:prstGeom>
          <a:noFill/>
        </p:spPr>
        <p:txBody>
          <a:bodyPr wrap="square" lIns="36000" tIns="36000" rIns="36000" bIns="36000" anchor="ctr">
            <a:noAutofit/>
          </a:bodyPr>
          <a:lstStyle/>
          <a:p>
            <a:pPr algn="ctr">
              <a:lnSpc>
                <a:spcPts val="2880"/>
              </a:lnSpc>
            </a:pPr>
            <a:r>
              <a:rPr lang="en-US" altLang="ja-JP" sz="2400" b="1" dirty="0">
                <a:solidFill>
                  <a:srgbClr val="1F8A1F"/>
                </a:solidFill>
                <a:latin typeface="Calibri" panose="020F0502020204030204" pitchFamily="34" charset="0"/>
                <a:cs typeface="Calibri" panose="020F0502020204030204" pitchFamily="34" charset="0"/>
              </a:rPr>
              <a:t>CF</a:t>
            </a:r>
            <a:endParaRPr lang="ja-JP" altLang="en-US" sz="2400" b="1" dirty="0">
              <a:solidFill>
                <a:srgbClr val="1F8A1F"/>
              </a:solidFill>
              <a:latin typeface="Calibri" panose="020F0502020204030204" pitchFamily="34" charset="0"/>
              <a:cs typeface="Calibri" panose="020F0502020204030204" pitchFamily="34" charset="0"/>
            </a:endParaRPr>
          </a:p>
        </p:txBody>
      </p:sp>
      <p:sp>
        <p:nvSpPr>
          <p:cNvPr id="20" name="テキスト ボックス 19">
            <a:extLst>
              <a:ext uri="{FF2B5EF4-FFF2-40B4-BE49-F238E27FC236}">
                <a16:creationId xmlns:a16="http://schemas.microsoft.com/office/drawing/2014/main" id="{E98C53D2-F627-4527-2ECA-72A7EC3DD499}"/>
              </a:ext>
            </a:extLst>
          </p:cNvPr>
          <p:cNvSpPr txBox="1"/>
          <p:nvPr/>
        </p:nvSpPr>
        <p:spPr>
          <a:xfrm>
            <a:off x="3101288" y="4536042"/>
            <a:ext cx="498348" cy="302360"/>
          </a:xfrm>
          <a:prstGeom prst="rect">
            <a:avLst/>
          </a:prstGeom>
          <a:noFill/>
        </p:spPr>
        <p:txBody>
          <a:bodyPr wrap="square" lIns="36000" tIns="36000" rIns="36000" bIns="36000" anchor="ctr">
            <a:noAutofit/>
          </a:bodyPr>
          <a:lstStyle/>
          <a:p>
            <a:pPr algn="ctr">
              <a:lnSpc>
                <a:spcPts val="2880"/>
              </a:lnSpc>
            </a:pPr>
            <a:r>
              <a:rPr lang="en-US" altLang="ja-JP" sz="2400" b="1" dirty="0">
                <a:solidFill>
                  <a:srgbClr val="1E90FF"/>
                </a:solidFill>
                <a:latin typeface="Calibri" panose="020F0502020204030204" pitchFamily="34" charset="0"/>
                <a:cs typeface="Calibri" panose="020F0502020204030204" pitchFamily="34" charset="0"/>
              </a:rPr>
              <a:t>CG</a:t>
            </a:r>
            <a:endParaRPr lang="ja-JP" altLang="en-US" sz="2400" b="1" dirty="0">
              <a:solidFill>
                <a:srgbClr val="1E90FF"/>
              </a:solidFill>
              <a:latin typeface="Calibri" panose="020F0502020204030204" pitchFamily="34" charset="0"/>
              <a:cs typeface="Calibri" panose="020F0502020204030204" pitchFamily="34" charset="0"/>
            </a:endParaRPr>
          </a:p>
        </p:txBody>
      </p:sp>
      <p:sp>
        <p:nvSpPr>
          <p:cNvPr id="5" name="正方形/長方形 4">
            <a:extLst>
              <a:ext uri="{FF2B5EF4-FFF2-40B4-BE49-F238E27FC236}">
                <a16:creationId xmlns:a16="http://schemas.microsoft.com/office/drawing/2014/main" id="{824FEE8C-40DA-A2A8-7B9B-10B59469D70E}"/>
              </a:ext>
            </a:extLst>
          </p:cNvPr>
          <p:cNvSpPr/>
          <p:nvPr/>
        </p:nvSpPr>
        <p:spPr>
          <a:xfrm>
            <a:off x="3978166" y="3174124"/>
            <a:ext cx="1361089" cy="1308538"/>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8D6B308C-EB60-9EA1-72CF-A06BF5E0DBBA}"/>
              </a:ext>
            </a:extLst>
          </p:cNvPr>
          <p:cNvSpPr txBox="1"/>
          <p:nvPr/>
        </p:nvSpPr>
        <p:spPr>
          <a:xfrm>
            <a:off x="262759" y="5583573"/>
            <a:ext cx="5076496" cy="830997"/>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The growth in elderly consumption is due to CF (not CG)</a:t>
            </a:r>
          </a:p>
        </p:txBody>
      </p:sp>
      <p:sp>
        <p:nvSpPr>
          <p:cNvPr id="26" name="テキスト ボックス 25">
            <a:extLst>
              <a:ext uri="{FF2B5EF4-FFF2-40B4-BE49-F238E27FC236}">
                <a16:creationId xmlns:a16="http://schemas.microsoft.com/office/drawing/2014/main" id="{392F5844-7F03-FFD7-3A03-A851C51F7B6C}"/>
              </a:ext>
            </a:extLst>
          </p:cNvPr>
          <p:cNvSpPr txBox="1"/>
          <p:nvPr/>
        </p:nvSpPr>
        <p:spPr>
          <a:xfrm>
            <a:off x="8785965" y="1944755"/>
            <a:ext cx="590877" cy="302360"/>
          </a:xfrm>
          <a:prstGeom prst="rect">
            <a:avLst/>
          </a:prstGeom>
          <a:noFill/>
        </p:spPr>
        <p:txBody>
          <a:bodyPr wrap="square" lIns="36000" tIns="36000" rIns="36000" bIns="36000" anchor="ctr">
            <a:noAutofit/>
          </a:bodyPr>
          <a:lstStyle/>
          <a:p>
            <a:pPr algn="ctr">
              <a:lnSpc>
                <a:spcPts val="2880"/>
              </a:lnSpc>
            </a:pPr>
            <a:r>
              <a:rPr lang="en-US" altLang="ja-JP" sz="2400" b="1" dirty="0">
                <a:solidFill>
                  <a:srgbClr val="FFAA0F"/>
                </a:solidFill>
                <a:latin typeface="Calibri" panose="020F0502020204030204" pitchFamily="34" charset="0"/>
                <a:cs typeface="Calibri" panose="020F0502020204030204" pitchFamily="34" charset="0"/>
              </a:rPr>
              <a:t>CFX</a:t>
            </a:r>
            <a:endParaRPr lang="ja-JP" altLang="en-US" sz="2400" b="1" dirty="0">
              <a:solidFill>
                <a:srgbClr val="FFAA0F"/>
              </a:solidFill>
              <a:latin typeface="Calibri" panose="020F0502020204030204" pitchFamily="34" charset="0"/>
              <a:cs typeface="Calibri" panose="020F0502020204030204" pitchFamily="34" charset="0"/>
            </a:endParaRPr>
          </a:p>
        </p:txBody>
      </p:sp>
      <p:sp>
        <p:nvSpPr>
          <p:cNvPr id="27" name="テキスト ボックス 26">
            <a:extLst>
              <a:ext uri="{FF2B5EF4-FFF2-40B4-BE49-F238E27FC236}">
                <a16:creationId xmlns:a16="http://schemas.microsoft.com/office/drawing/2014/main" id="{1734BF61-B00A-D62A-B335-4952E4E302AF}"/>
              </a:ext>
            </a:extLst>
          </p:cNvPr>
          <p:cNvSpPr txBox="1"/>
          <p:nvPr/>
        </p:nvSpPr>
        <p:spPr>
          <a:xfrm>
            <a:off x="7973908" y="4104102"/>
            <a:ext cx="590877" cy="302360"/>
          </a:xfrm>
          <a:prstGeom prst="rect">
            <a:avLst/>
          </a:prstGeom>
          <a:noFill/>
        </p:spPr>
        <p:txBody>
          <a:bodyPr wrap="square" lIns="36000" tIns="36000" rIns="36000" bIns="36000" anchor="ctr">
            <a:noAutofit/>
          </a:bodyPr>
          <a:lstStyle/>
          <a:p>
            <a:pPr algn="ctr">
              <a:lnSpc>
                <a:spcPts val="2880"/>
              </a:lnSpc>
            </a:pPr>
            <a:r>
              <a:rPr lang="en-US" altLang="ja-JP" sz="2400" b="1" dirty="0">
                <a:solidFill>
                  <a:srgbClr val="B32323"/>
                </a:solidFill>
                <a:latin typeface="Calibri" panose="020F0502020204030204" pitchFamily="34" charset="0"/>
                <a:cs typeface="Calibri" panose="020F0502020204030204" pitchFamily="34" charset="0"/>
              </a:rPr>
              <a:t>CFE</a:t>
            </a:r>
            <a:endParaRPr lang="ja-JP" altLang="en-US" sz="2400" b="1" dirty="0">
              <a:solidFill>
                <a:srgbClr val="B32323"/>
              </a:solidFill>
              <a:latin typeface="Calibri" panose="020F0502020204030204" pitchFamily="34" charset="0"/>
              <a:cs typeface="Calibri" panose="020F0502020204030204" pitchFamily="34" charset="0"/>
            </a:endParaRPr>
          </a:p>
        </p:txBody>
      </p:sp>
      <p:sp>
        <p:nvSpPr>
          <p:cNvPr id="28" name="テキスト ボックス 27">
            <a:extLst>
              <a:ext uri="{FF2B5EF4-FFF2-40B4-BE49-F238E27FC236}">
                <a16:creationId xmlns:a16="http://schemas.microsoft.com/office/drawing/2014/main" id="{9F0F9450-8D75-7D38-BDBD-408684B96E5C}"/>
              </a:ext>
            </a:extLst>
          </p:cNvPr>
          <p:cNvSpPr txBox="1"/>
          <p:nvPr/>
        </p:nvSpPr>
        <p:spPr>
          <a:xfrm>
            <a:off x="11465261" y="4364567"/>
            <a:ext cx="760605" cy="1020233"/>
          </a:xfrm>
          <a:prstGeom prst="rect">
            <a:avLst/>
          </a:prstGeom>
          <a:noFill/>
        </p:spPr>
        <p:txBody>
          <a:bodyPr wrap="square" lIns="36000" tIns="36000" rIns="36000" bIns="36000" anchor="ctr">
            <a:noAutofit/>
          </a:bodyPr>
          <a:lstStyle/>
          <a:p>
            <a:pPr algn="ctr">
              <a:lnSpc>
                <a:spcPts val="2100"/>
              </a:lnSpc>
            </a:pPr>
            <a:r>
              <a:rPr lang="en-US" altLang="ja-JP" sz="2400" b="1" dirty="0">
                <a:solidFill>
                  <a:srgbClr val="A731F1"/>
                </a:solidFill>
                <a:latin typeface="Calibri" panose="020F0502020204030204" pitchFamily="34" charset="0"/>
                <a:cs typeface="Calibri" panose="020F0502020204030204" pitchFamily="34" charset="0"/>
              </a:rPr>
              <a:t>CFR</a:t>
            </a:r>
            <a:r>
              <a:rPr lang="en-US" altLang="ja-JP" sz="2400" b="1" dirty="0">
                <a:solidFill>
                  <a:srgbClr val="B32323"/>
                </a:solidFill>
                <a:latin typeface="Calibri" panose="020F0502020204030204" pitchFamily="34" charset="0"/>
                <a:cs typeface="Calibri" panose="020F0502020204030204" pitchFamily="34" charset="0"/>
              </a:rPr>
              <a:t> </a:t>
            </a:r>
            <a:r>
              <a:rPr lang="en-US" altLang="ja-JP" sz="2400" b="1" dirty="0">
                <a:solidFill>
                  <a:srgbClr val="168CFF"/>
                </a:solidFill>
                <a:latin typeface="Calibri" panose="020F0502020204030204" pitchFamily="34" charset="0"/>
                <a:cs typeface="Calibri" panose="020F0502020204030204" pitchFamily="34" charset="0"/>
              </a:rPr>
              <a:t>CFH</a:t>
            </a:r>
            <a:r>
              <a:rPr lang="en-US" altLang="ja-JP" sz="2400" b="1" dirty="0">
                <a:solidFill>
                  <a:srgbClr val="B32323"/>
                </a:solidFill>
                <a:latin typeface="Calibri" panose="020F0502020204030204" pitchFamily="34" charset="0"/>
                <a:cs typeface="Calibri" panose="020F0502020204030204" pitchFamily="34" charset="0"/>
              </a:rPr>
              <a:t> </a:t>
            </a:r>
            <a:r>
              <a:rPr lang="en-US" altLang="ja-JP" sz="2400" b="1" dirty="0">
                <a:solidFill>
                  <a:srgbClr val="218A21"/>
                </a:solidFill>
                <a:latin typeface="Calibri" panose="020F0502020204030204" pitchFamily="34" charset="0"/>
                <a:cs typeface="Calibri" panose="020F0502020204030204" pitchFamily="34" charset="0"/>
              </a:rPr>
              <a:t>CFL</a:t>
            </a:r>
            <a:endParaRPr lang="ja-JP" altLang="en-US" sz="2400" b="1" dirty="0">
              <a:solidFill>
                <a:srgbClr val="218A21"/>
              </a:solidFill>
              <a:latin typeface="Calibri" panose="020F0502020204030204" pitchFamily="34" charset="0"/>
              <a:cs typeface="Calibri" panose="020F0502020204030204" pitchFamily="34" charset="0"/>
            </a:endParaRPr>
          </a:p>
        </p:txBody>
      </p:sp>
      <p:sp>
        <p:nvSpPr>
          <p:cNvPr id="29" name="テキスト ボックス 28">
            <a:extLst>
              <a:ext uri="{FF2B5EF4-FFF2-40B4-BE49-F238E27FC236}">
                <a16:creationId xmlns:a16="http://schemas.microsoft.com/office/drawing/2014/main" id="{D084888C-35F0-3703-560D-06B8B3161F48}"/>
              </a:ext>
            </a:extLst>
          </p:cNvPr>
          <p:cNvSpPr txBox="1"/>
          <p:nvPr/>
        </p:nvSpPr>
        <p:spPr>
          <a:xfrm>
            <a:off x="6845899" y="5583573"/>
            <a:ext cx="5076496" cy="830997"/>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The growth in elderly CF is due to CFX (other private consumption)</a:t>
            </a:r>
          </a:p>
        </p:txBody>
      </p:sp>
      <p:cxnSp>
        <p:nvCxnSpPr>
          <p:cNvPr id="31" name="直線矢印コネクタ 30">
            <a:extLst>
              <a:ext uri="{FF2B5EF4-FFF2-40B4-BE49-F238E27FC236}">
                <a16:creationId xmlns:a16="http://schemas.microsoft.com/office/drawing/2014/main" id="{AFDBBD97-C40C-7E98-16AE-044169726868}"/>
              </a:ext>
            </a:extLst>
          </p:cNvPr>
          <p:cNvCxnSpPr>
            <a:cxnSpLocks/>
          </p:cNvCxnSpPr>
          <p:nvPr/>
        </p:nvCxnSpPr>
        <p:spPr>
          <a:xfrm>
            <a:off x="5339255" y="4496155"/>
            <a:ext cx="1349780" cy="583067"/>
          </a:xfrm>
          <a:prstGeom prst="straightConnector1">
            <a:avLst/>
          </a:prstGeom>
          <a:ln w="50800">
            <a:solidFill>
              <a:srgbClr val="1F8A1F"/>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2" name="テキスト ボックス 31">
            <a:extLst>
              <a:ext uri="{FF2B5EF4-FFF2-40B4-BE49-F238E27FC236}">
                <a16:creationId xmlns:a16="http://schemas.microsoft.com/office/drawing/2014/main" id="{B5E2F7C1-5ED6-9F1D-90AD-6CA642147D86}"/>
              </a:ext>
            </a:extLst>
          </p:cNvPr>
          <p:cNvSpPr txBox="1"/>
          <p:nvPr/>
        </p:nvSpPr>
        <p:spPr>
          <a:xfrm>
            <a:off x="5344510" y="3789467"/>
            <a:ext cx="1187669" cy="579646"/>
          </a:xfrm>
          <a:prstGeom prst="rect">
            <a:avLst/>
          </a:prstGeom>
          <a:noFill/>
        </p:spPr>
        <p:txBody>
          <a:bodyPr wrap="square">
            <a:spAutoFit/>
          </a:bodyPr>
          <a:lstStyle/>
          <a:p>
            <a:pPr>
              <a:lnSpc>
                <a:spcPts val="1920"/>
              </a:lnSpc>
            </a:pPr>
            <a:r>
              <a:rPr lang="en-US" altLang="ja-JP" sz="1600" b="1" dirty="0">
                <a:solidFill>
                  <a:srgbClr val="218A21"/>
                </a:solidFill>
                <a:latin typeface="Calibri" panose="020F0502020204030204" pitchFamily="34" charset="0"/>
                <a:cs typeface="Calibri" panose="020F0502020204030204" pitchFamily="34" charset="0"/>
              </a:rPr>
              <a:t>Breakdown</a:t>
            </a:r>
          </a:p>
          <a:p>
            <a:pPr>
              <a:lnSpc>
                <a:spcPts val="1920"/>
              </a:lnSpc>
            </a:pPr>
            <a:r>
              <a:rPr lang="en-US" altLang="ja-JP" sz="1600" b="1" dirty="0">
                <a:solidFill>
                  <a:srgbClr val="218A21"/>
                </a:solidFill>
                <a:latin typeface="Calibri" panose="020F0502020204030204" pitchFamily="34" charset="0"/>
                <a:cs typeface="Calibri" panose="020F0502020204030204" pitchFamily="34" charset="0"/>
              </a:rPr>
              <a:t>of CF</a:t>
            </a:r>
          </a:p>
        </p:txBody>
      </p:sp>
      <p:cxnSp>
        <p:nvCxnSpPr>
          <p:cNvPr id="7" name="直線矢印コネクタ 6">
            <a:extLst>
              <a:ext uri="{FF2B5EF4-FFF2-40B4-BE49-F238E27FC236}">
                <a16:creationId xmlns:a16="http://schemas.microsoft.com/office/drawing/2014/main" id="{4E6F9814-6444-56C4-AF1A-9F77A1D78307}"/>
              </a:ext>
            </a:extLst>
          </p:cNvPr>
          <p:cNvCxnSpPr>
            <a:cxnSpLocks/>
          </p:cNvCxnSpPr>
          <p:nvPr/>
        </p:nvCxnSpPr>
        <p:spPr>
          <a:xfrm flipV="1">
            <a:off x="5339255" y="1702144"/>
            <a:ext cx="1192924" cy="1471980"/>
          </a:xfrm>
          <a:prstGeom prst="straightConnector1">
            <a:avLst/>
          </a:prstGeom>
          <a:ln w="50800">
            <a:solidFill>
              <a:srgbClr val="1F8A1F"/>
            </a:solidFill>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1115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95B861F1-2F69-B311-0DCB-E1C4294F71EC}"/>
              </a:ext>
            </a:extLst>
          </p:cNvPr>
          <p:cNvSpPr/>
          <p:nvPr/>
        </p:nvSpPr>
        <p:spPr>
          <a:xfrm>
            <a:off x="0" y="-1"/>
            <a:ext cx="12192000" cy="7676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3600" b="1" dirty="0">
                <a:solidFill>
                  <a:srgbClr val="0070C0"/>
                </a:solidFill>
                <a:latin typeface="Arial" panose="020B0604020202020204" pitchFamily="34" charset="0"/>
                <a:cs typeface="Arial" panose="020B0604020202020204" pitchFamily="34" charset="0"/>
              </a:rPr>
              <a:t>Summary and Conclusion</a:t>
            </a:r>
            <a:endParaRPr kumimoji="1" lang="en-US" altLang="ja-JP" sz="3600" b="1" dirty="0">
              <a:solidFill>
                <a:srgbClr val="0070C0"/>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1B428EEA-4C79-117A-84BE-DC101C0151F0}"/>
              </a:ext>
            </a:extLst>
          </p:cNvPr>
          <p:cNvSpPr txBox="1"/>
          <p:nvPr/>
        </p:nvSpPr>
        <p:spPr>
          <a:xfrm>
            <a:off x="-1" y="727366"/>
            <a:ext cx="12366171" cy="6647974"/>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During the Abenomics period (2014-2019), LCD improved despite an aging population.</a:t>
            </a:r>
          </a:p>
          <a:p>
            <a:pPr marL="742950" lvl="1"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Labor Income for Male aged 55+ increased</a:t>
            </a:r>
            <a:r>
              <a:rPr lang="ja-JP" altLang="en-US" sz="2400" dirty="0">
                <a:latin typeface="Calibri" panose="020F0502020204030204" pitchFamily="34" charset="0"/>
                <a:cs typeface="Calibri" panose="020F0502020204030204" pitchFamily="34" charset="0"/>
              </a:rPr>
              <a:t> </a:t>
            </a:r>
            <a:r>
              <a:rPr lang="en-US" altLang="ja-JP" sz="2400" dirty="0">
                <a:latin typeface="Calibri" panose="020F0502020204030204" pitchFamily="34" charset="0"/>
                <a:cs typeface="Calibri" panose="020F0502020204030204" pitchFamily="34" charset="0"/>
              </a:rPr>
              <a:t>possibly due to the retirement age extension policy (a key driver of LCD improvement).</a:t>
            </a:r>
          </a:p>
          <a:p>
            <a:pPr marL="742950" lvl="1"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Labor Income for Female increased possibly</a:t>
            </a:r>
            <a:r>
              <a:rPr lang="ja-JP" altLang="en-US" sz="2400" dirty="0">
                <a:latin typeface="Calibri" panose="020F0502020204030204" pitchFamily="34" charset="0"/>
                <a:cs typeface="Calibri" panose="020F0502020204030204" pitchFamily="34" charset="0"/>
              </a:rPr>
              <a:t> </a:t>
            </a:r>
            <a:r>
              <a:rPr lang="en-US" altLang="ja-JP" sz="2400" dirty="0">
                <a:latin typeface="Calibri" panose="020F0502020204030204" pitchFamily="34" charset="0"/>
                <a:cs typeface="Calibri" panose="020F0502020204030204" pitchFamily="34" charset="0"/>
              </a:rPr>
              <a:t>due to the  policies supporting female employment. (a key driver of LCD improvement). </a:t>
            </a:r>
          </a:p>
          <a:p>
            <a:pPr marL="742950" lvl="1"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Aging demographics has increased the aggregate value of elderly consumption.</a:t>
            </a:r>
          </a:p>
          <a:p>
            <a:pPr marL="1200150" lvl="2"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Even with Pop adj (similar to per capita), elderly consumption is increasing.</a:t>
            </a:r>
            <a:r>
              <a:rPr lang="ja-JP" altLang="en-US" sz="2400" dirty="0">
                <a:latin typeface="Calibri" panose="020F0502020204030204" pitchFamily="34" charset="0"/>
                <a:cs typeface="Calibri" panose="020F0502020204030204" pitchFamily="34" charset="0"/>
              </a:rPr>
              <a:t> </a:t>
            </a:r>
            <a:r>
              <a:rPr lang="en-US" altLang="ja-JP" sz="2400" dirty="0">
                <a:latin typeface="Calibri" panose="020F0502020204030204" pitchFamily="34" charset="0"/>
                <a:cs typeface="Calibri" panose="020F0502020204030204" pitchFamily="34" charset="0"/>
              </a:rPr>
              <a:t>The main factor is CFX, not CG.</a:t>
            </a:r>
          </a:p>
          <a:p>
            <a:pPr marL="342900" indent="-342900">
              <a:spcBef>
                <a:spcPts val="600"/>
              </a:spcBef>
              <a:spcAft>
                <a:spcPts val="600"/>
              </a:spcAft>
              <a:buFont typeface="Wingdings" panose="05000000000000000000" pitchFamily="2" charset="2"/>
              <a:buChar char="Ø"/>
            </a:pPr>
            <a:r>
              <a:rPr lang="en-US" altLang="ja-JP" sz="2400" dirty="0">
                <a:latin typeface="Calibri" panose="020F0502020204030204" pitchFamily="34" charset="0"/>
                <a:cs typeface="Calibri" panose="020F0502020204030204" pitchFamily="34" charset="0"/>
              </a:rPr>
              <a:t>From the NTA lens, Japan worked well during the Abenomics period.</a:t>
            </a:r>
            <a:r>
              <a:rPr lang="ja-JP" altLang="en-US" sz="2400" dirty="0">
                <a:latin typeface="Calibri" panose="020F0502020204030204" pitchFamily="34" charset="0"/>
                <a:cs typeface="Calibri" panose="020F0502020204030204" pitchFamily="34" charset="0"/>
              </a:rPr>
              <a:t>   </a:t>
            </a:r>
            <a:r>
              <a:rPr lang="en-US" altLang="ja-JP" sz="2400" dirty="0">
                <a:latin typeface="Calibri" panose="020F0502020204030204" pitchFamily="34" charset="0"/>
                <a:cs typeface="Calibri" panose="020F0502020204030204" pitchFamily="34" charset="0"/>
              </a:rPr>
              <a:t>However…</a:t>
            </a:r>
          </a:p>
          <a:p>
            <a:pPr marL="742950" lvl="1"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The 65+ population is now around 30% and will keep growing. It is unclear how long consumption can be maintained.</a:t>
            </a:r>
          </a:p>
          <a:p>
            <a:pPr marL="742950" lvl="1"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Japan’s elderly employment rate is high, so further growth is challenging but not impossible.</a:t>
            </a:r>
          </a:p>
          <a:p>
            <a:pPr marL="742950" lvl="1"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Female employment can improve, but time for unpaid care work is </a:t>
            </a:r>
            <a:r>
              <a:rPr lang="en-US" altLang="ja-JP" sz="2400">
                <a:latin typeface="Calibri" panose="020F0502020204030204" pitchFamily="34" charset="0"/>
                <a:cs typeface="Calibri" panose="020F0502020204030204" pitchFamily="34" charset="0"/>
              </a:rPr>
              <a:t>needed (use </a:t>
            </a:r>
            <a:r>
              <a:rPr lang="en-US" altLang="ja-JP" sz="2400" dirty="0">
                <a:latin typeface="Calibri" panose="020F0502020204030204" pitchFamily="34" charset="0"/>
                <a:cs typeface="Calibri" panose="020F0502020204030204" pitchFamily="34" charset="0"/>
              </a:rPr>
              <a:t>NTTA!).</a:t>
            </a:r>
          </a:p>
          <a:p>
            <a:pPr marL="285750" indent="-285750">
              <a:spcBef>
                <a:spcPts val="600"/>
              </a:spcBef>
              <a:spcAft>
                <a:spcPts val="600"/>
              </a:spcAft>
              <a:buFont typeface="Arial" panose="020B0604020202020204" pitchFamily="34" charset="0"/>
              <a:buChar char="•"/>
            </a:pPr>
            <a:endParaRPr lang="ja-JP"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158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95B861F1-2F69-B311-0DCB-E1C4294F71EC}"/>
              </a:ext>
            </a:extLst>
          </p:cNvPr>
          <p:cNvSpPr/>
          <p:nvPr/>
        </p:nvSpPr>
        <p:spPr>
          <a:xfrm>
            <a:off x="0" y="-1"/>
            <a:ext cx="12192000" cy="7676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400" b="1" dirty="0">
                <a:solidFill>
                  <a:srgbClr val="0070C0"/>
                </a:solidFill>
                <a:latin typeface="Arial" panose="020B0604020202020204" pitchFamily="34" charset="0"/>
                <a:cs typeface="Arial" panose="020B0604020202020204" pitchFamily="34" charset="0"/>
              </a:rPr>
              <a:t>Introduction</a:t>
            </a:r>
          </a:p>
        </p:txBody>
      </p:sp>
      <p:pic>
        <p:nvPicPr>
          <p:cNvPr id="15" name="図 14">
            <a:extLst>
              <a:ext uri="{FF2B5EF4-FFF2-40B4-BE49-F238E27FC236}">
                <a16:creationId xmlns:a16="http://schemas.microsoft.com/office/drawing/2014/main" id="{50BE00CC-06A2-187F-E591-456ACE7E4DBD}"/>
              </a:ext>
            </a:extLst>
          </p:cNvPr>
          <p:cNvPicPr>
            <a:picLocks noChangeAspect="1"/>
          </p:cNvPicPr>
          <p:nvPr/>
        </p:nvPicPr>
        <p:blipFill>
          <a:blip r:embed="rId2"/>
          <a:srcRect r="23274"/>
          <a:stretch/>
        </p:blipFill>
        <p:spPr>
          <a:xfrm>
            <a:off x="6032676" y="0"/>
            <a:ext cx="6159324" cy="3611024"/>
          </a:xfrm>
          <a:prstGeom prst="rect">
            <a:avLst/>
          </a:prstGeom>
        </p:spPr>
      </p:pic>
      <p:sp>
        <p:nvSpPr>
          <p:cNvPr id="16" name="正方形/長方形 15">
            <a:extLst>
              <a:ext uri="{FF2B5EF4-FFF2-40B4-BE49-F238E27FC236}">
                <a16:creationId xmlns:a16="http://schemas.microsoft.com/office/drawing/2014/main" id="{9DE7631D-C513-CE91-2ADE-D58507B44D8B}"/>
              </a:ext>
            </a:extLst>
          </p:cNvPr>
          <p:cNvSpPr/>
          <p:nvPr/>
        </p:nvSpPr>
        <p:spPr>
          <a:xfrm>
            <a:off x="5940778" y="3537537"/>
            <a:ext cx="6251222" cy="4515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en-US" altLang="ja-JP" sz="2400" dirty="0">
                <a:solidFill>
                  <a:schemeClr val="tx1"/>
                </a:solidFill>
                <a:latin typeface="Calibri" panose="020F0502020204030204" pitchFamily="34" charset="0"/>
                <a:cs typeface="Calibri" panose="020F0502020204030204" pitchFamily="34" charset="0"/>
              </a:rPr>
              <a:t>https://www.ipss.go.jp/projects/NTA/index.html</a:t>
            </a:r>
          </a:p>
        </p:txBody>
      </p:sp>
      <p:sp>
        <p:nvSpPr>
          <p:cNvPr id="18" name="テキスト ボックス 17">
            <a:extLst>
              <a:ext uri="{FF2B5EF4-FFF2-40B4-BE49-F238E27FC236}">
                <a16:creationId xmlns:a16="http://schemas.microsoft.com/office/drawing/2014/main" id="{14D490E7-53AB-3D6D-88BE-ACE1CBC9EFCF}"/>
              </a:ext>
            </a:extLst>
          </p:cNvPr>
          <p:cNvSpPr txBox="1"/>
          <p:nvPr/>
        </p:nvSpPr>
        <p:spPr>
          <a:xfrm>
            <a:off x="0" y="941230"/>
            <a:ext cx="5891390" cy="5647700"/>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In 2023, National Institute of Population and Social Security Research (IPSS) released the National Transfer Accounts (NTA) data for 2014 and 2019.</a:t>
            </a:r>
          </a:p>
          <a:p>
            <a:pPr marL="285750"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This period corresponds to the Second ABE Shinzo Cabinets (2012-2019), one of the longest-serving in Japan's history.</a:t>
            </a:r>
          </a:p>
          <a:p>
            <a:pPr marL="285750"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The Abe Cabinets implemented "Abenomics," a comprehensive economic and fiscal policy package.</a:t>
            </a:r>
            <a:endParaRPr lang="ja-JP" altLang="en-US"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altLang="ja-JP" sz="2400" b="1" dirty="0">
                <a:latin typeface="Calibri" panose="020F0502020204030204" pitchFamily="34" charset="0"/>
                <a:cs typeface="Calibri" panose="020F0502020204030204" pitchFamily="34" charset="0"/>
              </a:rPr>
              <a:t>This study aims to understand changes in Labor Income and Consumption in Japan during the Abenomics period, using the NTA lens.</a:t>
            </a:r>
            <a:endParaRPr lang="ja-JP" alt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3137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95B861F1-2F69-B311-0DCB-E1C4294F71EC}"/>
              </a:ext>
            </a:extLst>
          </p:cNvPr>
          <p:cNvSpPr/>
          <p:nvPr/>
        </p:nvSpPr>
        <p:spPr>
          <a:xfrm>
            <a:off x="0" y="-1"/>
            <a:ext cx="12192000" cy="7676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400" b="1" dirty="0">
                <a:solidFill>
                  <a:srgbClr val="0070C0"/>
                </a:solidFill>
                <a:latin typeface="Arial" panose="020B0604020202020204" pitchFamily="34" charset="0"/>
                <a:cs typeface="Arial" panose="020B0604020202020204" pitchFamily="34" charset="0"/>
              </a:rPr>
              <a:t>Previous Studies</a:t>
            </a:r>
          </a:p>
        </p:txBody>
      </p:sp>
      <p:sp>
        <p:nvSpPr>
          <p:cNvPr id="18" name="テキスト ボックス 17">
            <a:extLst>
              <a:ext uri="{FF2B5EF4-FFF2-40B4-BE49-F238E27FC236}">
                <a16:creationId xmlns:a16="http://schemas.microsoft.com/office/drawing/2014/main" id="{14D490E7-53AB-3D6D-88BE-ACE1CBC9EFCF}"/>
              </a:ext>
            </a:extLst>
          </p:cNvPr>
          <p:cNvSpPr txBox="1"/>
          <p:nvPr/>
        </p:nvSpPr>
        <p:spPr>
          <a:xfrm>
            <a:off x="0" y="941230"/>
            <a:ext cx="12192000" cy="5139869"/>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"The first arrow of Abenomics is aggressive monetary policy aimed at lifting the economy from the deflation that had persisted in the preceding 15 years.“(ITO, 2021)</a:t>
            </a:r>
          </a:p>
          <a:p>
            <a:pPr marL="285750"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"The second arrow of Abenomics is flexible fiscal policy. Many interpreted “flexible” to be synonymous with “stimulative."(ITO, 2021)</a:t>
            </a:r>
          </a:p>
          <a:p>
            <a:pPr marL="285750"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"These observations are consistent with a widely shared view that the first and second arrows have mostly succeeded in managing aggregate demand, while the third arrow has been stalled or not even fired so that there was no increase in the potential growth rate."(ITO, 2021)</a:t>
            </a:r>
          </a:p>
          <a:p>
            <a:pPr marL="285750"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Support for employment by providing childcare support, etc., with the aim of realizing a society in which</a:t>
            </a:r>
            <a:r>
              <a:rPr lang="ja-JP" altLang="en-US" sz="2400" dirty="0">
                <a:latin typeface="Calibri" panose="020F0502020204030204" pitchFamily="34" charset="0"/>
                <a:cs typeface="Calibri" panose="020F0502020204030204" pitchFamily="34" charset="0"/>
              </a:rPr>
              <a:t> </a:t>
            </a:r>
            <a:r>
              <a:rPr lang="en-US" altLang="ja-JP" sz="2400" dirty="0">
                <a:latin typeface="Calibri" panose="020F0502020204030204" pitchFamily="34" charset="0"/>
                <a:cs typeface="Calibri" panose="020F0502020204030204" pitchFamily="34" charset="0"/>
              </a:rPr>
              <a:t>people (female, younger, elderly) are able to continue to work. (</a:t>
            </a:r>
            <a:r>
              <a:rPr lang="en-US" altLang="ja-JP" sz="2400" dirty="0" err="1">
                <a:latin typeface="Calibri" panose="020F0502020204030204" pitchFamily="34" charset="0"/>
                <a:cs typeface="Calibri" panose="020F0502020204030204" pitchFamily="34" charset="0"/>
              </a:rPr>
              <a:t>mhlw</a:t>
            </a:r>
            <a:r>
              <a:rPr lang="en-US" altLang="ja-JP" sz="2400" dirty="0">
                <a:latin typeface="Calibri" panose="020F0502020204030204" pitchFamily="34" charset="0"/>
                <a:cs typeface="Calibri" panose="020F0502020204030204" pitchFamily="34" charset="0"/>
              </a:rPr>
              <a:t>, 2016)</a:t>
            </a:r>
          </a:p>
          <a:p>
            <a:pPr marL="285750"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Japanese firms generally have a mandatory retirement age. The Ministry of Health, Labor and Welfare (MHLW) has implemented policies to extend employment for the elderly</a:t>
            </a:r>
            <a:r>
              <a:rPr lang="ja-JP" altLang="en-US" sz="2400" dirty="0">
                <a:latin typeface="Calibri" panose="020F0502020204030204" pitchFamily="34" charset="0"/>
                <a:cs typeface="Calibri" panose="020F0502020204030204" pitchFamily="34" charset="0"/>
              </a:rPr>
              <a:t> </a:t>
            </a:r>
            <a:r>
              <a:rPr lang="en-US" altLang="ja-JP" sz="2400" dirty="0">
                <a:latin typeface="Calibri" panose="020F0502020204030204" pitchFamily="34" charset="0"/>
                <a:cs typeface="Calibri" panose="020F0502020204030204" pitchFamily="34" charset="0"/>
              </a:rPr>
              <a:t>since</a:t>
            </a:r>
            <a:r>
              <a:rPr lang="ja-JP" altLang="en-US" sz="2400" dirty="0">
                <a:latin typeface="Calibri" panose="020F0502020204030204" pitchFamily="34" charset="0"/>
                <a:cs typeface="Calibri" panose="020F0502020204030204" pitchFamily="34" charset="0"/>
              </a:rPr>
              <a:t> </a:t>
            </a:r>
            <a:r>
              <a:rPr lang="en-US" altLang="ja-JP" sz="2400" dirty="0">
                <a:latin typeface="Calibri" panose="020F0502020204030204" pitchFamily="34" charset="0"/>
                <a:cs typeface="Calibri" panose="020F0502020204030204" pitchFamily="34" charset="0"/>
              </a:rPr>
              <a:t>2014. (</a:t>
            </a:r>
            <a:r>
              <a:rPr lang="en-US" altLang="ja-JP" sz="2400" dirty="0" err="1">
                <a:latin typeface="Calibri" panose="020F0502020204030204" pitchFamily="34" charset="0"/>
                <a:cs typeface="Calibri" panose="020F0502020204030204" pitchFamily="34" charset="0"/>
              </a:rPr>
              <a:t>mhlw</a:t>
            </a:r>
            <a:r>
              <a:rPr lang="en-US" altLang="ja-JP" sz="2400" dirty="0">
                <a:latin typeface="Calibri" panose="020F0502020204030204" pitchFamily="34" charset="0"/>
                <a:cs typeface="Calibri" panose="020F0502020204030204" pitchFamily="34" charset="0"/>
              </a:rPr>
              <a:t>, 2025)</a:t>
            </a:r>
          </a:p>
        </p:txBody>
      </p:sp>
    </p:spTree>
    <p:extLst>
      <p:ext uri="{BB962C8B-B14F-4D97-AF65-F5344CB8AC3E}">
        <p14:creationId xmlns:p14="http://schemas.microsoft.com/office/powerpoint/2010/main" val="2849811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95B861F1-2F69-B311-0DCB-E1C4294F71EC}"/>
              </a:ext>
            </a:extLst>
          </p:cNvPr>
          <p:cNvSpPr/>
          <p:nvPr/>
        </p:nvSpPr>
        <p:spPr>
          <a:xfrm>
            <a:off x="0" y="-1"/>
            <a:ext cx="12192000" cy="7676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400" b="1" dirty="0">
                <a:solidFill>
                  <a:srgbClr val="0070C0"/>
                </a:solidFill>
                <a:latin typeface="Arial" panose="020B0604020202020204" pitchFamily="34" charset="0"/>
                <a:cs typeface="Arial" panose="020B0604020202020204" pitchFamily="34" charset="0"/>
              </a:rPr>
              <a:t>Japan aged between 2014 and 2019.</a:t>
            </a:r>
          </a:p>
        </p:txBody>
      </p:sp>
      <p:graphicFrame>
        <p:nvGraphicFramePr>
          <p:cNvPr id="5" name="表 4">
            <a:extLst>
              <a:ext uri="{FF2B5EF4-FFF2-40B4-BE49-F238E27FC236}">
                <a16:creationId xmlns:a16="http://schemas.microsoft.com/office/drawing/2014/main" id="{E3A4B0D2-C615-ADEF-0C3C-2C01EEDEE756}"/>
              </a:ext>
            </a:extLst>
          </p:cNvPr>
          <p:cNvGraphicFramePr>
            <a:graphicFrameLocks noGrp="1"/>
          </p:cNvGraphicFramePr>
          <p:nvPr>
            <p:extLst>
              <p:ext uri="{D42A27DB-BD31-4B8C-83A1-F6EECF244321}">
                <p14:modId xmlns:p14="http://schemas.microsoft.com/office/powerpoint/2010/main" val="2761738811"/>
              </p:ext>
            </p:extLst>
          </p:nvPr>
        </p:nvGraphicFramePr>
        <p:xfrm>
          <a:off x="3122410" y="857771"/>
          <a:ext cx="8127999" cy="9144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33488512"/>
                    </a:ext>
                  </a:extLst>
                </a:gridCol>
                <a:gridCol w="2709333">
                  <a:extLst>
                    <a:ext uri="{9D8B030D-6E8A-4147-A177-3AD203B41FA5}">
                      <a16:colId xmlns:a16="http://schemas.microsoft.com/office/drawing/2014/main" val="2083783014"/>
                    </a:ext>
                  </a:extLst>
                </a:gridCol>
                <a:gridCol w="2709333">
                  <a:extLst>
                    <a:ext uri="{9D8B030D-6E8A-4147-A177-3AD203B41FA5}">
                      <a16:colId xmlns:a16="http://schemas.microsoft.com/office/drawing/2014/main" val="3923702569"/>
                    </a:ext>
                  </a:extLst>
                </a:gridCol>
              </a:tblGrid>
              <a:tr h="370840">
                <a:tc>
                  <a:txBody>
                    <a:bodyPr/>
                    <a:lstStyle/>
                    <a:p>
                      <a:pPr algn="ctr"/>
                      <a:endParaRPr kumimoji="1" lang="ja-JP" altLang="en-US"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2014</a:t>
                      </a:r>
                      <a:endParaRPr kumimoji="1" lang="ja-JP" altLang="en-US"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2019</a:t>
                      </a:r>
                      <a:endParaRPr kumimoji="1" lang="ja-JP" altLang="en-US"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797351"/>
                  </a:ext>
                </a:extLst>
              </a:tr>
              <a:tr h="370840">
                <a:tc>
                  <a:txBody>
                    <a:bodyPr/>
                    <a:lstStyle/>
                    <a:p>
                      <a:pPr algn="ctr"/>
                      <a:r>
                        <a:rPr kumimoji="1" lang="en-US" altLang="ja-JP" sz="2400" b="1" dirty="0">
                          <a:solidFill>
                            <a:schemeClr val="tx1"/>
                          </a:solidFill>
                          <a:latin typeface="Calibri" panose="020F0502020204030204" pitchFamily="34" charset="0"/>
                          <a:cs typeface="Calibri" panose="020F0502020204030204" pitchFamily="34" charset="0"/>
                        </a:rPr>
                        <a:t>Total</a:t>
                      </a:r>
                      <a:r>
                        <a:rPr kumimoji="1" lang="ja-JP" altLang="en-US" sz="2400" b="1" dirty="0">
                          <a:solidFill>
                            <a:schemeClr val="tx1"/>
                          </a:solidFill>
                          <a:latin typeface="Calibri" panose="020F0502020204030204" pitchFamily="34" charset="0"/>
                          <a:cs typeface="Calibri" panose="020F0502020204030204" pitchFamily="34" charset="0"/>
                        </a:rPr>
                        <a:t> </a:t>
                      </a:r>
                      <a:r>
                        <a:rPr kumimoji="1" lang="en-US" altLang="ja-JP" sz="2400" b="1" dirty="0">
                          <a:solidFill>
                            <a:schemeClr val="tx1"/>
                          </a:solidFill>
                          <a:latin typeface="Calibri" panose="020F0502020204030204" pitchFamily="34" charset="0"/>
                          <a:cs typeface="Calibri" panose="020F0502020204030204" pitchFamily="34" charset="0"/>
                        </a:rPr>
                        <a:t>Population</a:t>
                      </a:r>
                      <a:endParaRPr kumimoji="1" lang="ja-JP" altLang="en-US" sz="2400" b="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127.1 million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126.1 million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1137937"/>
                  </a:ext>
                </a:extLst>
              </a:tr>
            </a:tbl>
          </a:graphicData>
        </a:graphic>
      </p:graphicFrame>
      <p:graphicFrame>
        <p:nvGraphicFramePr>
          <p:cNvPr id="6" name="表 5">
            <a:extLst>
              <a:ext uri="{FF2B5EF4-FFF2-40B4-BE49-F238E27FC236}">
                <a16:creationId xmlns:a16="http://schemas.microsoft.com/office/drawing/2014/main" id="{DA2FA1F3-C3D3-467C-5B4C-3E7A9A0C198C}"/>
              </a:ext>
            </a:extLst>
          </p:cNvPr>
          <p:cNvGraphicFramePr>
            <a:graphicFrameLocks noGrp="1"/>
          </p:cNvGraphicFramePr>
          <p:nvPr>
            <p:extLst>
              <p:ext uri="{D42A27DB-BD31-4B8C-83A1-F6EECF244321}">
                <p14:modId xmlns:p14="http://schemas.microsoft.com/office/powerpoint/2010/main" val="1657228567"/>
              </p:ext>
            </p:extLst>
          </p:nvPr>
        </p:nvGraphicFramePr>
        <p:xfrm>
          <a:off x="3122410" y="2012104"/>
          <a:ext cx="8128000" cy="18288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295616535"/>
                    </a:ext>
                  </a:extLst>
                </a:gridCol>
                <a:gridCol w="2032000">
                  <a:extLst>
                    <a:ext uri="{9D8B030D-6E8A-4147-A177-3AD203B41FA5}">
                      <a16:colId xmlns:a16="http://schemas.microsoft.com/office/drawing/2014/main" val="333488512"/>
                    </a:ext>
                  </a:extLst>
                </a:gridCol>
                <a:gridCol w="2032000">
                  <a:extLst>
                    <a:ext uri="{9D8B030D-6E8A-4147-A177-3AD203B41FA5}">
                      <a16:colId xmlns:a16="http://schemas.microsoft.com/office/drawing/2014/main" val="2083783014"/>
                    </a:ext>
                  </a:extLst>
                </a:gridCol>
                <a:gridCol w="2032000">
                  <a:extLst>
                    <a:ext uri="{9D8B030D-6E8A-4147-A177-3AD203B41FA5}">
                      <a16:colId xmlns:a16="http://schemas.microsoft.com/office/drawing/2014/main" val="3923702569"/>
                    </a:ext>
                  </a:extLst>
                </a:gridCol>
              </a:tblGrid>
              <a:tr h="457200">
                <a:tc>
                  <a:txBody>
                    <a:bodyPr/>
                    <a:lstStyle/>
                    <a:p>
                      <a:pPr algn="ctr"/>
                      <a:endParaRPr kumimoji="1" lang="ja-JP" altLang="en-US"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Ages</a:t>
                      </a:r>
                      <a:endParaRPr kumimoji="1" lang="ja-JP" altLang="en-US"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2014</a:t>
                      </a:r>
                      <a:endParaRPr kumimoji="1" lang="ja-JP" altLang="en-US"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2019</a:t>
                      </a:r>
                      <a:endParaRPr kumimoji="1" lang="ja-JP" altLang="en-US"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797351"/>
                  </a:ext>
                </a:extLst>
              </a:tr>
              <a:tr h="4572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dirty="0">
                          <a:solidFill>
                            <a:schemeClr val="tx1"/>
                          </a:solidFill>
                          <a:latin typeface="Calibri" panose="020F0502020204030204" pitchFamily="34" charset="0"/>
                          <a:cs typeface="Calibri" panose="020F0502020204030204" pitchFamily="34" charset="0"/>
                        </a:rPr>
                        <a:t>Age Structure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1" dirty="0">
                          <a:solidFill>
                            <a:schemeClr val="tx1"/>
                          </a:solidFill>
                          <a:latin typeface="Calibri" panose="020F0502020204030204" pitchFamily="34" charset="0"/>
                          <a:cs typeface="Calibri" panose="020F0502020204030204" pitchFamily="34" charset="0"/>
                        </a:rPr>
                        <a:t>0-14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12.8%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12.1%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1137937"/>
                  </a:ext>
                </a:extLst>
              </a:tr>
              <a:tr h="457200">
                <a:tc vMerge="1">
                  <a:txBody>
                    <a:bodyPr/>
                    <a:lstStyle/>
                    <a:p>
                      <a:pPr algn="ctr"/>
                      <a:endParaRPr kumimoji="1" lang="en-US" altLang="ja-JP" sz="2400" b="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1" dirty="0">
                          <a:solidFill>
                            <a:schemeClr val="tx1"/>
                          </a:solidFill>
                          <a:latin typeface="Calibri" panose="020F0502020204030204" pitchFamily="34" charset="0"/>
                          <a:cs typeface="Calibri" panose="020F0502020204030204" pitchFamily="34" charset="0"/>
                        </a:rPr>
                        <a:t>15-64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61.3%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59.5%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7795887"/>
                  </a:ext>
                </a:extLst>
              </a:tr>
              <a:tr h="457200">
                <a:tc vMerge="1">
                  <a:txBody>
                    <a:bodyPr/>
                    <a:lstStyle/>
                    <a:p>
                      <a:pPr algn="ctr"/>
                      <a:endParaRPr kumimoji="1" lang="en-US" altLang="ja-JP" sz="2400" b="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1" dirty="0">
                          <a:solidFill>
                            <a:schemeClr val="tx1"/>
                          </a:solidFill>
                          <a:latin typeface="Calibri" panose="020F0502020204030204" pitchFamily="34" charset="0"/>
                          <a:cs typeface="Calibri" panose="020F0502020204030204" pitchFamily="34" charset="0"/>
                        </a:rPr>
                        <a:t>65+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26.0%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28.4%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3022215"/>
                  </a:ext>
                </a:extLst>
              </a:tr>
            </a:tbl>
          </a:graphicData>
        </a:graphic>
      </p:graphicFrame>
      <p:pic>
        <p:nvPicPr>
          <p:cNvPr id="8" name="図 7" descr="グラフ&#10;&#10;AI によって生成されたコンテンツは間違っている可能性があります。">
            <a:extLst>
              <a:ext uri="{FF2B5EF4-FFF2-40B4-BE49-F238E27FC236}">
                <a16:creationId xmlns:a16="http://schemas.microsoft.com/office/drawing/2014/main" id="{CE0FC3F0-B321-2507-6893-DE9AF5E6D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971" y="3889420"/>
            <a:ext cx="10390029" cy="2968580"/>
          </a:xfrm>
          <a:prstGeom prst="rect">
            <a:avLst/>
          </a:prstGeom>
        </p:spPr>
      </p:pic>
      <p:sp>
        <p:nvSpPr>
          <p:cNvPr id="9" name="テキスト ボックス 8">
            <a:extLst>
              <a:ext uri="{FF2B5EF4-FFF2-40B4-BE49-F238E27FC236}">
                <a16:creationId xmlns:a16="http://schemas.microsoft.com/office/drawing/2014/main" id="{8B3D2935-D603-67A3-C7FD-50AAB140E8C0}"/>
              </a:ext>
            </a:extLst>
          </p:cNvPr>
          <p:cNvSpPr txBox="1"/>
          <p:nvPr/>
        </p:nvSpPr>
        <p:spPr>
          <a:xfrm>
            <a:off x="0" y="767644"/>
            <a:ext cx="2826913" cy="5724644"/>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The population decreased by 1 million.</a:t>
            </a:r>
          </a:p>
          <a:p>
            <a:pPr marL="285750"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The proportion of people aged 65+ increased by 2.4 points.</a:t>
            </a:r>
          </a:p>
          <a:p>
            <a:pPr marL="285750" indent="-285750">
              <a:spcBef>
                <a:spcPts val="600"/>
              </a:spcBef>
              <a:spcAft>
                <a:spcPts val="600"/>
              </a:spcAft>
              <a:buFont typeface="Arial" panose="020B0604020202020204" pitchFamily="34" charset="0"/>
              <a:buChar char="•"/>
            </a:pPr>
            <a:endParaRPr lang="en-US" altLang="ja-JP" sz="2400" dirty="0">
              <a:latin typeface="Calibri" panose="020F0502020204030204" pitchFamily="34" charset="0"/>
              <a:cs typeface="Calibri" panose="020F0502020204030204" pitchFamily="34" charset="0"/>
            </a:endParaRPr>
          </a:p>
          <a:p>
            <a:pPr marL="285750"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In general, the elderly population increased, the working-age population declined.</a:t>
            </a:r>
          </a:p>
        </p:txBody>
      </p:sp>
      <p:sp>
        <p:nvSpPr>
          <p:cNvPr id="12" name="テキスト ボックス 11">
            <a:extLst>
              <a:ext uri="{FF2B5EF4-FFF2-40B4-BE49-F238E27FC236}">
                <a16:creationId xmlns:a16="http://schemas.microsoft.com/office/drawing/2014/main" id="{82E25FEB-6919-38F4-84D3-3366A8DC7558}"/>
              </a:ext>
            </a:extLst>
          </p:cNvPr>
          <p:cNvSpPr txBox="1"/>
          <p:nvPr/>
        </p:nvSpPr>
        <p:spPr>
          <a:xfrm>
            <a:off x="8936329" y="4050271"/>
            <a:ext cx="3111858" cy="1323439"/>
          </a:xfrm>
          <a:prstGeom prst="rect">
            <a:avLst/>
          </a:prstGeom>
          <a:noFill/>
        </p:spPr>
        <p:txBody>
          <a:bodyPr wrap="square">
            <a:spAutoFit/>
          </a:bodyPr>
          <a:lstStyle/>
          <a:p>
            <a:r>
              <a:rPr lang="en-US" altLang="ja-JP" sz="2000" b="1" dirty="0">
                <a:latin typeface="Calibri" panose="020F0502020204030204" pitchFamily="34" charset="0"/>
                <a:cs typeface="Calibri" panose="020F0502020204030204" pitchFamily="34" charset="0"/>
              </a:rPr>
              <a:t>Due to the baby boomer (</a:t>
            </a:r>
            <a:r>
              <a:rPr lang="en-US" altLang="ja-JP" sz="2000" b="1" dirty="0" err="1">
                <a:latin typeface="Calibri" panose="020F0502020204030204" pitchFamily="34" charset="0"/>
                <a:cs typeface="Calibri" panose="020F0502020204030204" pitchFamily="34" charset="0"/>
              </a:rPr>
              <a:t>Dankai</a:t>
            </a:r>
            <a:r>
              <a:rPr lang="en-US" altLang="ja-JP" sz="2000" b="1" dirty="0">
                <a:latin typeface="Calibri" panose="020F0502020204030204" pitchFamily="34" charset="0"/>
                <a:cs typeface="Calibri" panose="020F0502020204030204" pitchFamily="34" charset="0"/>
              </a:rPr>
              <a:t> Junior gen), the population aged 45 to 54 increased.</a:t>
            </a:r>
          </a:p>
        </p:txBody>
      </p:sp>
      <p:cxnSp>
        <p:nvCxnSpPr>
          <p:cNvPr id="14" name="直線矢印コネクタ 13">
            <a:extLst>
              <a:ext uri="{FF2B5EF4-FFF2-40B4-BE49-F238E27FC236}">
                <a16:creationId xmlns:a16="http://schemas.microsoft.com/office/drawing/2014/main" id="{3FBC5F4D-6800-65F4-2B5A-E86B9A70C6DA}"/>
              </a:ext>
            </a:extLst>
          </p:cNvPr>
          <p:cNvCxnSpPr>
            <a:cxnSpLocks/>
          </p:cNvCxnSpPr>
          <p:nvPr/>
        </p:nvCxnSpPr>
        <p:spPr>
          <a:xfrm flipH="1">
            <a:off x="7759521" y="4945487"/>
            <a:ext cx="1236372" cy="508716"/>
          </a:xfrm>
          <a:prstGeom prst="straightConnector1">
            <a:avLst/>
          </a:prstGeom>
          <a:ln w="444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782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95B861F1-2F69-B311-0DCB-E1C4294F71EC}"/>
              </a:ext>
            </a:extLst>
          </p:cNvPr>
          <p:cNvSpPr/>
          <p:nvPr/>
        </p:nvSpPr>
        <p:spPr>
          <a:xfrm>
            <a:off x="0" y="-1"/>
            <a:ext cx="12192000" cy="7676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600" b="1" dirty="0">
                <a:solidFill>
                  <a:srgbClr val="0070C0"/>
                </a:solidFill>
                <a:latin typeface="Arial" panose="020B0604020202020204" pitchFamily="34" charset="0"/>
                <a:cs typeface="Arial" panose="020B0604020202020204" pitchFamily="34" charset="0"/>
              </a:rPr>
              <a:t>The period of life cycle surplus extended by 3 years</a:t>
            </a:r>
          </a:p>
        </p:txBody>
      </p:sp>
      <p:grpSp>
        <p:nvGrpSpPr>
          <p:cNvPr id="31" name="グループ化 30">
            <a:extLst>
              <a:ext uri="{FF2B5EF4-FFF2-40B4-BE49-F238E27FC236}">
                <a16:creationId xmlns:a16="http://schemas.microsoft.com/office/drawing/2014/main" id="{4588C1EA-BE7C-8527-06C7-E6EEB7C8C5C4}"/>
              </a:ext>
            </a:extLst>
          </p:cNvPr>
          <p:cNvGrpSpPr/>
          <p:nvPr/>
        </p:nvGrpSpPr>
        <p:grpSpPr>
          <a:xfrm>
            <a:off x="2295171" y="767644"/>
            <a:ext cx="9896829" cy="6090356"/>
            <a:chOff x="2295171" y="767644"/>
            <a:chExt cx="9896829" cy="6090356"/>
          </a:xfrm>
        </p:grpSpPr>
        <p:pic>
          <p:nvPicPr>
            <p:cNvPr id="9" name="図 8" descr="グラフ, 折れ線グラフ&#10;&#10;AI によって生成されたコンテンツは間違っている可能性があります。">
              <a:extLst>
                <a:ext uri="{FF2B5EF4-FFF2-40B4-BE49-F238E27FC236}">
                  <a16:creationId xmlns:a16="http://schemas.microsoft.com/office/drawing/2014/main" id="{71F3B5E7-E0A8-3089-5113-E8DDFB85C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171" y="767644"/>
              <a:ext cx="9896829" cy="6090356"/>
            </a:xfrm>
            <a:prstGeom prst="rect">
              <a:avLst/>
            </a:prstGeom>
          </p:spPr>
        </p:pic>
        <p:sp>
          <p:nvSpPr>
            <p:cNvPr id="10" name="正方形/長方形 9">
              <a:extLst>
                <a:ext uri="{FF2B5EF4-FFF2-40B4-BE49-F238E27FC236}">
                  <a16:creationId xmlns:a16="http://schemas.microsoft.com/office/drawing/2014/main" id="{C398DBC5-DAD8-17D1-468C-0B8081086766}"/>
                </a:ext>
              </a:extLst>
            </p:cNvPr>
            <p:cNvSpPr/>
            <p:nvPr/>
          </p:nvSpPr>
          <p:spPr>
            <a:xfrm>
              <a:off x="4666405" y="4424855"/>
              <a:ext cx="825250" cy="4106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rgbClr val="D62728"/>
                  </a:solidFill>
                  <a:latin typeface="Arial" panose="020B0604020202020204" pitchFamily="34" charset="0"/>
                  <a:cs typeface="Arial" panose="020B0604020202020204" pitchFamily="34" charset="0"/>
                </a:rPr>
                <a:t>Age</a:t>
              </a:r>
              <a:r>
                <a:rPr kumimoji="1" lang="en-US" altLang="ja-JP" sz="2000" b="1" dirty="0">
                  <a:solidFill>
                    <a:srgbClr val="D62728"/>
                  </a:solidFill>
                  <a:latin typeface="Arial" panose="020B0604020202020204" pitchFamily="34" charset="0"/>
                  <a:cs typeface="Arial" panose="020B0604020202020204" pitchFamily="34" charset="0"/>
                </a:rPr>
                <a:t>24</a:t>
              </a:r>
              <a:endParaRPr kumimoji="1" lang="ja-JP" altLang="en-US" b="1" dirty="0">
                <a:solidFill>
                  <a:srgbClr val="D62728"/>
                </a:solidFill>
                <a:latin typeface="Arial" panose="020B0604020202020204" pitchFamily="34" charset="0"/>
                <a:cs typeface="Arial" panose="020B0604020202020204" pitchFamily="34" charset="0"/>
              </a:endParaRPr>
            </a:p>
          </p:txBody>
        </p:sp>
        <p:sp>
          <p:nvSpPr>
            <p:cNvPr id="12" name="楕円 11">
              <a:extLst>
                <a:ext uri="{FF2B5EF4-FFF2-40B4-BE49-F238E27FC236}">
                  <a16:creationId xmlns:a16="http://schemas.microsoft.com/office/drawing/2014/main" id="{B7233F1E-560D-BB89-4650-626EFF995F5D}"/>
                </a:ext>
              </a:extLst>
            </p:cNvPr>
            <p:cNvSpPr/>
            <p:nvPr/>
          </p:nvSpPr>
          <p:spPr>
            <a:xfrm>
              <a:off x="5310716" y="4394163"/>
              <a:ext cx="142839" cy="135503"/>
            </a:xfrm>
            <a:prstGeom prst="ellipse">
              <a:avLst/>
            </a:prstGeom>
            <a:solidFill>
              <a:srgbClr val="D62728"/>
            </a:solidFill>
            <a:ln w="47625">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A22A40D0-2ED4-9BEA-0023-81729A0E65F7}"/>
                </a:ext>
              </a:extLst>
            </p:cNvPr>
            <p:cNvSpPr/>
            <p:nvPr/>
          </p:nvSpPr>
          <p:spPr>
            <a:xfrm>
              <a:off x="8201061" y="4394163"/>
              <a:ext cx="142839" cy="135503"/>
            </a:xfrm>
            <a:prstGeom prst="ellipse">
              <a:avLst/>
            </a:prstGeom>
            <a:solidFill>
              <a:srgbClr val="D62728"/>
            </a:solidFill>
            <a:ln w="47625">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9F366A34-7B60-29C9-33A3-60004C4424DA}"/>
                </a:ext>
              </a:extLst>
            </p:cNvPr>
            <p:cNvSpPr/>
            <p:nvPr/>
          </p:nvSpPr>
          <p:spPr>
            <a:xfrm>
              <a:off x="8094575" y="4424855"/>
              <a:ext cx="825250" cy="4106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rgbClr val="D62728"/>
                  </a:solidFill>
                  <a:latin typeface="Arial" panose="020B0604020202020204" pitchFamily="34" charset="0"/>
                  <a:cs typeface="Arial" panose="020B0604020202020204" pitchFamily="34" charset="0"/>
                </a:rPr>
                <a:t>Age</a:t>
              </a:r>
              <a:r>
                <a:rPr kumimoji="1" lang="en-US" altLang="ja-JP" b="1" dirty="0">
                  <a:solidFill>
                    <a:srgbClr val="D62728"/>
                  </a:solidFill>
                  <a:latin typeface="Arial" panose="020B0604020202020204" pitchFamily="34" charset="0"/>
                  <a:cs typeface="Arial" panose="020B0604020202020204" pitchFamily="34" charset="0"/>
                </a:rPr>
                <a:t>61</a:t>
              </a:r>
              <a:endParaRPr kumimoji="1" lang="ja-JP" altLang="en-US" b="1" dirty="0">
                <a:solidFill>
                  <a:srgbClr val="D62728"/>
                </a:solidFill>
                <a:latin typeface="Arial" panose="020B0604020202020204" pitchFamily="34" charset="0"/>
                <a:cs typeface="Arial" panose="020B0604020202020204" pitchFamily="34" charset="0"/>
              </a:endParaRPr>
            </a:p>
          </p:txBody>
        </p:sp>
        <p:sp>
          <p:nvSpPr>
            <p:cNvPr id="27" name="正方形/長方形 26">
              <a:extLst>
                <a:ext uri="{FF2B5EF4-FFF2-40B4-BE49-F238E27FC236}">
                  <a16:creationId xmlns:a16="http://schemas.microsoft.com/office/drawing/2014/main" id="{5C7C745B-018A-DB29-FC51-D8A2F0EBAA04}"/>
                </a:ext>
              </a:extLst>
            </p:cNvPr>
            <p:cNvSpPr/>
            <p:nvPr/>
          </p:nvSpPr>
          <p:spPr>
            <a:xfrm>
              <a:off x="5456589" y="4088320"/>
              <a:ext cx="825250" cy="4106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rgbClr val="1E77B4"/>
                  </a:solidFill>
                  <a:latin typeface="Arial" panose="020B0604020202020204" pitchFamily="34" charset="0"/>
                  <a:cs typeface="Arial" panose="020B0604020202020204" pitchFamily="34" charset="0"/>
                </a:rPr>
                <a:t>Age</a:t>
              </a:r>
              <a:r>
                <a:rPr kumimoji="1" lang="en-US" altLang="ja-JP" sz="2000" b="1" dirty="0">
                  <a:solidFill>
                    <a:srgbClr val="1E77B4"/>
                  </a:solidFill>
                  <a:latin typeface="Arial" panose="020B0604020202020204" pitchFamily="34" charset="0"/>
                  <a:cs typeface="Arial" panose="020B0604020202020204" pitchFamily="34" charset="0"/>
                </a:rPr>
                <a:t>26</a:t>
              </a:r>
              <a:endParaRPr kumimoji="1" lang="ja-JP" altLang="en-US" b="1" dirty="0">
                <a:solidFill>
                  <a:srgbClr val="1E77B4"/>
                </a:solidFill>
                <a:latin typeface="Arial" panose="020B0604020202020204" pitchFamily="34" charset="0"/>
                <a:cs typeface="Arial" panose="020B0604020202020204" pitchFamily="34" charset="0"/>
              </a:endParaRPr>
            </a:p>
          </p:txBody>
        </p:sp>
        <p:sp>
          <p:nvSpPr>
            <p:cNvPr id="28" name="楕円 27">
              <a:extLst>
                <a:ext uri="{FF2B5EF4-FFF2-40B4-BE49-F238E27FC236}">
                  <a16:creationId xmlns:a16="http://schemas.microsoft.com/office/drawing/2014/main" id="{70EE4909-9C62-30B1-E3CE-D370DD6AF79E}"/>
                </a:ext>
              </a:extLst>
            </p:cNvPr>
            <p:cNvSpPr/>
            <p:nvPr/>
          </p:nvSpPr>
          <p:spPr>
            <a:xfrm>
              <a:off x="5458335" y="4394163"/>
              <a:ext cx="142839" cy="135503"/>
            </a:xfrm>
            <a:prstGeom prst="ellipse">
              <a:avLst/>
            </a:prstGeom>
            <a:solidFill>
              <a:srgbClr val="1E77B4"/>
            </a:solidFill>
            <a:ln w="47625">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02C1792F-65F3-F776-12C1-88182831E33D}"/>
                </a:ext>
              </a:extLst>
            </p:cNvPr>
            <p:cNvSpPr/>
            <p:nvPr/>
          </p:nvSpPr>
          <p:spPr>
            <a:xfrm>
              <a:off x="8058222" y="4394163"/>
              <a:ext cx="142839" cy="135503"/>
            </a:xfrm>
            <a:prstGeom prst="ellipse">
              <a:avLst/>
            </a:prstGeom>
            <a:solidFill>
              <a:srgbClr val="1E77B4"/>
            </a:solidFill>
            <a:ln w="47625">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B605187E-FFA3-026E-EAC4-00FC9DC9D2FC}"/>
                </a:ext>
              </a:extLst>
            </p:cNvPr>
            <p:cNvSpPr/>
            <p:nvPr/>
          </p:nvSpPr>
          <p:spPr>
            <a:xfrm>
              <a:off x="7447230" y="4119012"/>
              <a:ext cx="825250" cy="4106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rgbClr val="1E77B4"/>
                  </a:solidFill>
                  <a:latin typeface="Arial" panose="020B0604020202020204" pitchFamily="34" charset="0"/>
                  <a:cs typeface="Arial" panose="020B0604020202020204" pitchFamily="34" charset="0"/>
                </a:rPr>
                <a:t>Age</a:t>
              </a:r>
              <a:r>
                <a:rPr kumimoji="1" lang="en-US" altLang="ja-JP" b="1" dirty="0">
                  <a:solidFill>
                    <a:srgbClr val="1E77B4"/>
                  </a:solidFill>
                  <a:latin typeface="Arial" panose="020B0604020202020204" pitchFamily="34" charset="0"/>
                  <a:cs typeface="Arial" panose="020B0604020202020204" pitchFamily="34" charset="0"/>
                </a:rPr>
                <a:t>60</a:t>
              </a:r>
              <a:endParaRPr kumimoji="1" lang="ja-JP" altLang="en-US" b="1" dirty="0">
                <a:solidFill>
                  <a:srgbClr val="1E77B4"/>
                </a:solidFill>
                <a:latin typeface="Arial" panose="020B0604020202020204" pitchFamily="34" charset="0"/>
                <a:cs typeface="Arial" panose="020B0604020202020204" pitchFamily="34" charset="0"/>
              </a:endParaRPr>
            </a:p>
          </p:txBody>
        </p:sp>
      </p:grpSp>
      <p:sp>
        <p:nvSpPr>
          <p:cNvPr id="32" name="テキスト ボックス 31">
            <a:extLst>
              <a:ext uri="{FF2B5EF4-FFF2-40B4-BE49-F238E27FC236}">
                <a16:creationId xmlns:a16="http://schemas.microsoft.com/office/drawing/2014/main" id="{D6D61AE2-6BA2-C4A6-5C59-3390FE44CC49}"/>
              </a:ext>
            </a:extLst>
          </p:cNvPr>
          <p:cNvSpPr txBox="1"/>
          <p:nvPr/>
        </p:nvSpPr>
        <p:spPr>
          <a:xfrm>
            <a:off x="1" y="767644"/>
            <a:ext cx="2365022" cy="3785652"/>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Despite the aging population structure between 2014 to 2019, the period of life cycle surplus extended by 3 years.</a:t>
            </a:r>
          </a:p>
        </p:txBody>
      </p:sp>
    </p:spTree>
    <p:extLst>
      <p:ext uri="{BB962C8B-B14F-4D97-AF65-F5344CB8AC3E}">
        <p14:creationId xmlns:p14="http://schemas.microsoft.com/office/powerpoint/2010/main" val="374942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95B861F1-2F69-B311-0DCB-E1C4294F71EC}"/>
              </a:ext>
            </a:extLst>
          </p:cNvPr>
          <p:cNvSpPr/>
          <p:nvPr/>
        </p:nvSpPr>
        <p:spPr>
          <a:xfrm>
            <a:off x="0" y="-1"/>
            <a:ext cx="12192000" cy="7676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600" b="1" dirty="0">
                <a:solidFill>
                  <a:srgbClr val="0070C0"/>
                </a:solidFill>
                <a:latin typeface="Arial" panose="020B0604020202020204" pitchFamily="34" charset="0"/>
                <a:cs typeface="Arial" panose="020B0604020202020204" pitchFamily="34" charset="0"/>
              </a:rPr>
              <a:t>The life cycle deficit (LCD) improved by 18 trillion JPY.</a:t>
            </a:r>
          </a:p>
        </p:txBody>
      </p:sp>
      <p:sp>
        <p:nvSpPr>
          <p:cNvPr id="32" name="テキスト ボックス 31">
            <a:extLst>
              <a:ext uri="{FF2B5EF4-FFF2-40B4-BE49-F238E27FC236}">
                <a16:creationId xmlns:a16="http://schemas.microsoft.com/office/drawing/2014/main" id="{D6D61AE2-6BA2-C4A6-5C59-3390FE44CC49}"/>
              </a:ext>
            </a:extLst>
          </p:cNvPr>
          <p:cNvSpPr txBox="1"/>
          <p:nvPr/>
        </p:nvSpPr>
        <p:spPr>
          <a:xfrm>
            <a:off x="1" y="767644"/>
            <a:ext cx="2365022" cy="4308872"/>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Despite the aging population structure between 2014 to 2019, The life cycle deficit (LCD) improved by 18 trillion JPY.</a:t>
            </a:r>
          </a:p>
          <a:p>
            <a:pPr marL="285750" indent="-285750">
              <a:spcBef>
                <a:spcPts val="600"/>
              </a:spcBef>
              <a:spcAft>
                <a:spcPts val="600"/>
              </a:spcAft>
              <a:buFont typeface="Arial" panose="020B0604020202020204" pitchFamily="34" charset="0"/>
              <a:buChar char="•"/>
            </a:pPr>
            <a:endParaRPr lang="en-US" altLang="ja-JP" sz="2400" dirty="0">
              <a:latin typeface="Calibri" panose="020F0502020204030204" pitchFamily="34" charset="0"/>
              <a:cs typeface="Calibri" panose="020F0502020204030204" pitchFamily="34" charset="0"/>
            </a:endParaRPr>
          </a:p>
        </p:txBody>
      </p:sp>
      <p:graphicFrame>
        <p:nvGraphicFramePr>
          <p:cNvPr id="2" name="表 1">
            <a:extLst>
              <a:ext uri="{FF2B5EF4-FFF2-40B4-BE49-F238E27FC236}">
                <a16:creationId xmlns:a16="http://schemas.microsoft.com/office/drawing/2014/main" id="{887A2FD6-9C3D-580F-B0C3-6526DEC730D5}"/>
              </a:ext>
            </a:extLst>
          </p:cNvPr>
          <p:cNvGraphicFramePr>
            <a:graphicFrameLocks noGrp="1"/>
          </p:cNvGraphicFramePr>
          <p:nvPr>
            <p:extLst>
              <p:ext uri="{D42A27DB-BD31-4B8C-83A1-F6EECF244321}">
                <p14:modId xmlns:p14="http://schemas.microsoft.com/office/powerpoint/2010/main" val="133989664"/>
              </p:ext>
            </p:extLst>
          </p:nvPr>
        </p:nvGraphicFramePr>
        <p:xfrm>
          <a:off x="3531301" y="2698047"/>
          <a:ext cx="7648628" cy="1881053"/>
        </p:xfrm>
        <a:graphic>
          <a:graphicData uri="http://schemas.openxmlformats.org/drawingml/2006/table">
            <a:tbl>
              <a:tblPr firstRow="1" bandRow="1">
                <a:tableStyleId>{5C22544A-7EE6-4342-B048-85BDC9FD1C3A}</a:tableStyleId>
              </a:tblPr>
              <a:tblGrid>
                <a:gridCol w="1912157">
                  <a:extLst>
                    <a:ext uri="{9D8B030D-6E8A-4147-A177-3AD203B41FA5}">
                      <a16:colId xmlns:a16="http://schemas.microsoft.com/office/drawing/2014/main" val="333488512"/>
                    </a:ext>
                  </a:extLst>
                </a:gridCol>
                <a:gridCol w="1912157">
                  <a:extLst>
                    <a:ext uri="{9D8B030D-6E8A-4147-A177-3AD203B41FA5}">
                      <a16:colId xmlns:a16="http://schemas.microsoft.com/office/drawing/2014/main" val="2083783014"/>
                    </a:ext>
                  </a:extLst>
                </a:gridCol>
                <a:gridCol w="1912157">
                  <a:extLst>
                    <a:ext uri="{9D8B030D-6E8A-4147-A177-3AD203B41FA5}">
                      <a16:colId xmlns:a16="http://schemas.microsoft.com/office/drawing/2014/main" val="3923702569"/>
                    </a:ext>
                  </a:extLst>
                </a:gridCol>
                <a:gridCol w="1912157">
                  <a:extLst>
                    <a:ext uri="{9D8B030D-6E8A-4147-A177-3AD203B41FA5}">
                      <a16:colId xmlns:a16="http://schemas.microsoft.com/office/drawing/2014/main" val="316203606"/>
                    </a:ext>
                  </a:extLst>
                </a:gridCol>
              </a:tblGrid>
              <a:tr h="509453">
                <a:tc>
                  <a:txBody>
                    <a:bodyPr/>
                    <a:lstStyle/>
                    <a:p>
                      <a:pPr algn="ctr"/>
                      <a:endParaRPr kumimoji="1" lang="ja-JP" altLang="en-US"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2014</a:t>
                      </a:r>
                      <a:endParaRPr kumimoji="1" lang="ja-JP" altLang="en-US"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2019</a:t>
                      </a:r>
                      <a:endParaRPr kumimoji="1" lang="ja-JP" altLang="en-US"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2019-2014</a:t>
                      </a:r>
                      <a:endParaRPr kumimoji="1" lang="ja-JP" altLang="en-US"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797351"/>
                  </a:ext>
                </a:extLst>
              </a:tr>
              <a:tr h="370840">
                <a:tc>
                  <a:txBody>
                    <a:bodyPr/>
                    <a:lstStyle/>
                    <a:p>
                      <a:pPr algn="ctr"/>
                      <a:r>
                        <a:rPr kumimoji="1" lang="en-US" altLang="ja-JP" sz="2400" b="1" dirty="0">
                          <a:solidFill>
                            <a:schemeClr val="tx1"/>
                          </a:solidFill>
                          <a:latin typeface="Calibri" panose="020F0502020204030204" pitchFamily="34" charset="0"/>
                          <a:cs typeface="Calibri" panose="020F0502020204030204" pitchFamily="34" charset="0"/>
                        </a:rPr>
                        <a:t>LCD (C-YL)</a:t>
                      </a:r>
                      <a:endParaRPr kumimoji="1" lang="ja-JP" altLang="en-US" sz="2400" b="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97,315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79,130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1" baseline="0" dirty="0">
                          <a:solidFill>
                            <a:srgbClr val="FF0000"/>
                          </a:solidFill>
                          <a:latin typeface="Calibri" panose="020F0502020204030204" pitchFamily="34" charset="0"/>
                          <a:cs typeface="Calibri" panose="020F0502020204030204" pitchFamily="34" charset="0"/>
                        </a:rPr>
                        <a:t>-18,185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1137937"/>
                  </a:ext>
                </a:extLst>
              </a:tr>
              <a:tr h="370840">
                <a:tc>
                  <a:txBody>
                    <a:bodyPr/>
                    <a:lstStyle/>
                    <a:p>
                      <a:pPr algn="ctr"/>
                      <a:r>
                        <a:rPr kumimoji="1" lang="en-US" altLang="ja-JP" sz="2400" b="1" dirty="0">
                          <a:solidFill>
                            <a:schemeClr val="tx1"/>
                          </a:solidFill>
                          <a:latin typeface="Calibri" panose="020F0502020204030204" pitchFamily="34" charset="0"/>
                          <a:cs typeface="Calibri" panose="020F0502020204030204" pitchFamily="34" charset="0"/>
                        </a:rPr>
                        <a:t>Consumption</a:t>
                      </a:r>
                      <a:endParaRPr kumimoji="1" lang="ja-JP" altLang="en-US" sz="2400" b="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364,777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374,539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9,762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8018702"/>
                  </a:ext>
                </a:extLst>
              </a:tr>
              <a:tr h="370840">
                <a:tc>
                  <a:txBody>
                    <a:bodyPr/>
                    <a:lstStyle/>
                    <a:p>
                      <a:pPr algn="ctr"/>
                      <a:r>
                        <a:rPr kumimoji="1" lang="en-US" altLang="ja-JP" sz="2400" b="1" dirty="0">
                          <a:solidFill>
                            <a:schemeClr val="tx1"/>
                          </a:solidFill>
                          <a:latin typeface="Calibri" panose="020F0502020204030204" pitchFamily="34" charset="0"/>
                          <a:cs typeface="Calibri" panose="020F0502020204030204" pitchFamily="34" charset="0"/>
                        </a:rPr>
                        <a:t>Labor Income</a:t>
                      </a:r>
                      <a:endParaRPr kumimoji="1" lang="ja-JP" altLang="en-US" sz="2400" b="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258,435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287,995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solidFill>
                            <a:schemeClr val="tx1"/>
                          </a:solidFill>
                          <a:latin typeface="Calibri" panose="020F0502020204030204" pitchFamily="34" charset="0"/>
                          <a:cs typeface="Calibri" panose="020F0502020204030204" pitchFamily="34" charset="0"/>
                        </a:rPr>
                        <a:t>29,560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0912699"/>
                  </a:ext>
                </a:extLst>
              </a:tr>
            </a:tbl>
          </a:graphicData>
        </a:graphic>
      </p:graphicFrame>
      <p:sp>
        <p:nvSpPr>
          <p:cNvPr id="3" name="テキスト ボックス 2">
            <a:extLst>
              <a:ext uri="{FF2B5EF4-FFF2-40B4-BE49-F238E27FC236}">
                <a16:creationId xmlns:a16="http://schemas.microsoft.com/office/drawing/2014/main" id="{1A79F858-E8E6-E684-98D0-925C93E431EB}"/>
              </a:ext>
            </a:extLst>
          </p:cNvPr>
          <p:cNvSpPr txBox="1"/>
          <p:nvPr/>
        </p:nvSpPr>
        <p:spPr>
          <a:xfrm>
            <a:off x="10280326" y="2321915"/>
            <a:ext cx="2365022" cy="400110"/>
          </a:xfrm>
          <a:prstGeom prst="rect">
            <a:avLst/>
          </a:prstGeom>
          <a:noFill/>
        </p:spPr>
        <p:txBody>
          <a:bodyPr wrap="square">
            <a:spAutoFit/>
          </a:bodyPr>
          <a:lstStyle/>
          <a:p>
            <a:pPr>
              <a:spcBef>
                <a:spcPts val="600"/>
              </a:spcBef>
              <a:spcAft>
                <a:spcPts val="600"/>
              </a:spcAft>
            </a:pPr>
            <a:r>
              <a:rPr lang="en-US" altLang="ja-JP" sz="2000" dirty="0">
                <a:latin typeface="Calibri" panose="020F0502020204030204" pitchFamily="34" charset="0"/>
                <a:cs typeface="Calibri" panose="020F0502020204030204" pitchFamily="34" charset="0"/>
              </a:rPr>
              <a:t>(Unit: Billion JPY)</a:t>
            </a:r>
          </a:p>
        </p:txBody>
      </p:sp>
      <p:sp>
        <p:nvSpPr>
          <p:cNvPr id="4" name="テキスト ボックス 3">
            <a:extLst>
              <a:ext uri="{FF2B5EF4-FFF2-40B4-BE49-F238E27FC236}">
                <a16:creationId xmlns:a16="http://schemas.microsoft.com/office/drawing/2014/main" id="{E756B016-1508-D512-DE5A-C42A6A96F171}"/>
              </a:ext>
            </a:extLst>
          </p:cNvPr>
          <p:cNvSpPr txBox="1"/>
          <p:nvPr/>
        </p:nvSpPr>
        <p:spPr>
          <a:xfrm>
            <a:off x="4577050" y="1999963"/>
            <a:ext cx="6072425" cy="523220"/>
          </a:xfrm>
          <a:prstGeom prst="rect">
            <a:avLst/>
          </a:prstGeom>
          <a:noFill/>
        </p:spPr>
        <p:txBody>
          <a:bodyPr wrap="square">
            <a:spAutoFit/>
          </a:bodyPr>
          <a:lstStyle/>
          <a:p>
            <a:pPr>
              <a:spcBef>
                <a:spcPts val="600"/>
              </a:spcBef>
              <a:spcAft>
                <a:spcPts val="600"/>
              </a:spcAft>
            </a:pPr>
            <a:r>
              <a:rPr lang="en-US" altLang="ja-JP" sz="2800" b="1" dirty="0">
                <a:latin typeface="Calibri" panose="020F0502020204030204" pitchFamily="34" charset="0"/>
                <a:cs typeface="Calibri" panose="020F0502020204030204" pitchFamily="34" charset="0"/>
              </a:rPr>
              <a:t>Life Cycle Account (aggregate value)</a:t>
            </a:r>
          </a:p>
        </p:txBody>
      </p:sp>
    </p:spTree>
    <p:extLst>
      <p:ext uri="{BB962C8B-B14F-4D97-AF65-F5344CB8AC3E}">
        <p14:creationId xmlns:p14="http://schemas.microsoft.com/office/powerpoint/2010/main" val="3514078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95B861F1-2F69-B311-0DCB-E1C4294F71EC}"/>
              </a:ext>
            </a:extLst>
          </p:cNvPr>
          <p:cNvSpPr/>
          <p:nvPr/>
        </p:nvSpPr>
        <p:spPr>
          <a:xfrm>
            <a:off x="0" y="-1"/>
            <a:ext cx="12192000" cy="7676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600" b="1" dirty="0">
                <a:solidFill>
                  <a:srgbClr val="0070C0"/>
                </a:solidFill>
                <a:latin typeface="Arial" panose="020B0604020202020204" pitchFamily="34" charset="0"/>
                <a:cs typeface="Arial" panose="020B0604020202020204" pitchFamily="34" charset="0"/>
              </a:rPr>
              <a:t>LCD has improved despite population aging.</a:t>
            </a:r>
          </a:p>
        </p:txBody>
      </p:sp>
      <p:sp>
        <p:nvSpPr>
          <p:cNvPr id="5" name="テキスト ボックス 4">
            <a:extLst>
              <a:ext uri="{FF2B5EF4-FFF2-40B4-BE49-F238E27FC236}">
                <a16:creationId xmlns:a16="http://schemas.microsoft.com/office/drawing/2014/main" id="{1B428EEA-4C79-117A-84BE-DC101C0151F0}"/>
              </a:ext>
            </a:extLst>
          </p:cNvPr>
          <p:cNvSpPr txBox="1"/>
          <p:nvPr/>
        </p:nvSpPr>
        <p:spPr>
          <a:xfrm>
            <a:off x="0" y="1032165"/>
            <a:ext cx="12192000" cy="3077766"/>
          </a:xfrm>
          <a:prstGeom prst="rect">
            <a:avLst/>
          </a:prstGeom>
          <a:noFill/>
        </p:spPr>
        <p:txBody>
          <a:bodyPr wrap="square">
            <a:spAutoFit/>
          </a:bodyPr>
          <a:lstStyle/>
          <a:p>
            <a:pPr>
              <a:spcBef>
                <a:spcPts val="600"/>
              </a:spcBef>
              <a:spcAft>
                <a:spcPts val="600"/>
              </a:spcAft>
            </a:pPr>
            <a:r>
              <a:rPr lang="en-US" altLang="ja-JP" sz="2400" dirty="0">
                <a:latin typeface="Calibri" panose="020F0502020204030204" pitchFamily="34" charset="0"/>
                <a:cs typeface="Calibri" panose="020F0502020204030204" pitchFamily="34" charset="0"/>
              </a:rPr>
              <a:t>Comparison between 2014 and 2019 shows the following:</a:t>
            </a:r>
          </a:p>
          <a:p>
            <a:pPr marL="285750"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The population declined, and the population structure aged.</a:t>
            </a:r>
          </a:p>
          <a:p>
            <a:pPr>
              <a:spcBef>
                <a:spcPts val="600"/>
              </a:spcBef>
              <a:spcAft>
                <a:spcPts val="600"/>
              </a:spcAft>
            </a:pPr>
            <a:r>
              <a:rPr lang="en-US" altLang="ja-JP" sz="2400" dirty="0">
                <a:latin typeface="Calibri" panose="020F0502020204030204" pitchFamily="34" charset="0"/>
                <a:cs typeface="Calibri" panose="020F0502020204030204" pitchFamily="34" charset="0"/>
              </a:rPr>
              <a:t>Despite these changes</a:t>
            </a:r>
          </a:p>
          <a:p>
            <a:pPr marL="285750"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The period of life cycle surplus extended by 3 years.</a:t>
            </a:r>
          </a:p>
          <a:p>
            <a:pPr marL="285750" indent="-285750">
              <a:spcBef>
                <a:spcPts val="600"/>
              </a:spcBef>
              <a:spcAft>
                <a:spcPts val="600"/>
              </a:spcAft>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The life cycle deficit improved by 18 trillion JPY.</a:t>
            </a:r>
          </a:p>
          <a:p>
            <a:pPr>
              <a:spcBef>
                <a:spcPts val="600"/>
              </a:spcBef>
              <a:spcAft>
                <a:spcPts val="600"/>
              </a:spcAft>
            </a:pPr>
            <a:r>
              <a:rPr lang="en-US" altLang="ja-JP" sz="2400" dirty="0">
                <a:latin typeface="Calibri" panose="020F0502020204030204" pitchFamily="34" charset="0"/>
                <a:cs typeface="Calibri" panose="020F0502020204030204" pitchFamily="34" charset="0"/>
              </a:rPr>
              <a:t>➡We will examine which age groups contributed to the improvement in LCD using the NTA lens.</a:t>
            </a:r>
            <a:endParaRPr lang="ja-JP" alt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5073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95B861F1-2F69-B311-0DCB-E1C4294F71EC}"/>
              </a:ext>
            </a:extLst>
          </p:cNvPr>
          <p:cNvSpPr/>
          <p:nvPr/>
        </p:nvSpPr>
        <p:spPr>
          <a:xfrm>
            <a:off x="0" y="-1"/>
            <a:ext cx="12192000" cy="7676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600" b="1" dirty="0">
                <a:solidFill>
                  <a:srgbClr val="0070C0"/>
                </a:solidFill>
                <a:latin typeface="Arial" panose="020B0604020202020204" pitchFamily="34" charset="0"/>
                <a:cs typeface="Arial" panose="020B0604020202020204" pitchFamily="34" charset="0"/>
              </a:rPr>
              <a:t>What is the key driver for the improvement in LCD?</a:t>
            </a:r>
          </a:p>
        </p:txBody>
      </p:sp>
      <p:sp>
        <p:nvSpPr>
          <p:cNvPr id="2" name="テキスト ボックス 1">
            <a:extLst>
              <a:ext uri="{FF2B5EF4-FFF2-40B4-BE49-F238E27FC236}">
                <a16:creationId xmlns:a16="http://schemas.microsoft.com/office/drawing/2014/main" id="{33009E3C-1D28-17DC-1EA1-49150C2053CB}"/>
              </a:ext>
            </a:extLst>
          </p:cNvPr>
          <p:cNvSpPr txBox="1"/>
          <p:nvPr/>
        </p:nvSpPr>
        <p:spPr>
          <a:xfrm>
            <a:off x="36513" y="875429"/>
            <a:ext cx="12192000" cy="3447098"/>
          </a:xfrm>
          <a:prstGeom prst="rect">
            <a:avLst/>
          </a:prstGeom>
          <a:noFill/>
        </p:spPr>
        <p:txBody>
          <a:bodyPr wrap="square">
            <a:spAutoFit/>
          </a:bodyPr>
          <a:lstStyle/>
          <a:p>
            <a:pPr>
              <a:spcBef>
                <a:spcPts val="600"/>
              </a:spcBef>
              <a:spcAft>
                <a:spcPts val="600"/>
              </a:spcAft>
            </a:pPr>
            <a:r>
              <a:rPr lang="ja-JP" altLang="en-US" sz="2400" dirty="0">
                <a:latin typeface="Calibri" panose="020F0502020204030204" pitchFamily="34" charset="0"/>
                <a:cs typeface="Calibri" panose="020F0502020204030204" pitchFamily="34" charset="0"/>
              </a:rPr>
              <a:t>・</a:t>
            </a:r>
            <a:r>
              <a:rPr lang="en-US" altLang="ja-JP" sz="2400" dirty="0">
                <a:latin typeface="Calibri" panose="020F0502020204030204" pitchFamily="34" charset="0"/>
                <a:ea typeface="Calibri" panose="020F0502020204030204" pitchFamily="34" charset="0"/>
                <a:cs typeface="Calibri" panose="020F0502020204030204" pitchFamily="34" charset="0"/>
              </a:rPr>
              <a:t>To find out what improves LCD [sex, age, consumption, or labor income], we calculate the contribution rate.</a:t>
            </a:r>
          </a:p>
          <a:p>
            <a:pPr>
              <a:spcBef>
                <a:spcPts val="600"/>
              </a:spcBef>
              <a:spcAft>
                <a:spcPts val="600"/>
              </a:spcAft>
            </a:pPr>
            <a:endParaRPr lang="en-US" altLang="ja-JP" sz="2400" dirty="0">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600"/>
              </a:spcAft>
            </a:pPr>
            <a:endParaRPr lang="en-US" altLang="ja-JP" sz="2400" dirty="0">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600"/>
              </a:spcAft>
            </a:pPr>
            <a:endParaRPr lang="en-US" altLang="ja-JP" sz="2400" dirty="0">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600"/>
              </a:spcAft>
            </a:pPr>
            <a:r>
              <a:rPr lang="ja-JP" altLang="en-US" sz="2400" dirty="0">
                <a:latin typeface="Calibri" panose="020F0502020204030204" pitchFamily="34" charset="0"/>
                <a:cs typeface="Calibri" panose="020F0502020204030204" pitchFamily="34" charset="0"/>
              </a:rPr>
              <a:t>・</a:t>
            </a:r>
            <a:r>
              <a:rPr lang="en-US" altLang="ja-JP" sz="2400" dirty="0">
                <a:latin typeface="Calibri" panose="020F0502020204030204" pitchFamily="34" charset="0"/>
                <a:ea typeface="Calibri" panose="020F0502020204030204" pitchFamily="34" charset="0"/>
                <a:cs typeface="Calibri" panose="020F0502020204030204" pitchFamily="34" charset="0"/>
              </a:rPr>
              <a:t>Next, we adjust for demographic changes, similar to looking at per capita values.</a:t>
            </a:r>
          </a:p>
          <a:p>
            <a:pPr>
              <a:spcBef>
                <a:spcPts val="600"/>
              </a:spcBef>
              <a:spcAft>
                <a:spcPts val="600"/>
              </a:spcAft>
            </a:pPr>
            <a:endParaRPr lang="ja-JP" altLang="en-US" sz="24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D52C5865-305D-3CAC-652C-094C6A5A61EB}"/>
                  </a:ext>
                </a:extLst>
              </p:cNvPr>
              <p:cNvSpPr txBox="1"/>
              <p:nvPr/>
            </p:nvSpPr>
            <p:spPr>
              <a:xfrm>
                <a:off x="1" y="3920144"/>
                <a:ext cx="9595658" cy="2937856"/>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𝑉</m:t>
                          </m:r>
                        </m:e>
                        <m:sub>
                          <m:r>
                            <a:rPr kumimoji="1" lang="en-US" altLang="ja-JP" sz="2400" b="0" i="1" smtClean="0">
                              <a:latin typeface="Cambria Math" panose="02040503050406030204" pitchFamily="18" charset="0"/>
                              <a:ea typeface="Cambria Math" panose="02040503050406030204" pitchFamily="18" charset="0"/>
                            </a:rPr>
                            <m:t>2014|2019,</m:t>
                          </m:r>
                          <m:r>
                            <a:rPr kumimoji="1" lang="en-US" altLang="ja-JP" sz="2400" b="0" i="1" smtClean="0">
                              <a:latin typeface="Cambria Math" panose="02040503050406030204" pitchFamily="18" charset="0"/>
                              <a:ea typeface="Cambria Math" panose="02040503050406030204" pitchFamily="18" charset="0"/>
                            </a:rPr>
                            <m:t>𝑠</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𝑥</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𝑘</m:t>
                          </m:r>
                        </m:sub>
                      </m:sSub>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𝑃</m:t>
                          </m:r>
                        </m:e>
                        <m:sub>
                          <m:r>
                            <a:rPr kumimoji="1" lang="en-US" altLang="ja-JP" sz="2400" b="0" i="1" smtClean="0">
                              <a:latin typeface="Cambria Math" panose="02040503050406030204" pitchFamily="18" charset="0"/>
                              <a:ea typeface="Cambria Math" panose="02040503050406030204" pitchFamily="18" charset="0"/>
                            </a:rPr>
                            <m:t>2014,</m:t>
                          </m:r>
                          <m:r>
                            <a:rPr kumimoji="1" lang="en-US" altLang="ja-JP" sz="2400" b="0" i="1" smtClean="0">
                              <a:latin typeface="Cambria Math" panose="02040503050406030204" pitchFamily="18" charset="0"/>
                              <a:ea typeface="Cambria Math" panose="02040503050406030204" pitchFamily="18" charset="0"/>
                            </a:rPr>
                            <m:t>𝑠</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𝑥</m:t>
                          </m:r>
                        </m:sub>
                      </m:sSub>
                      <m:r>
                        <a:rPr kumimoji="1" lang="en-US" altLang="ja-JP" sz="2400" b="0" i="1" smtClean="0">
                          <a:latin typeface="Cambria Math" panose="02040503050406030204" pitchFamily="18" charset="0"/>
                          <a:ea typeface="Cambria Math" panose="02040503050406030204" pitchFamily="18" charset="0"/>
                        </a:rPr>
                        <m:t> </m:t>
                      </m:r>
                      <m:r>
                        <m:rPr>
                          <m:nor/>
                        </m:rPr>
                        <a:rPr lang="ja-JP" altLang="en-US" sz="2400"/>
                        <m:t>∗</m:t>
                      </m:r>
                      <m:r>
                        <a:rPr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𝑝𝑐𝑉</m:t>
                          </m:r>
                        </m:e>
                        <m:sub>
                          <m:r>
                            <a:rPr kumimoji="1" lang="en-US" altLang="ja-JP" sz="2400" b="0" i="1" smtClean="0">
                              <a:latin typeface="Cambria Math" panose="02040503050406030204" pitchFamily="18" charset="0"/>
                              <a:ea typeface="Cambria Math" panose="02040503050406030204" pitchFamily="18" charset="0"/>
                            </a:rPr>
                            <m:t>2019,</m:t>
                          </m:r>
                          <m:r>
                            <a:rPr kumimoji="1" lang="en-US" altLang="ja-JP" sz="2400" b="0" i="1" smtClean="0">
                              <a:latin typeface="Cambria Math" panose="02040503050406030204" pitchFamily="18" charset="0"/>
                              <a:ea typeface="Cambria Math" panose="02040503050406030204" pitchFamily="18" charset="0"/>
                            </a:rPr>
                            <m:t>𝑠</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𝑥</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𝑘</m:t>
                          </m:r>
                        </m:sub>
                      </m:sSub>
                    </m:oMath>
                  </m:oMathPara>
                </a14:m>
                <a:endParaRPr kumimoji="1" lang="en-US" altLang="ja-JP" sz="24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Sup>
                        <m:sSubSupPr>
                          <m:ctrlPr>
                            <a:rPr kumimoji="1" lang="en-US" altLang="ja-JP" sz="2400" b="0" i="1" smtClean="0">
                              <a:latin typeface="Cambria Math" panose="02040503050406030204" pitchFamily="18" charset="0"/>
                              <a:ea typeface="Cambria Math" panose="02040503050406030204" pitchFamily="18" charset="0"/>
                            </a:rPr>
                          </m:ctrlPr>
                        </m:sSubSupPr>
                        <m:e>
                          <m:r>
                            <a:rPr kumimoji="1" lang="en-US" altLang="ja-JP" sz="2400" b="0" i="1" smtClean="0">
                              <a:latin typeface="Cambria Math" panose="02040503050406030204" pitchFamily="18" charset="0"/>
                              <a:ea typeface="Cambria Math" panose="02040503050406030204" pitchFamily="18" charset="0"/>
                            </a:rPr>
                            <m:t>𝐿𝐶𝐷</m:t>
                          </m:r>
                        </m:e>
                        <m:sub>
                          <m:r>
                            <a:rPr kumimoji="1" lang="en-US" altLang="ja-JP" sz="2400" b="0" i="1" smtClean="0">
                              <a:latin typeface="Cambria Math" panose="02040503050406030204" pitchFamily="18" charset="0"/>
                              <a:ea typeface="Cambria Math" panose="02040503050406030204" pitchFamily="18" charset="0"/>
                            </a:rPr>
                            <m:t>2014|2019</m:t>
                          </m:r>
                        </m:sub>
                        <m:sup>
                          <m:r>
                            <a:rPr kumimoji="1" lang="en-US" altLang="ja-JP" sz="2400" b="0" i="1" smtClean="0">
                              <a:latin typeface="Cambria Math" panose="02040503050406030204" pitchFamily="18" charset="0"/>
                              <a:ea typeface="Cambria Math" panose="02040503050406030204" pitchFamily="18" charset="0"/>
                            </a:rPr>
                            <m:t>𝑡𝑜𝑡𝑎𝑙</m:t>
                          </m:r>
                        </m:sup>
                      </m:sSubSup>
                      <m:r>
                        <a:rPr kumimoji="1" lang="en-US" altLang="ja-JP" sz="2400" b="0" i="1" smtClean="0">
                          <a:latin typeface="Cambria Math" panose="02040503050406030204" pitchFamily="18" charset="0"/>
                          <a:ea typeface="Cambria Math" panose="02040503050406030204" pitchFamily="18" charset="0"/>
                        </a:rPr>
                        <m:t>=</m:t>
                      </m:r>
                      <m:nary>
                        <m:naryPr>
                          <m:chr m:val="∑"/>
                          <m:limLoc m:val="subSup"/>
                          <m:supHide m:val="on"/>
                          <m:ctrlPr>
                            <a:rPr kumimoji="1" lang="en-US" altLang="ja-JP" sz="2400" b="0" i="1" smtClean="0">
                              <a:latin typeface="Cambria Math" panose="02040503050406030204" pitchFamily="18" charset="0"/>
                              <a:ea typeface="Cambria Math" panose="02040503050406030204" pitchFamily="18" charset="0"/>
                            </a:rPr>
                          </m:ctrlPr>
                        </m:naryPr>
                        <m:sub>
                          <m:r>
                            <m:rPr>
                              <m:brk m:alnAt="9"/>
                            </m:rPr>
                            <a:rPr kumimoji="1" lang="en-US" altLang="ja-JP" sz="2400" b="0" i="1" smtClean="0">
                              <a:latin typeface="Cambria Math" panose="02040503050406030204" pitchFamily="18" charset="0"/>
                              <a:ea typeface="Cambria Math" panose="02040503050406030204" pitchFamily="18" charset="0"/>
                            </a:rPr>
                            <m:t>𝑠</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𝑥</m:t>
                          </m:r>
                        </m:sub>
                        <m:sup/>
                        <m:e>
                          <m:d>
                            <m:dPr>
                              <m:ctrlPr>
                                <a:rPr kumimoji="1" lang="en-US" altLang="ja-JP" sz="2400" b="0" i="1" smtClean="0">
                                  <a:latin typeface="Cambria Math" panose="02040503050406030204" pitchFamily="18" charset="0"/>
                                  <a:ea typeface="Cambria Math" panose="02040503050406030204" pitchFamily="18" charset="0"/>
                                </a:rPr>
                              </m:ctrlPr>
                            </m:dPr>
                            <m:e>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𝑉</m:t>
                                  </m:r>
                                </m:e>
                                <m:sub>
                                  <m:r>
                                    <a:rPr kumimoji="1" lang="en-US" altLang="ja-JP" sz="2400" b="0" i="1" smtClean="0">
                                      <a:latin typeface="Cambria Math" panose="02040503050406030204" pitchFamily="18" charset="0"/>
                                      <a:ea typeface="Cambria Math" panose="02040503050406030204" pitchFamily="18" charset="0"/>
                                    </a:rPr>
                                    <m:t>2014|2019,</m:t>
                                  </m:r>
                                  <m:r>
                                    <a:rPr kumimoji="1" lang="en-US" altLang="ja-JP" sz="2400" b="0" i="1" smtClean="0">
                                      <a:latin typeface="Cambria Math" panose="02040503050406030204" pitchFamily="18" charset="0"/>
                                      <a:ea typeface="Cambria Math" panose="02040503050406030204" pitchFamily="18" charset="0"/>
                                    </a:rPr>
                                    <m:t>𝑠</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𝑥</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𝐶</m:t>
                                  </m:r>
                                </m:sub>
                              </m:sSub>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𝑉</m:t>
                                  </m:r>
                                </m:e>
                                <m:sub>
                                  <m:r>
                                    <a:rPr kumimoji="1" lang="en-US" altLang="ja-JP" sz="2400" b="0" i="1" smtClean="0">
                                      <a:latin typeface="Cambria Math" panose="02040503050406030204" pitchFamily="18" charset="0"/>
                                      <a:ea typeface="Cambria Math" panose="02040503050406030204" pitchFamily="18" charset="0"/>
                                    </a:rPr>
                                    <m:t>2014|2019,</m:t>
                                  </m:r>
                                  <m:r>
                                    <a:rPr kumimoji="1" lang="en-US" altLang="ja-JP" sz="2400" b="0" i="1" smtClean="0">
                                      <a:latin typeface="Cambria Math" panose="02040503050406030204" pitchFamily="18" charset="0"/>
                                      <a:ea typeface="Cambria Math" panose="02040503050406030204" pitchFamily="18" charset="0"/>
                                    </a:rPr>
                                    <m:t>𝑠</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𝑥</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𝑌</m:t>
                                  </m:r>
                                </m:sub>
                              </m:sSub>
                            </m:e>
                          </m:d>
                        </m:e>
                      </m:nary>
                    </m:oMath>
                  </m:oMathPara>
                </a14:m>
                <a:endParaRPr kumimoji="1" lang="en-US" altLang="ja-JP" sz="24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𝑃𝑜𝑝</m:t>
                          </m:r>
                          <m:r>
                            <a:rPr kumimoji="1" lang="en-US" altLang="ja-JP" sz="2400" b="0" i="1" smtClean="0">
                              <a:latin typeface="Cambria Math" panose="02040503050406030204" pitchFamily="18" charset="0"/>
                              <a:ea typeface="Cambria Math" panose="02040503050406030204" pitchFamily="18" charset="0"/>
                            </a:rPr>
                            <m:t> </m:t>
                          </m:r>
                          <m:r>
                            <a:rPr kumimoji="1" lang="en-US" altLang="ja-JP" sz="2400" b="0" i="1" smtClean="0">
                              <a:latin typeface="Cambria Math" panose="02040503050406030204" pitchFamily="18" charset="0"/>
                              <a:ea typeface="Cambria Math" panose="02040503050406030204" pitchFamily="18" charset="0"/>
                            </a:rPr>
                            <m:t>𝑎𝑑𝑗</m:t>
                          </m:r>
                          <m:r>
                            <a:rPr kumimoji="1" lang="en-US" altLang="ja-JP" sz="2400" b="0" i="1" smtClean="0">
                              <a:latin typeface="Cambria Math" panose="02040503050406030204" pitchFamily="18" charset="0"/>
                              <a:ea typeface="Cambria Math" panose="02040503050406030204" pitchFamily="18" charset="0"/>
                            </a:rPr>
                            <m:t> </m:t>
                          </m:r>
                          <m:r>
                            <a:rPr kumimoji="1" lang="en-US" altLang="ja-JP" sz="2400" b="0" i="1" smtClean="0">
                              <a:latin typeface="Cambria Math" panose="02040503050406030204" pitchFamily="18" charset="0"/>
                              <a:ea typeface="Cambria Math" panose="02040503050406030204" pitchFamily="18" charset="0"/>
                            </a:rPr>
                            <m:t>𝑐𝑜𝑛𝑡𝑟𝑖𝑏𝑢𝑡𝑖𝑜𝑛</m:t>
                          </m:r>
                          <m:r>
                            <a:rPr lang="en-US" altLang="ja-JP" sz="2400" i="1">
                              <a:latin typeface="Cambria Math" panose="02040503050406030204" pitchFamily="18" charset="0"/>
                              <a:ea typeface="Cambria Math" panose="02040503050406030204" pitchFamily="18" charset="0"/>
                            </a:rPr>
                            <m:t> </m:t>
                          </m:r>
                          <m:r>
                            <a:rPr lang="en-US" altLang="ja-JP" sz="2400" i="1">
                              <a:latin typeface="Cambria Math" panose="02040503050406030204" pitchFamily="18" charset="0"/>
                              <a:ea typeface="Cambria Math" panose="02040503050406030204" pitchFamily="18" charset="0"/>
                            </a:rPr>
                            <m:t>𝑟𝑎𝑡𝑒</m:t>
                          </m:r>
                        </m:e>
                        <m:sub>
                          <m:r>
                            <a:rPr kumimoji="1" lang="en-US" altLang="ja-JP" sz="2400" b="0" i="1" smtClean="0">
                              <a:latin typeface="Cambria Math" panose="02040503050406030204" pitchFamily="18" charset="0"/>
                              <a:ea typeface="Cambria Math" panose="02040503050406030204" pitchFamily="18" charset="0"/>
                            </a:rPr>
                            <m:t>𝑠</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𝑥</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𝑘</m:t>
                          </m:r>
                        </m:sub>
                      </m:sSub>
                      <m:r>
                        <a:rPr kumimoji="1" lang="en-US" altLang="ja-JP" sz="2400" b="0" i="1" smtClean="0">
                          <a:latin typeface="Cambria Math" panose="02040503050406030204" pitchFamily="18" charset="0"/>
                          <a:ea typeface="Cambria Math" panose="02040503050406030204" pitchFamily="18" charset="0"/>
                        </a:rPr>
                        <m:t>=−</m:t>
                      </m:r>
                      <m:f>
                        <m:fPr>
                          <m:ctrlPr>
                            <a:rPr kumimoji="1" lang="en-US" altLang="ja-JP" sz="2400" b="0" i="1" smtClean="0">
                              <a:latin typeface="Cambria Math" panose="02040503050406030204" pitchFamily="18" charset="0"/>
                              <a:ea typeface="Cambria Math" panose="02040503050406030204" pitchFamily="18" charset="0"/>
                            </a:rPr>
                          </m:ctrlPr>
                        </m:fPr>
                        <m:num>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𝑉</m:t>
                              </m:r>
                            </m:e>
                            <m:sub>
                              <m:r>
                                <a:rPr lang="en-US" altLang="ja-JP" sz="2400" i="1">
                                  <a:latin typeface="Cambria Math" panose="02040503050406030204" pitchFamily="18" charset="0"/>
                                  <a:ea typeface="Cambria Math" panose="02040503050406030204" pitchFamily="18" charset="0"/>
                                </a:rPr>
                                <m:t>2014|2019,</m:t>
                              </m:r>
                              <m:r>
                                <a:rPr lang="en-US" altLang="ja-JP" sz="2400" i="1">
                                  <a:latin typeface="Cambria Math" panose="02040503050406030204" pitchFamily="18" charset="0"/>
                                  <a:ea typeface="Cambria Math" panose="02040503050406030204" pitchFamily="18" charset="0"/>
                                </a:rPr>
                                <m:t>𝑠</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𝑥</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𝑘</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𝑉</m:t>
                              </m:r>
                            </m:e>
                            <m:sub>
                              <m:r>
                                <a:rPr lang="en-US" altLang="ja-JP" sz="2400" i="1">
                                  <a:latin typeface="Cambria Math" panose="02040503050406030204" pitchFamily="18" charset="0"/>
                                  <a:ea typeface="Cambria Math" panose="02040503050406030204" pitchFamily="18" charset="0"/>
                                </a:rPr>
                                <m:t>2014,</m:t>
                              </m:r>
                              <m:r>
                                <a:rPr lang="en-US" altLang="ja-JP" sz="2400" i="1">
                                  <a:latin typeface="Cambria Math" panose="02040503050406030204" pitchFamily="18" charset="0"/>
                                  <a:ea typeface="Cambria Math" panose="02040503050406030204" pitchFamily="18" charset="0"/>
                                </a:rPr>
                                <m:t>𝑠</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𝑥</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𝑘</m:t>
                              </m:r>
                            </m:sub>
                          </m:sSub>
                        </m:num>
                        <m:den>
                          <m:sSubSup>
                            <m:sSubSupPr>
                              <m:ctrlPr>
                                <a:rPr kumimoji="1" lang="en-US" altLang="ja-JP" sz="2400" b="0" i="1" smtClean="0">
                                  <a:latin typeface="Cambria Math" panose="02040503050406030204" pitchFamily="18" charset="0"/>
                                  <a:ea typeface="Cambria Math" panose="02040503050406030204" pitchFamily="18" charset="0"/>
                                </a:rPr>
                              </m:ctrlPr>
                            </m:sSubSupPr>
                            <m:e>
                              <m:r>
                                <a:rPr kumimoji="1" lang="en-US" altLang="ja-JP" sz="2400" b="0" i="1" smtClean="0">
                                  <a:latin typeface="Cambria Math" panose="02040503050406030204" pitchFamily="18" charset="0"/>
                                  <a:ea typeface="Cambria Math" panose="02040503050406030204" pitchFamily="18" charset="0"/>
                                </a:rPr>
                                <m:t>𝐿𝐶𝐷</m:t>
                              </m:r>
                            </m:e>
                            <m:sub>
                              <m:r>
                                <a:rPr kumimoji="1" lang="en-US" altLang="ja-JP" sz="2400" b="0" i="1" smtClean="0">
                                  <a:latin typeface="Cambria Math" panose="02040503050406030204" pitchFamily="18" charset="0"/>
                                  <a:ea typeface="Cambria Math" panose="02040503050406030204" pitchFamily="18" charset="0"/>
                                </a:rPr>
                                <m:t>2014|2019</m:t>
                              </m:r>
                            </m:sub>
                            <m:sup>
                              <m:r>
                                <a:rPr kumimoji="1" lang="en-US" altLang="ja-JP" sz="2400" b="0" i="1" smtClean="0">
                                  <a:latin typeface="Cambria Math" panose="02040503050406030204" pitchFamily="18" charset="0"/>
                                  <a:ea typeface="Cambria Math" panose="02040503050406030204" pitchFamily="18" charset="0"/>
                                </a:rPr>
                                <m:t>𝑡𝑜𝑡𝑎𝑙</m:t>
                              </m:r>
                            </m:sup>
                          </m:sSubSup>
                          <m:r>
                            <a:rPr kumimoji="1" lang="en-US" altLang="ja-JP" sz="2400" b="0" i="1" smtClean="0">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𝐿𝐶𝐷</m:t>
                              </m:r>
                            </m:e>
                            <m:sub>
                              <m:r>
                                <a:rPr lang="en-US" altLang="ja-JP" sz="2400" i="1">
                                  <a:latin typeface="Cambria Math" panose="02040503050406030204" pitchFamily="18" charset="0"/>
                                  <a:ea typeface="Cambria Math" panose="02040503050406030204" pitchFamily="18" charset="0"/>
                                </a:rPr>
                                <m:t>2014</m:t>
                              </m:r>
                            </m:sub>
                            <m:sup>
                              <m:r>
                                <a:rPr lang="en-US" altLang="ja-JP" sz="2400" i="1">
                                  <a:latin typeface="Cambria Math" panose="02040503050406030204" pitchFamily="18" charset="0"/>
                                  <a:ea typeface="Cambria Math" panose="02040503050406030204" pitchFamily="18" charset="0"/>
                                </a:rPr>
                                <m:t>𝑡𝑜𝑡𝑎𝑙</m:t>
                              </m:r>
                            </m:sup>
                          </m:sSubSup>
                        </m:den>
                      </m:f>
                    </m:oMath>
                  </m:oMathPara>
                </a14:m>
                <a:endParaRPr kumimoji="1" lang="en-US" altLang="ja-JP" sz="2400" b="0" dirty="0">
                  <a:ea typeface="Cambria Math" panose="02040503050406030204" pitchFamily="18" charset="0"/>
                </a:endParaRPr>
              </a:p>
              <a:p>
                <a:endParaRPr kumimoji="1" lang="en-US" altLang="ja-JP" sz="1400" b="0" i="1" dirty="0">
                  <a:latin typeface="Cambria Math" panose="02040503050406030204" pitchFamily="18" charset="0"/>
                  <a:ea typeface="Cambria Math" panose="02040503050406030204" pitchFamily="18" charset="0"/>
                </a:endParaRPr>
              </a:p>
              <a:p>
                <a14:m>
                  <m:oMath xmlns:m="http://schemas.openxmlformats.org/officeDocument/2006/math">
                    <m:sSub>
                      <m:sSubPr>
                        <m:ctrlPr>
                          <a:rPr kumimoji="1" lang="en-US" altLang="ja-JP" sz="1600" b="0" i="1" smtClean="0">
                            <a:latin typeface="Cambria Math" panose="02040503050406030204" pitchFamily="18" charset="0"/>
                            <a:ea typeface="Cambria Math" panose="02040503050406030204" pitchFamily="18" charset="0"/>
                          </a:rPr>
                        </m:ctrlPr>
                      </m:sSubPr>
                      <m:e>
                        <m:r>
                          <a:rPr kumimoji="1" lang="en-US" altLang="ja-JP" sz="1600" b="0" i="1" smtClean="0">
                            <a:latin typeface="Cambria Math" panose="02040503050406030204" pitchFamily="18" charset="0"/>
                            <a:ea typeface="Cambria Math" panose="02040503050406030204" pitchFamily="18" charset="0"/>
                          </a:rPr>
                          <m:t>𝑉</m:t>
                        </m:r>
                      </m:e>
                      <m:sub>
                        <m:r>
                          <a:rPr kumimoji="1" lang="en-US" altLang="ja-JP" sz="1600" b="0" i="1" smtClean="0">
                            <a:latin typeface="Cambria Math" panose="02040503050406030204" pitchFamily="18" charset="0"/>
                            <a:ea typeface="Cambria Math" panose="02040503050406030204" pitchFamily="18" charset="0"/>
                          </a:rPr>
                          <m:t>𝑡</m:t>
                        </m:r>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𝑠</m:t>
                        </m:r>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𝑥</m:t>
                        </m:r>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𝑘</m:t>
                        </m:r>
                      </m:sub>
                    </m:sSub>
                    <m:r>
                      <a:rPr kumimoji="1" lang="en-US" altLang="ja-JP" sz="1600" b="0" i="1" smtClean="0">
                        <a:latin typeface="Cambria Math" panose="02040503050406030204" pitchFamily="18" charset="0"/>
                        <a:ea typeface="Cambria Math" panose="02040503050406030204" pitchFamily="18" charset="0"/>
                      </a:rPr>
                      <m:t> </m:t>
                    </m:r>
                  </m:oMath>
                </a14:m>
                <a:r>
                  <a:rPr lang="en-US" altLang="ja-JP" sz="1600" dirty="0">
                    <a:ea typeface="Cambria Math" panose="02040503050406030204" pitchFamily="18" charset="0"/>
                  </a:rPr>
                  <a:t>: denotes the value of variable </a:t>
                </a:r>
                <a:r>
                  <a:rPr lang="ja-JP" altLang="en-US" sz="1600" dirty="0">
                    <a:ea typeface="Cambria Math" panose="02040503050406030204" pitchFamily="18" charset="0"/>
                  </a:rPr>
                  <a:t>𝑉</a:t>
                </a:r>
                <a:r>
                  <a:rPr lang="en-US" altLang="ja-JP" sz="1600" dirty="0">
                    <a:ea typeface="Cambria Math" panose="02040503050406030204" pitchFamily="18" charset="0"/>
                  </a:rPr>
                  <a:t> for year </a:t>
                </a:r>
                <a:r>
                  <a:rPr lang="ja-JP" altLang="en-US" sz="1600" dirty="0">
                    <a:ea typeface="Cambria Math" panose="02040503050406030204" pitchFamily="18" charset="0"/>
                  </a:rPr>
                  <a:t>𝑡</a:t>
                </a:r>
                <a:r>
                  <a:rPr lang="en-US" altLang="ja-JP" sz="1600" dirty="0">
                    <a:ea typeface="Cambria Math" panose="02040503050406030204" pitchFamily="18" charset="0"/>
                  </a:rPr>
                  <a:t>, sex </a:t>
                </a:r>
                <a:r>
                  <a:rPr lang="ja-JP" altLang="en-US" sz="1600" dirty="0">
                    <a:ea typeface="Cambria Math" panose="02040503050406030204" pitchFamily="18" charset="0"/>
                  </a:rPr>
                  <a:t>𝑠</a:t>
                </a:r>
                <a:r>
                  <a:rPr lang="en-US" altLang="ja-JP" sz="1600" dirty="0">
                    <a:ea typeface="Cambria Math" panose="02040503050406030204" pitchFamily="18" charset="0"/>
                  </a:rPr>
                  <a:t>, age </a:t>
                </a:r>
                <a:r>
                  <a:rPr lang="ja-JP" altLang="en-US" sz="1600" dirty="0">
                    <a:ea typeface="Cambria Math" panose="02040503050406030204" pitchFamily="18" charset="0"/>
                  </a:rPr>
                  <a:t>𝑥</a:t>
                </a:r>
                <a:r>
                  <a:rPr lang="en-US" altLang="ja-JP" sz="1600" dirty="0">
                    <a:ea typeface="Cambria Math" panose="02040503050406030204" pitchFamily="18" charset="0"/>
                  </a:rPr>
                  <a:t>, and Consumption or Labor Income</a:t>
                </a:r>
                <a14:m>
                  <m:oMath xmlns:m="http://schemas.openxmlformats.org/officeDocument/2006/math">
                    <m:r>
                      <a:rPr lang="en-US" altLang="ja-JP" sz="1600" b="0" i="0" smtClean="0">
                        <a:latin typeface="Cambria Math" panose="02040503050406030204" pitchFamily="18" charset="0"/>
                        <a:ea typeface="Cambria Math" panose="02040503050406030204" pitchFamily="18" charset="0"/>
                      </a:rPr>
                      <m:t> </m:t>
                    </m:r>
                    <m:r>
                      <a:rPr lang="en-US" altLang="ja-JP" sz="1600" b="0" i="1" smtClean="0">
                        <a:latin typeface="Cambria Math" panose="02040503050406030204" pitchFamily="18" charset="0"/>
                        <a:ea typeface="Cambria Math" panose="02040503050406030204" pitchFamily="18" charset="0"/>
                      </a:rPr>
                      <m:t>𝑘</m:t>
                    </m:r>
                  </m:oMath>
                </a14:m>
                <a:r>
                  <a:rPr lang="en-US" altLang="ja-JP" sz="1600" dirty="0">
                    <a:latin typeface="Cambria Math" panose="02040503050406030204" pitchFamily="18" charset="0"/>
                    <a:ea typeface="Cambria Math" panose="02040503050406030204" pitchFamily="18" charset="0"/>
                  </a:rPr>
                  <a:t>.</a:t>
                </a:r>
              </a:p>
              <a:p>
                <a14:m>
                  <m:oMath xmlns:m="http://schemas.openxmlformats.org/officeDocument/2006/math">
                    <m:r>
                      <a:rPr kumimoji="1" lang="en-US" altLang="ja-JP" sz="1600" b="0" i="1" smtClean="0">
                        <a:latin typeface="Cambria Math" panose="02040503050406030204" pitchFamily="18" charset="0"/>
                      </a:rPr>
                      <m:t>2014|2019</m:t>
                    </m:r>
                  </m:oMath>
                </a14:m>
                <a:r>
                  <a:rPr lang="en-US" altLang="ja-JP" sz="1600" dirty="0"/>
                  <a:t>: Standardizing the 2019 data based on the population structure of 2014.</a:t>
                </a:r>
              </a:p>
              <a:p>
                <a14:m>
                  <m:oMath xmlns:m="http://schemas.openxmlformats.org/officeDocument/2006/math">
                    <m:r>
                      <a:rPr lang="en-US" altLang="ja-JP" sz="1600" b="0" i="1" smtClean="0">
                        <a:latin typeface="Cambria Math" panose="02040503050406030204" pitchFamily="18" charset="0"/>
                      </a:rPr>
                      <m:t>𝑃</m:t>
                    </m:r>
                  </m:oMath>
                </a14:m>
                <a:r>
                  <a:rPr lang="en-US" altLang="ja-JP" sz="1600" dirty="0"/>
                  <a:t>: Pupulation.   </a:t>
                </a:r>
                <a14:m>
                  <m:oMath xmlns:m="http://schemas.openxmlformats.org/officeDocument/2006/math">
                    <m:r>
                      <a:rPr lang="en-US" altLang="ja-JP" sz="1600" b="0" i="1" smtClean="0">
                        <a:latin typeface="Cambria Math" panose="02040503050406030204" pitchFamily="18" charset="0"/>
                      </a:rPr>
                      <m:t>𝑝𝑐𝑉</m:t>
                    </m:r>
                  </m:oMath>
                </a14:m>
                <a:r>
                  <a:rPr lang="en-US" altLang="ja-JP" sz="1600" dirty="0"/>
                  <a:t>: per capita variable.</a:t>
                </a:r>
              </a:p>
            </p:txBody>
          </p:sp>
        </mc:Choice>
        <mc:Fallback xmlns="">
          <p:sp>
            <p:nvSpPr>
              <p:cNvPr id="3" name="テキスト ボックス 2">
                <a:extLst>
                  <a:ext uri="{FF2B5EF4-FFF2-40B4-BE49-F238E27FC236}">
                    <a16:creationId xmlns:a16="http://schemas.microsoft.com/office/drawing/2014/main" id="{D52C5865-305D-3CAC-652C-094C6A5A61EB}"/>
                  </a:ext>
                </a:extLst>
              </p:cNvPr>
              <p:cNvSpPr txBox="1">
                <a:spLocks noRot="1" noChangeAspect="1" noMove="1" noResize="1" noEditPoints="1" noAdjustHandles="1" noChangeArrowheads="1" noChangeShapeType="1" noTextEdit="1"/>
              </p:cNvSpPr>
              <p:nvPr/>
            </p:nvSpPr>
            <p:spPr>
              <a:xfrm>
                <a:off x="1" y="3920144"/>
                <a:ext cx="9595658" cy="2937856"/>
              </a:xfrm>
              <a:prstGeom prst="rect">
                <a:avLst/>
              </a:prstGeom>
              <a:blipFill>
                <a:blip r:embed="rId2"/>
                <a:stretch>
                  <a:fillRect l="-699" b="-332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E7359129-2B33-19B5-1F86-DDE812E9A6FF}"/>
                  </a:ext>
                </a:extLst>
              </p:cNvPr>
              <p:cNvSpPr txBox="1"/>
              <p:nvPr/>
            </p:nvSpPr>
            <p:spPr>
              <a:xfrm>
                <a:off x="0" y="1632143"/>
                <a:ext cx="9248598" cy="126553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𝑐</m:t>
                          </m:r>
                          <m:r>
                            <a:rPr lang="en-US" altLang="ja-JP" sz="2400" i="1">
                              <a:latin typeface="Cambria Math" panose="02040503050406030204" pitchFamily="18" charset="0"/>
                              <a:ea typeface="Cambria Math" panose="02040503050406030204" pitchFamily="18" charset="0"/>
                            </a:rPr>
                            <m:t>𝑜𝑛𝑡𝑟𝑖𝑏𝑢𝑡𝑖𝑜𝑛</m:t>
                          </m:r>
                          <m:r>
                            <a:rPr lang="en-US" altLang="ja-JP" sz="2400" i="1">
                              <a:latin typeface="Cambria Math" panose="02040503050406030204" pitchFamily="18" charset="0"/>
                              <a:ea typeface="Cambria Math" panose="02040503050406030204" pitchFamily="18" charset="0"/>
                            </a:rPr>
                            <m:t> </m:t>
                          </m:r>
                          <m:r>
                            <a:rPr lang="en-US" altLang="ja-JP" sz="2400" i="1">
                              <a:latin typeface="Cambria Math" panose="02040503050406030204" pitchFamily="18" charset="0"/>
                              <a:ea typeface="Cambria Math" panose="02040503050406030204" pitchFamily="18" charset="0"/>
                            </a:rPr>
                            <m:t>𝑟𝑎𝑡𝑒</m:t>
                          </m:r>
                        </m:e>
                        <m:sub>
                          <m:r>
                            <a:rPr kumimoji="1" lang="en-US" altLang="ja-JP" sz="2400" b="0" i="1" smtClean="0">
                              <a:latin typeface="Cambria Math" panose="02040503050406030204" pitchFamily="18" charset="0"/>
                              <a:ea typeface="Cambria Math" panose="02040503050406030204" pitchFamily="18" charset="0"/>
                            </a:rPr>
                            <m:t>𝑠</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𝑥</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𝑘</m:t>
                          </m:r>
                        </m:sub>
                      </m:sSub>
                      <m:r>
                        <a:rPr kumimoji="1" lang="en-US" altLang="ja-JP" sz="2400" b="0" i="1" smtClean="0">
                          <a:latin typeface="Cambria Math" panose="02040503050406030204" pitchFamily="18" charset="0"/>
                          <a:ea typeface="Cambria Math" panose="02040503050406030204" pitchFamily="18" charset="0"/>
                        </a:rPr>
                        <m:t>=−</m:t>
                      </m:r>
                      <m:f>
                        <m:fPr>
                          <m:ctrlPr>
                            <a:rPr kumimoji="1" lang="en-US" altLang="ja-JP" sz="2400" b="0" i="1" smtClean="0">
                              <a:latin typeface="Cambria Math" panose="02040503050406030204" pitchFamily="18" charset="0"/>
                              <a:ea typeface="Cambria Math" panose="02040503050406030204" pitchFamily="18" charset="0"/>
                            </a:rPr>
                          </m:ctrlPr>
                        </m:fPr>
                        <m:num>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𝑉</m:t>
                              </m:r>
                            </m:e>
                            <m:sub>
                              <m:r>
                                <a:rPr lang="en-US" altLang="ja-JP" sz="2400" i="1">
                                  <a:latin typeface="Cambria Math" panose="02040503050406030204" pitchFamily="18" charset="0"/>
                                  <a:ea typeface="Cambria Math" panose="02040503050406030204" pitchFamily="18" charset="0"/>
                                </a:rPr>
                                <m:t>2019,</m:t>
                              </m:r>
                              <m:r>
                                <a:rPr lang="en-US" altLang="ja-JP" sz="2400" i="1">
                                  <a:latin typeface="Cambria Math" panose="02040503050406030204" pitchFamily="18" charset="0"/>
                                  <a:ea typeface="Cambria Math" panose="02040503050406030204" pitchFamily="18" charset="0"/>
                                </a:rPr>
                                <m:t>𝑠</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𝑥</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𝑘</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𝑉</m:t>
                              </m:r>
                            </m:e>
                            <m:sub>
                              <m:r>
                                <a:rPr lang="en-US" altLang="ja-JP" sz="2400" i="1">
                                  <a:latin typeface="Cambria Math" panose="02040503050406030204" pitchFamily="18" charset="0"/>
                                  <a:ea typeface="Cambria Math" panose="02040503050406030204" pitchFamily="18" charset="0"/>
                                </a:rPr>
                                <m:t>2014,</m:t>
                              </m:r>
                              <m:r>
                                <a:rPr lang="en-US" altLang="ja-JP" sz="2400" i="1">
                                  <a:latin typeface="Cambria Math" panose="02040503050406030204" pitchFamily="18" charset="0"/>
                                  <a:ea typeface="Cambria Math" panose="02040503050406030204" pitchFamily="18" charset="0"/>
                                </a:rPr>
                                <m:t>𝑠</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𝑥</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𝑘</m:t>
                              </m:r>
                            </m:sub>
                          </m:sSub>
                        </m:num>
                        <m:den>
                          <m:sSubSup>
                            <m:sSubSupPr>
                              <m:ctrlPr>
                                <a:rPr kumimoji="1" lang="en-US" altLang="ja-JP" sz="2400" b="0" i="1" smtClean="0">
                                  <a:latin typeface="Cambria Math" panose="02040503050406030204" pitchFamily="18" charset="0"/>
                                  <a:ea typeface="Cambria Math" panose="02040503050406030204" pitchFamily="18" charset="0"/>
                                </a:rPr>
                              </m:ctrlPr>
                            </m:sSubSupPr>
                            <m:e>
                              <m:r>
                                <a:rPr kumimoji="1" lang="en-US" altLang="ja-JP" sz="2400" b="0" i="1" smtClean="0">
                                  <a:latin typeface="Cambria Math" panose="02040503050406030204" pitchFamily="18" charset="0"/>
                                  <a:ea typeface="Cambria Math" panose="02040503050406030204" pitchFamily="18" charset="0"/>
                                </a:rPr>
                                <m:t>𝐿𝐶𝐷</m:t>
                              </m:r>
                            </m:e>
                            <m:sub>
                              <m:r>
                                <a:rPr kumimoji="1" lang="en-US" altLang="ja-JP" sz="2400" b="0" i="1" smtClean="0">
                                  <a:latin typeface="Cambria Math" panose="02040503050406030204" pitchFamily="18" charset="0"/>
                                  <a:ea typeface="Cambria Math" panose="02040503050406030204" pitchFamily="18" charset="0"/>
                                </a:rPr>
                                <m:t>2019</m:t>
                              </m:r>
                            </m:sub>
                            <m:sup>
                              <m:r>
                                <a:rPr kumimoji="1" lang="en-US" altLang="ja-JP" sz="2400" b="0" i="1" smtClean="0">
                                  <a:latin typeface="Cambria Math" panose="02040503050406030204" pitchFamily="18" charset="0"/>
                                  <a:ea typeface="Cambria Math" panose="02040503050406030204" pitchFamily="18" charset="0"/>
                                </a:rPr>
                                <m:t>𝑡𝑜𝑡𝑎𝑙</m:t>
                              </m:r>
                            </m:sup>
                          </m:sSubSup>
                          <m:r>
                            <a:rPr kumimoji="1" lang="en-US" altLang="ja-JP" sz="2400" b="0" i="1" smtClean="0">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𝐿𝐶𝐷</m:t>
                              </m:r>
                            </m:e>
                            <m:sub>
                              <m:r>
                                <a:rPr lang="en-US" altLang="ja-JP" sz="2400" i="1">
                                  <a:latin typeface="Cambria Math" panose="02040503050406030204" pitchFamily="18" charset="0"/>
                                  <a:ea typeface="Cambria Math" panose="02040503050406030204" pitchFamily="18" charset="0"/>
                                </a:rPr>
                                <m:t>2014</m:t>
                              </m:r>
                            </m:sub>
                            <m:sup>
                              <m:r>
                                <a:rPr lang="en-US" altLang="ja-JP" sz="2400" i="1">
                                  <a:latin typeface="Cambria Math" panose="02040503050406030204" pitchFamily="18" charset="0"/>
                                  <a:ea typeface="Cambria Math" panose="02040503050406030204" pitchFamily="18" charset="0"/>
                                </a:rPr>
                                <m:t>𝑡𝑜𝑡𝑎𝑙</m:t>
                              </m:r>
                            </m:sup>
                          </m:sSubSup>
                        </m:den>
                      </m:f>
                    </m:oMath>
                  </m:oMathPara>
                </a14:m>
                <a:endParaRPr kumimoji="1" lang="en-US" altLang="ja-JP" sz="2400" b="0" dirty="0">
                  <a:ea typeface="Cambria Math" panose="02040503050406030204" pitchFamily="18" charset="0"/>
                </a:endParaRPr>
              </a:p>
              <a:p>
                <a:endParaRPr kumimoji="1" lang="en-US" altLang="ja-JP" sz="1400" b="0" i="1" dirty="0">
                  <a:latin typeface="Cambria Math" panose="02040503050406030204" pitchFamily="18" charset="0"/>
                  <a:ea typeface="Cambria Math" panose="02040503050406030204" pitchFamily="18" charset="0"/>
                </a:endParaRPr>
              </a:p>
              <a:p>
                <a14:m>
                  <m:oMath xmlns:m="http://schemas.openxmlformats.org/officeDocument/2006/math">
                    <m:sSub>
                      <m:sSubPr>
                        <m:ctrlPr>
                          <a:rPr kumimoji="1" lang="en-US" altLang="ja-JP" sz="1600" b="0" i="1" smtClean="0">
                            <a:latin typeface="Cambria Math" panose="02040503050406030204" pitchFamily="18" charset="0"/>
                            <a:ea typeface="Cambria Math" panose="02040503050406030204" pitchFamily="18" charset="0"/>
                          </a:rPr>
                        </m:ctrlPr>
                      </m:sSubPr>
                      <m:e>
                        <m:r>
                          <a:rPr kumimoji="1" lang="en-US" altLang="ja-JP" sz="1600" b="0" i="1" smtClean="0">
                            <a:latin typeface="Cambria Math" panose="02040503050406030204" pitchFamily="18" charset="0"/>
                            <a:ea typeface="Cambria Math" panose="02040503050406030204" pitchFamily="18" charset="0"/>
                          </a:rPr>
                          <m:t>𝑉</m:t>
                        </m:r>
                      </m:e>
                      <m:sub>
                        <m:r>
                          <a:rPr kumimoji="1" lang="en-US" altLang="ja-JP" sz="1600" b="0" i="1" smtClean="0">
                            <a:latin typeface="Cambria Math" panose="02040503050406030204" pitchFamily="18" charset="0"/>
                            <a:ea typeface="Cambria Math" panose="02040503050406030204" pitchFamily="18" charset="0"/>
                          </a:rPr>
                          <m:t>𝑡</m:t>
                        </m:r>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𝑠</m:t>
                        </m:r>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𝑥</m:t>
                        </m:r>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𝑘</m:t>
                        </m:r>
                      </m:sub>
                    </m:sSub>
                    <m:r>
                      <a:rPr kumimoji="1" lang="en-US" altLang="ja-JP" sz="1600" b="0" i="1" smtClean="0">
                        <a:latin typeface="Cambria Math" panose="02040503050406030204" pitchFamily="18" charset="0"/>
                        <a:ea typeface="Cambria Math" panose="02040503050406030204" pitchFamily="18" charset="0"/>
                      </a:rPr>
                      <m:t> </m:t>
                    </m:r>
                  </m:oMath>
                </a14:m>
                <a:r>
                  <a:rPr lang="en-US" altLang="ja-JP" sz="1600" dirty="0">
                    <a:ea typeface="Cambria Math" panose="02040503050406030204" pitchFamily="18" charset="0"/>
                  </a:rPr>
                  <a:t>: denotes the value of variable </a:t>
                </a:r>
                <a:r>
                  <a:rPr lang="ja-JP" altLang="en-US" sz="1600" dirty="0">
                    <a:ea typeface="Cambria Math" panose="02040503050406030204" pitchFamily="18" charset="0"/>
                  </a:rPr>
                  <a:t>𝑉</a:t>
                </a:r>
                <a:r>
                  <a:rPr lang="en-US" altLang="ja-JP" sz="1600" dirty="0">
                    <a:ea typeface="Cambria Math" panose="02040503050406030204" pitchFamily="18" charset="0"/>
                  </a:rPr>
                  <a:t> for year </a:t>
                </a:r>
                <a:r>
                  <a:rPr lang="ja-JP" altLang="en-US" sz="1600" dirty="0">
                    <a:ea typeface="Cambria Math" panose="02040503050406030204" pitchFamily="18" charset="0"/>
                  </a:rPr>
                  <a:t>𝑡</a:t>
                </a:r>
                <a:r>
                  <a:rPr lang="en-US" altLang="ja-JP" sz="1600" dirty="0">
                    <a:ea typeface="Cambria Math" panose="02040503050406030204" pitchFamily="18" charset="0"/>
                  </a:rPr>
                  <a:t>, sex </a:t>
                </a:r>
                <a:r>
                  <a:rPr lang="ja-JP" altLang="en-US" sz="1600" dirty="0">
                    <a:ea typeface="Cambria Math" panose="02040503050406030204" pitchFamily="18" charset="0"/>
                  </a:rPr>
                  <a:t>𝑠</a:t>
                </a:r>
                <a:r>
                  <a:rPr lang="en-US" altLang="ja-JP" sz="1600" dirty="0">
                    <a:ea typeface="Cambria Math" panose="02040503050406030204" pitchFamily="18" charset="0"/>
                  </a:rPr>
                  <a:t>, age </a:t>
                </a:r>
                <a:r>
                  <a:rPr lang="ja-JP" altLang="en-US" sz="1600" dirty="0">
                    <a:ea typeface="Cambria Math" panose="02040503050406030204" pitchFamily="18" charset="0"/>
                  </a:rPr>
                  <a:t>𝑥</a:t>
                </a:r>
                <a:r>
                  <a:rPr lang="en-US" altLang="ja-JP" sz="1600" dirty="0">
                    <a:ea typeface="Cambria Math" panose="02040503050406030204" pitchFamily="18" charset="0"/>
                  </a:rPr>
                  <a:t>, and Consumption or Labor Income</a:t>
                </a:r>
                <a14:m>
                  <m:oMath xmlns:m="http://schemas.openxmlformats.org/officeDocument/2006/math">
                    <m:r>
                      <a:rPr lang="en-US" altLang="ja-JP" sz="1600" b="0" i="0" smtClean="0">
                        <a:latin typeface="Cambria Math" panose="02040503050406030204" pitchFamily="18" charset="0"/>
                        <a:ea typeface="Cambria Math" panose="02040503050406030204" pitchFamily="18" charset="0"/>
                      </a:rPr>
                      <m:t> </m:t>
                    </m:r>
                    <m:r>
                      <a:rPr lang="en-US" altLang="ja-JP" sz="1600" b="0" i="1" smtClean="0">
                        <a:latin typeface="Cambria Math" panose="02040503050406030204" pitchFamily="18" charset="0"/>
                        <a:ea typeface="Cambria Math" panose="02040503050406030204" pitchFamily="18" charset="0"/>
                      </a:rPr>
                      <m:t>𝑘</m:t>
                    </m:r>
                  </m:oMath>
                </a14:m>
                <a:r>
                  <a:rPr lang="en-US" altLang="ja-JP" sz="1600" dirty="0">
                    <a:latin typeface="Cambria Math" panose="02040503050406030204" pitchFamily="18" charset="0"/>
                    <a:ea typeface="Cambria Math" panose="02040503050406030204" pitchFamily="18" charset="0"/>
                  </a:rPr>
                  <a:t>.</a:t>
                </a:r>
              </a:p>
            </p:txBody>
          </p:sp>
        </mc:Choice>
        <mc:Fallback xmlns="">
          <p:sp>
            <p:nvSpPr>
              <p:cNvPr id="5" name="テキスト ボックス 4">
                <a:extLst>
                  <a:ext uri="{FF2B5EF4-FFF2-40B4-BE49-F238E27FC236}">
                    <a16:creationId xmlns:a16="http://schemas.microsoft.com/office/drawing/2014/main" id="{E7359129-2B33-19B5-1F86-DDE812E9A6FF}"/>
                  </a:ext>
                </a:extLst>
              </p:cNvPr>
              <p:cNvSpPr txBox="1">
                <a:spLocks noRot="1" noChangeAspect="1" noMove="1" noResize="1" noEditPoints="1" noAdjustHandles="1" noChangeArrowheads="1" noChangeShapeType="1" noTextEdit="1"/>
              </p:cNvSpPr>
              <p:nvPr/>
            </p:nvSpPr>
            <p:spPr>
              <a:xfrm>
                <a:off x="0" y="1632143"/>
                <a:ext cx="9248598" cy="1265539"/>
              </a:xfrm>
              <a:prstGeom prst="rect">
                <a:avLst/>
              </a:prstGeom>
              <a:blipFill>
                <a:blip r:embed="rId3"/>
                <a:stretch>
                  <a:fillRect l="-725" r="-1187" b="-869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92381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 棒グラフ&#10;&#10;AI によって生成されたコンテンツは間違っている可能性があります。">
            <a:extLst>
              <a:ext uri="{FF2B5EF4-FFF2-40B4-BE49-F238E27FC236}">
                <a16:creationId xmlns:a16="http://schemas.microsoft.com/office/drawing/2014/main" id="{27B216A2-D646-89A7-9FC7-752F0D300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919" y="1020231"/>
            <a:ext cx="5486411" cy="3657607"/>
          </a:xfrm>
          <a:prstGeom prst="rect">
            <a:avLst/>
          </a:prstGeom>
        </p:spPr>
      </p:pic>
      <p:pic>
        <p:nvPicPr>
          <p:cNvPr id="3" name="図 2" descr="グラフ, タイムライン, 棒グラフ&#10;&#10;AI によって生成されたコンテンツは間違っている可能性があります。">
            <a:extLst>
              <a:ext uri="{FF2B5EF4-FFF2-40B4-BE49-F238E27FC236}">
                <a16:creationId xmlns:a16="http://schemas.microsoft.com/office/drawing/2014/main" id="{4C231A7B-BFCE-B8B6-F3A0-9BA9E141D7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878" y="1017978"/>
            <a:ext cx="5486411" cy="3657607"/>
          </a:xfrm>
          <a:prstGeom prst="rect">
            <a:avLst/>
          </a:prstGeom>
        </p:spPr>
      </p:pic>
      <p:sp>
        <p:nvSpPr>
          <p:cNvPr id="11" name="正方形/長方形 10">
            <a:extLst>
              <a:ext uri="{FF2B5EF4-FFF2-40B4-BE49-F238E27FC236}">
                <a16:creationId xmlns:a16="http://schemas.microsoft.com/office/drawing/2014/main" id="{95B861F1-2F69-B311-0DCB-E1C4294F71EC}"/>
              </a:ext>
            </a:extLst>
          </p:cNvPr>
          <p:cNvSpPr/>
          <p:nvPr/>
        </p:nvSpPr>
        <p:spPr>
          <a:xfrm>
            <a:off x="0" y="-1"/>
            <a:ext cx="12192000" cy="7521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600" b="1" dirty="0">
                <a:solidFill>
                  <a:srgbClr val="0070C0"/>
                </a:solidFill>
                <a:latin typeface="Arial" panose="020B0604020202020204" pitchFamily="34" charset="0"/>
                <a:cs typeface="Arial" panose="020B0604020202020204" pitchFamily="34" charset="0"/>
              </a:rPr>
              <a:t>What is the key driver for the improvement in LCD?</a:t>
            </a:r>
          </a:p>
        </p:txBody>
      </p:sp>
      <p:grpSp>
        <p:nvGrpSpPr>
          <p:cNvPr id="49" name="グループ化 48">
            <a:extLst>
              <a:ext uri="{FF2B5EF4-FFF2-40B4-BE49-F238E27FC236}">
                <a16:creationId xmlns:a16="http://schemas.microsoft.com/office/drawing/2014/main" id="{7573B8BD-ED30-B848-A452-DCE82F61F51B}"/>
              </a:ext>
            </a:extLst>
          </p:cNvPr>
          <p:cNvGrpSpPr/>
          <p:nvPr/>
        </p:nvGrpSpPr>
        <p:grpSpPr>
          <a:xfrm>
            <a:off x="0" y="1015725"/>
            <a:ext cx="10000562" cy="3053426"/>
            <a:chOff x="0" y="3184585"/>
            <a:chExt cx="10000562" cy="3053426"/>
          </a:xfrm>
        </p:grpSpPr>
        <p:sp>
          <p:nvSpPr>
            <p:cNvPr id="38" name="テキスト ボックス 37">
              <a:extLst>
                <a:ext uri="{FF2B5EF4-FFF2-40B4-BE49-F238E27FC236}">
                  <a16:creationId xmlns:a16="http://schemas.microsoft.com/office/drawing/2014/main" id="{16FB7933-28AA-A949-0221-961E938F8B70}"/>
                </a:ext>
              </a:extLst>
            </p:cNvPr>
            <p:cNvSpPr txBox="1"/>
            <p:nvPr/>
          </p:nvSpPr>
          <p:spPr>
            <a:xfrm>
              <a:off x="0" y="5270872"/>
              <a:ext cx="1202267" cy="967139"/>
            </a:xfrm>
            <a:prstGeom prst="rect">
              <a:avLst/>
            </a:prstGeom>
            <a:solidFill>
              <a:schemeClr val="bg1"/>
            </a:solidFill>
          </p:spPr>
          <p:txBody>
            <a:bodyPr wrap="square" lIns="36000" tIns="36000" rIns="36000" bIns="36000" anchor="ctr">
              <a:noAutofit/>
            </a:bodyPr>
            <a:lstStyle/>
            <a:p>
              <a:pPr algn="ctr">
                <a:lnSpc>
                  <a:spcPts val="2880"/>
                </a:lnSpc>
              </a:pPr>
              <a:r>
                <a:rPr lang="en-US" altLang="ja-JP" sz="1600" dirty="0">
                  <a:latin typeface="Calibri" panose="020F0502020204030204" pitchFamily="34" charset="0"/>
                  <a:cs typeface="Calibri" panose="020F0502020204030204" pitchFamily="34" charset="0"/>
                </a:rPr>
                <a:t>Consumption</a:t>
              </a:r>
              <a:endParaRPr lang="ja-JP" altLang="en-US" sz="1600" dirty="0">
                <a:latin typeface="Calibri" panose="020F0502020204030204" pitchFamily="34" charset="0"/>
                <a:cs typeface="Calibri" panose="020F0502020204030204" pitchFamily="34" charset="0"/>
              </a:endParaRPr>
            </a:p>
          </p:txBody>
        </p:sp>
        <p:sp>
          <p:nvSpPr>
            <p:cNvPr id="16" name="テキスト ボックス 15">
              <a:extLst>
                <a:ext uri="{FF2B5EF4-FFF2-40B4-BE49-F238E27FC236}">
                  <a16:creationId xmlns:a16="http://schemas.microsoft.com/office/drawing/2014/main" id="{A27BD826-6A2B-C24C-D0CA-1B7238736C49}"/>
                </a:ext>
              </a:extLst>
            </p:cNvPr>
            <p:cNvSpPr txBox="1"/>
            <p:nvPr/>
          </p:nvSpPr>
          <p:spPr>
            <a:xfrm>
              <a:off x="0" y="4266656"/>
              <a:ext cx="948267" cy="967139"/>
            </a:xfrm>
            <a:prstGeom prst="rect">
              <a:avLst/>
            </a:prstGeom>
            <a:solidFill>
              <a:schemeClr val="bg1"/>
            </a:solidFill>
          </p:spPr>
          <p:txBody>
            <a:bodyPr wrap="square" lIns="36000" tIns="36000" rIns="36000" bIns="36000" anchor="ctr">
              <a:noAutofit/>
            </a:bodyPr>
            <a:lstStyle/>
            <a:p>
              <a:pPr algn="ctr">
                <a:lnSpc>
                  <a:spcPts val="2880"/>
                </a:lnSpc>
              </a:pPr>
              <a:r>
                <a:rPr lang="en-US" altLang="ja-JP" sz="2000" dirty="0">
                  <a:latin typeface="Calibri" panose="020F0502020204030204" pitchFamily="34" charset="0"/>
                  <a:cs typeface="Calibri" panose="020F0502020204030204" pitchFamily="34" charset="0"/>
                </a:rPr>
                <a:t>Labor</a:t>
              </a:r>
            </a:p>
            <a:p>
              <a:pPr algn="ctr">
                <a:lnSpc>
                  <a:spcPts val="2880"/>
                </a:lnSpc>
              </a:pPr>
              <a:r>
                <a:rPr lang="en-US" altLang="ja-JP" sz="2000" dirty="0">
                  <a:latin typeface="Calibri" panose="020F0502020204030204" pitchFamily="34" charset="0"/>
                  <a:cs typeface="Calibri" panose="020F0502020204030204" pitchFamily="34" charset="0"/>
                </a:rPr>
                <a:t>Income</a:t>
              </a:r>
              <a:endParaRPr lang="ja-JP" altLang="en-US" sz="2000" dirty="0">
                <a:latin typeface="Calibri" panose="020F0502020204030204" pitchFamily="34" charset="0"/>
                <a:cs typeface="Calibri" panose="020F0502020204030204" pitchFamily="34" charset="0"/>
              </a:endParaRPr>
            </a:p>
          </p:txBody>
        </p:sp>
        <p:sp>
          <p:nvSpPr>
            <p:cNvPr id="18" name="テキスト ボックス 17">
              <a:extLst>
                <a:ext uri="{FF2B5EF4-FFF2-40B4-BE49-F238E27FC236}">
                  <a16:creationId xmlns:a16="http://schemas.microsoft.com/office/drawing/2014/main" id="{E0DD30DE-7CF4-0BFA-8B3D-99A5D9DB5AD1}"/>
                </a:ext>
              </a:extLst>
            </p:cNvPr>
            <p:cNvSpPr txBox="1"/>
            <p:nvPr/>
          </p:nvSpPr>
          <p:spPr>
            <a:xfrm>
              <a:off x="1682551" y="3290070"/>
              <a:ext cx="993423" cy="432866"/>
            </a:xfrm>
            <a:prstGeom prst="rect">
              <a:avLst/>
            </a:prstGeom>
            <a:solidFill>
              <a:schemeClr val="bg1"/>
            </a:solidFill>
          </p:spPr>
          <p:txBody>
            <a:bodyPr wrap="square" lIns="36000" tIns="36000" rIns="36000" bIns="36000">
              <a:spAutoFit/>
            </a:bodyPr>
            <a:lstStyle/>
            <a:p>
              <a:pPr algn="ctr">
                <a:lnSpc>
                  <a:spcPts val="2880"/>
                </a:lnSpc>
              </a:pPr>
              <a:r>
                <a:rPr lang="en-US" altLang="ja-JP" sz="2000" dirty="0">
                  <a:latin typeface="Calibri" panose="020F0502020204030204" pitchFamily="34" charset="0"/>
                  <a:cs typeface="Calibri" panose="020F0502020204030204" pitchFamily="34" charset="0"/>
                </a:rPr>
                <a:t>Female</a:t>
              </a:r>
              <a:endParaRPr lang="ja-JP" altLang="en-US" sz="2000" dirty="0">
                <a:latin typeface="Calibri" panose="020F0502020204030204" pitchFamily="34" charset="0"/>
                <a:cs typeface="Calibri" panose="020F0502020204030204" pitchFamily="34" charset="0"/>
              </a:endParaRPr>
            </a:p>
          </p:txBody>
        </p:sp>
        <p:sp>
          <p:nvSpPr>
            <p:cNvPr id="17" name="テキスト ボックス 16">
              <a:extLst>
                <a:ext uri="{FF2B5EF4-FFF2-40B4-BE49-F238E27FC236}">
                  <a16:creationId xmlns:a16="http://schemas.microsoft.com/office/drawing/2014/main" id="{3F662E94-2C97-11BB-A539-9F963A20830D}"/>
                </a:ext>
              </a:extLst>
            </p:cNvPr>
            <p:cNvSpPr txBox="1"/>
            <p:nvPr/>
          </p:nvSpPr>
          <p:spPr>
            <a:xfrm>
              <a:off x="1076541" y="4266655"/>
              <a:ext cx="606677" cy="346633"/>
            </a:xfrm>
            <a:prstGeom prst="rect">
              <a:avLst/>
            </a:prstGeom>
            <a:solidFill>
              <a:schemeClr val="bg1"/>
            </a:solidFill>
          </p:spPr>
          <p:txBody>
            <a:bodyPr wrap="square" lIns="0" tIns="0" rIns="0" bIns="0">
              <a:spAutoFit/>
            </a:bodyPr>
            <a:lstStyle/>
            <a:p>
              <a:pPr algn="ctr">
                <a:lnSpc>
                  <a:spcPts val="2880"/>
                </a:lnSpc>
              </a:pPr>
              <a:r>
                <a:rPr lang="en-US" altLang="ja-JP" sz="2000" dirty="0">
                  <a:latin typeface="Calibri" panose="020F0502020204030204" pitchFamily="34" charset="0"/>
                  <a:cs typeface="Calibri" panose="020F0502020204030204" pitchFamily="34" charset="0"/>
                </a:rPr>
                <a:t>Male</a:t>
              </a:r>
              <a:endParaRPr lang="ja-JP" altLang="en-US" sz="2000" dirty="0">
                <a:latin typeface="Calibri" panose="020F0502020204030204" pitchFamily="34" charset="0"/>
                <a:cs typeface="Calibri" panose="020F0502020204030204" pitchFamily="34" charset="0"/>
              </a:endParaRPr>
            </a:p>
          </p:txBody>
        </p:sp>
        <p:sp>
          <p:nvSpPr>
            <p:cNvPr id="35" name="テキスト ボックス 34">
              <a:extLst>
                <a:ext uri="{FF2B5EF4-FFF2-40B4-BE49-F238E27FC236}">
                  <a16:creationId xmlns:a16="http://schemas.microsoft.com/office/drawing/2014/main" id="{6ADDE482-6F33-02C3-6D4B-9CBDB808951B}"/>
                </a:ext>
              </a:extLst>
            </p:cNvPr>
            <p:cNvSpPr txBox="1"/>
            <p:nvPr/>
          </p:nvSpPr>
          <p:spPr>
            <a:xfrm>
              <a:off x="1076541" y="4810374"/>
              <a:ext cx="606677" cy="333040"/>
            </a:xfrm>
            <a:prstGeom prst="rect">
              <a:avLst/>
            </a:prstGeom>
            <a:solidFill>
              <a:schemeClr val="bg1"/>
            </a:solidFill>
          </p:spPr>
          <p:txBody>
            <a:bodyPr wrap="square" lIns="0" tIns="0" rIns="0" bIns="0">
              <a:spAutoFit/>
            </a:bodyPr>
            <a:lstStyle/>
            <a:p>
              <a:pPr algn="ctr">
                <a:lnSpc>
                  <a:spcPts val="2880"/>
                </a:lnSpc>
              </a:pPr>
              <a:r>
                <a:rPr lang="en-US" altLang="ja-JP" sz="1600" dirty="0">
                  <a:latin typeface="Calibri" panose="020F0502020204030204" pitchFamily="34" charset="0"/>
                  <a:cs typeface="Calibri" panose="020F0502020204030204" pitchFamily="34" charset="0"/>
                </a:rPr>
                <a:t>Female</a:t>
              </a:r>
              <a:endParaRPr lang="ja-JP" altLang="en-US" sz="1600" dirty="0">
                <a:latin typeface="Calibri" panose="020F0502020204030204" pitchFamily="34" charset="0"/>
                <a:cs typeface="Calibri" panose="020F0502020204030204" pitchFamily="34" charset="0"/>
              </a:endParaRPr>
            </a:p>
          </p:txBody>
        </p:sp>
        <p:sp>
          <p:nvSpPr>
            <p:cNvPr id="36" name="テキスト ボックス 35">
              <a:extLst>
                <a:ext uri="{FF2B5EF4-FFF2-40B4-BE49-F238E27FC236}">
                  <a16:creationId xmlns:a16="http://schemas.microsoft.com/office/drawing/2014/main" id="{6516F1F4-B99B-C3D9-F1E2-1F0435795467}"/>
                </a:ext>
              </a:extLst>
            </p:cNvPr>
            <p:cNvSpPr txBox="1"/>
            <p:nvPr/>
          </p:nvSpPr>
          <p:spPr>
            <a:xfrm>
              <a:off x="1076541" y="5360679"/>
              <a:ext cx="606677" cy="346633"/>
            </a:xfrm>
            <a:prstGeom prst="rect">
              <a:avLst/>
            </a:prstGeom>
            <a:solidFill>
              <a:schemeClr val="bg1"/>
            </a:solidFill>
          </p:spPr>
          <p:txBody>
            <a:bodyPr wrap="square" lIns="0" tIns="0" rIns="0" bIns="0">
              <a:spAutoFit/>
            </a:bodyPr>
            <a:lstStyle/>
            <a:p>
              <a:pPr algn="ctr">
                <a:lnSpc>
                  <a:spcPts val="2880"/>
                </a:lnSpc>
              </a:pPr>
              <a:r>
                <a:rPr lang="en-US" altLang="ja-JP" sz="2000" dirty="0">
                  <a:latin typeface="Calibri" panose="020F0502020204030204" pitchFamily="34" charset="0"/>
                  <a:cs typeface="Calibri" panose="020F0502020204030204" pitchFamily="34" charset="0"/>
                </a:rPr>
                <a:t>Male</a:t>
              </a:r>
              <a:endParaRPr lang="ja-JP" altLang="en-US" sz="2000" dirty="0">
                <a:latin typeface="Calibri" panose="020F0502020204030204" pitchFamily="34" charset="0"/>
                <a:cs typeface="Calibri" panose="020F0502020204030204" pitchFamily="34" charset="0"/>
              </a:endParaRPr>
            </a:p>
          </p:txBody>
        </p:sp>
        <p:sp>
          <p:nvSpPr>
            <p:cNvPr id="37" name="テキスト ボックス 36">
              <a:extLst>
                <a:ext uri="{FF2B5EF4-FFF2-40B4-BE49-F238E27FC236}">
                  <a16:creationId xmlns:a16="http://schemas.microsoft.com/office/drawing/2014/main" id="{505E364F-3AAB-769E-6DBF-FE6BE395CA93}"/>
                </a:ext>
              </a:extLst>
            </p:cNvPr>
            <p:cNvSpPr txBox="1"/>
            <p:nvPr/>
          </p:nvSpPr>
          <p:spPr>
            <a:xfrm>
              <a:off x="1076541" y="5904398"/>
              <a:ext cx="606677" cy="333040"/>
            </a:xfrm>
            <a:prstGeom prst="rect">
              <a:avLst/>
            </a:prstGeom>
            <a:solidFill>
              <a:schemeClr val="bg1"/>
            </a:solidFill>
          </p:spPr>
          <p:txBody>
            <a:bodyPr wrap="square" lIns="0" tIns="0" rIns="0" bIns="0">
              <a:spAutoFit/>
            </a:bodyPr>
            <a:lstStyle/>
            <a:p>
              <a:pPr algn="ctr">
                <a:lnSpc>
                  <a:spcPts val="2880"/>
                </a:lnSpc>
              </a:pPr>
              <a:r>
                <a:rPr lang="en-US" altLang="ja-JP" sz="1600" dirty="0">
                  <a:latin typeface="Calibri" panose="020F0502020204030204" pitchFamily="34" charset="0"/>
                  <a:cs typeface="Calibri" panose="020F0502020204030204" pitchFamily="34" charset="0"/>
                </a:rPr>
                <a:t>Female</a:t>
              </a:r>
              <a:endParaRPr lang="ja-JP" altLang="en-US" sz="1600" dirty="0">
                <a:latin typeface="Calibri" panose="020F0502020204030204" pitchFamily="34" charset="0"/>
                <a:cs typeface="Calibri" panose="020F0502020204030204" pitchFamily="34" charset="0"/>
              </a:endParaRPr>
            </a:p>
          </p:txBody>
        </p:sp>
        <p:cxnSp>
          <p:nvCxnSpPr>
            <p:cNvPr id="40" name="直線コネクタ 39">
              <a:extLst>
                <a:ext uri="{FF2B5EF4-FFF2-40B4-BE49-F238E27FC236}">
                  <a16:creationId xmlns:a16="http://schemas.microsoft.com/office/drawing/2014/main" id="{FEC2CF30-2DFC-8C29-492D-2C0EE6BBDF5C}"/>
                </a:ext>
              </a:extLst>
            </p:cNvPr>
            <p:cNvCxnSpPr/>
            <p:nvPr/>
          </p:nvCxnSpPr>
          <p:spPr>
            <a:xfrm flipH="1">
              <a:off x="13547" y="5297965"/>
              <a:ext cx="1682551" cy="0"/>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3" name="直線コネクタ 42">
              <a:extLst>
                <a:ext uri="{FF2B5EF4-FFF2-40B4-BE49-F238E27FC236}">
                  <a16:creationId xmlns:a16="http://schemas.microsoft.com/office/drawing/2014/main" id="{7B9D3456-D075-C256-BDF0-43FA2FC155E7}"/>
                </a:ext>
              </a:extLst>
            </p:cNvPr>
            <p:cNvCxnSpPr>
              <a:cxnSpLocks/>
            </p:cNvCxnSpPr>
            <p:nvPr/>
          </p:nvCxnSpPr>
          <p:spPr>
            <a:xfrm flipH="1">
              <a:off x="1185333" y="4757510"/>
              <a:ext cx="510765" cy="0"/>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6" name="直線コネクタ 45">
              <a:extLst>
                <a:ext uri="{FF2B5EF4-FFF2-40B4-BE49-F238E27FC236}">
                  <a16:creationId xmlns:a16="http://schemas.microsoft.com/office/drawing/2014/main" id="{2DB7FF23-A6C3-8DC3-ACBA-6427CC66916E}"/>
                </a:ext>
              </a:extLst>
            </p:cNvPr>
            <p:cNvCxnSpPr>
              <a:cxnSpLocks/>
            </p:cNvCxnSpPr>
            <p:nvPr/>
          </p:nvCxnSpPr>
          <p:spPr>
            <a:xfrm flipH="1">
              <a:off x="1171787" y="5822053"/>
              <a:ext cx="524311" cy="0"/>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75" name="テキスト ボックス 74">
              <a:extLst>
                <a:ext uri="{FF2B5EF4-FFF2-40B4-BE49-F238E27FC236}">
                  <a16:creationId xmlns:a16="http://schemas.microsoft.com/office/drawing/2014/main" id="{827832EA-1CBC-B31F-3194-174B143C84CD}"/>
                </a:ext>
              </a:extLst>
            </p:cNvPr>
            <p:cNvSpPr txBox="1"/>
            <p:nvPr/>
          </p:nvSpPr>
          <p:spPr>
            <a:xfrm>
              <a:off x="1682551" y="3218047"/>
              <a:ext cx="2988523" cy="873985"/>
            </a:xfrm>
            <a:prstGeom prst="rect">
              <a:avLst/>
            </a:prstGeom>
            <a:solidFill>
              <a:schemeClr val="bg1"/>
            </a:solidFill>
          </p:spPr>
          <p:txBody>
            <a:bodyPr wrap="square" lIns="36000" tIns="36000" rIns="36000" bIns="36000" anchor="ctr">
              <a:noAutofit/>
            </a:bodyPr>
            <a:lstStyle/>
            <a:p>
              <a:pPr algn="ctr">
                <a:lnSpc>
                  <a:spcPts val="2880"/>
                </a:lnSpc>
              </a:pPr>
              <a:r>
                <a:rPr lang="ja-JP" altLang="en-US" sz="2000" dirty="0">
                  <a:latin typeface="Calibri" panose="020F0502020204030204" pitchFamily="34" charset="0"/>
                  <a:cs typeface="Calibri" panose="020F0502020204030204" pitchFamily="34" charset="0"/>
                </a:rPr>
                <a:t>𝑐𝑜𝑛𝑡𝑟𝑖𝑏𝑢𝑡𝑖𝑜𝑛 𝑟𝑎𝑡𝑒</a:t>
              </a:r>
            </a:p>
          </p:txBody>
        </p:sp>
        <p:sp>
          <p:nvSpPr>
            <p:cNvPr id="76" name="テキスト ボックス 75">
              <a:extLst>
                <a:ext uri="{FF2B5EF4-FFF2-40B4-BE49-F238E27FC236}">
                  <a16:creationId xmlns:a16="http://schemas.microsoft.com/office/drawing/2014/main" id="{CE78B494-5C1B-496B-8C2C-6F3F48F45F25}"/>
                </a:ext>
              </a:extLst>
            </p:cNvPr>
            <p:cNvSpPr txBox="1"/>
            <p:nvPr/>
          </p:nvSpPr>
          <p:spPr>
            <a:xfrm>
              <a:off x="6598873" y="3184585"/>
              <a:ext cx="3401689" cy="873985"/>
            </a:xfrm>
            <a:prstGeom prst="rect">
              <a:avLst/>
            </a:prstGeom>
            <a:solidFill>
              <a:schemeClr val="bg1"/>
            </a:solidFill>
          </p:spPr>
          <p:txBody>
            <a:bodyPr wrap="square" lIns="36000" tIns="36000" rIns="36000" bIns="36000" anchor="ctr">
              <a:noAutofit/>
            </a:bodyPr>
            <a:lstStyle/>
            <a:p>
              <a:pPr algn="ctr">
                <a:lnSpc>
                  <a:spcPts val="2880"/>
                </a:lnSpc>
              </a:pPr>
              <a:r>
                <a:rPr lang="ja-JP" altLang="en-US" sz="2000" dirty="0">
                  <a:latin typeface="Calibri" panose="020F0502020204030204" pitchFamily="34" charset="0"/>
                  <a:cs typeface="Calibri" panose="020F0502020204030204" pitchFamily="34" charset="0"/>
                </a:rPr>
                <a:t>𝑃𝑜𝑝 𝑎𝑑𝑗 𝑐𝑜𝑛𝑡𝑟𝑖𝑏𝑢𝑡𝑖𝑜𝑛 𝑟𝑎𝑡𝑒</a:t>
              </a:r>
            </a:p>
          </p:txBody>
        </p:sp>
      </p:grpSp>
      <p:sp>
        <p:nvSpPr>
          <p:cNvPr id="50" name="正方形/長方形 49">
            <a:extLst>
              <a:ext uri="{FF2B5EF4-FFF2-40B4-BE49-F238E27FC236}">
                <a16:creationId xmlns:a16="http://schemas.microsoft.com/office/drawing/2014/main" id="{36D379B8-15B9-8AE1-4B78-78137B7DA8C5}"/>
              </a:ext>
            </a:extLst>
          </p:cNvPr>
          <p:cNvSpPr/>
          <p:nvPr/>
        </p:nvSpPr>
        <p:spPr>
          <a:xfrm>
            <a:off x="4145173" y="2097795"/>
            <a:ext cx="736782" cy="429481"/>
          </a:xfrm>
          <a:prstGeom prst="rect">
            <a:avLst/>
          </a:prstGeom>
          <a:noFill/>
          <a:ln w="381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22B99ADB-41AE-DFAA-1A10-7F65F8093396}"/>
              </a:ext>
            </a:extLst>
          </p:cNvPr>
          <p:cNvSpPr/>
          <p:nvPr/>
        </p:nvSpPr>
        <p:spPr>
          <a:xfrm>
            <a:off x="4945176" y="2097795"/>
            <a:ext cx="974127" cy="962073"/>
          </a:xfrm>
          <a:prstGeom prst="rect">
            <a:avLst/>
          </a:prstGeom>
          <a:noFill/>
          <a:ln w="381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正方形/長方形 53">
            <a:extLst>
              <a:ext uri="{FF2B5EF4-FFF2-40B4-BE49-F238E27FC236}">
                <a16:creationId xmlns:a16="http://schemas.microsoft.com/office/drawing/2014/main" id="{B0C4B779-4CE6-09C0-C37B-F4E094923893}"/>
              </a:ext>
            </a:extLst>
          </p:cNvPr>
          <p:cNvSpPr/>
          <p:nvPr/>
        </p:nvSpPr>
        <p:spPr>
          <a:xfrm>
            <a:off x="3087757" y="2630391"/>
            <a:ext cx="1794198" cy="429481"/>
          </a:xfrm>
          <a:prstGeom prst="rect">
            <a:avLst/>
          </a:prstGeom>
          <a:noFill/>
          <a:ln w="381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正方形/長方形 54">
            <a:extLst>
              <a:ext uri="{FF2B5EF4-FFF2-40B4-BE49-F238E27FC236}">
                <a16:creationId xmlns:a16="http://schemas.microsoft.com/office/drawing/2014/main" id="{AC2ED165-11DD-4759-9432-9DAE9624F9FA}"/>
              </a:ext>
            </a:extLst>
          </p:cNvPr>
          <p:cNvSpPr/>
          <p:nvPr/>
        </p:nvSpPr>
        <p:spPr>
          <a:xfrm>
            <a:off x="5486412" y="3161578"/>
            <a:ext cx="1289866" cy="986740"/>
          </a:xfrm>
          <a:prstGeom prst="rect">
            <a:avLst/>
          </a:prstGeom>
          <a:noFill/>
          <a:ln w="381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B4E56B70-A4C6-BF1B-B54A-446B7F9C1906}"/>
              </a:ext>
            </a:extLst>
          </p:cNvPr>
          <p:cNvSpPr/>
          <p:nvPr/>
        </p:nvSpPr>
        <p:spPr>
          <a:xfrm>
            <a:off x="10009750" y="2097795"/>
            <a:ext cx="736782" cy="429481"/>
          </a:xfrm>
          <a:prstGeom prst="rect">
            <a:avLst/>
          </a:prstGeom>
          <a:noFill/>
          <a:ln w="381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id="{8D4AED38-2874-B6D4-BBB4-023345FD6410}"/>
              </a:ext>
            </a:extLst>
          </p:cNvPr>
          <p:cNvSpPr/>
          <p:nvPr/>
        </p:nvSpPr>
        <p:spPr>
          <a:xfrm>
            <a:off x="8173156" y="2645594"/>
            <a:ext cx="2573376" cy="429481"/>
          </a:xfrm>
          <a:prstGeom prst="rect">
            <a:avLst/>
          </a:prstGeom>
          <a:noFill/>
          <a:ln w="381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77A4EBAB-C3C4-6334-4FC5-63BBAC30A414}"/>
              </a:ext>
            </a:extLst>
          </p:cNvPr>
          <p:cNvSpPr/>
          <p:nvPr/>
        </p:nvSpPr>
        <p:spPr>
          <a:xfrm>
            <a:off x="10579472" y="3174614"/>
            <a:ext cx="1522515" cy="1024724"/>
          </a:xfrm>
          <a:prstGeom prst="rect">
            <a:avLst/>
          </a:prstGeom>
          <a:noFill/>
          <a:ln w="381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8" name="テキスト ボックス 77">
                <a:extLst>
                  <a:ext uri="{FF2B5EF4-FFF2-40B4-BE49-F238E27FC236}">
                    <a16:creationId xmlns:a16="http://schemas.microsoft.com/office/drawing/2014/main" id="{E13AD20D-DD2E-6B5D-C6EB-B083E12A4D47}"/>
                  </a:ext>
                </a:extLst>
              </p:cNvPr>
              <p:cNvSpPr txBox="1"/>
              <p:nvPr/>
            </p:nvSpPr>
            <p:spPr>
              <a:xfrm>
                <a:off x="13547" y="4725645"/>
                <a:ext cx="4462497" cy="103630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ea typeface="Cambria Math" panose="02040503050406030204" pitchFamily="18" charset="0"/>
                            </a:rPr>
                          </m:ctrlPr>
                        </m:sSubPr>
                        <m:e>
                          <m:r>
                            <a:rPr kumimoji="1" lang="en-US" altLang="ja-JP" sz="1600" b="0" i="1" smtClean="0">
                              <a:latin typeface="Cambria Math" panose="02040503050406030204" pitchFamily="18" charset="0"/>
                              <a:ea typeface="Cambria Math" panose="02040503050406030204" pitchFamily="18" charset="0"/>
                            </a:rPr>
                            <m:t>𝑐</m:t>
                          </m:r>
                          <m:r>
                            <a:rPr lang="en-US" altLang="ja-JP" sz="1600" i="1">
                              <a:latin typeface="Cambria Math" panose="02040503050406030204" pitchFamily="18" charset="0"/>
                              <a:ea typeface="Cambria Math" panose="02040503050406030204" pitchFamily="18" charset="0"/>
                            </a:rPr>
                            <m:t>𝑜𝑛𝑡𝑟𝑖𝑏𝑢𝑡𝑖𝑜𝑛</m:t>
                          </m:r>
                          <m:r>
                            <a:rPr lang="en-US" altLang="ja-JP" sz="1600" i="1">
                              <a:latin typeface="Cambria Math" panose="02040503050406030204" pitchFamily="18" charset="0"/>
                              <a:ea typeface="Cambria Math" panose="02040503050406030204" pitchFamily="18" charset="0"/>
                            </a:rPr>
                            <m:t> </m:t>
                          </m:r>
                          <m:r>
                            <a:rPr lang="en-US" altLang="ja-JP" sz="1600" i="1">
                              <a:latin typeface="Cambria Math" panose="02040503050406030204" pitchFamily="18" charset="0"/>
                              <a:ea typeface="Cambria Math" panose="02040503050406030204" pitchFamily="18" charset="0"/>
                            </a:rPr>
                            <m:t>𝑟𝑎𝑡𝑒</m:t>
                          </m:r>
                        </m:e>
                        <m:sub>
                          <m:r>
                            <a:rPr kumimoji="1" lang="en-US" altLang="ja-JP" sz="1600" b="0" i="1" smtClean="0">
                              <a:latin typeface="Cambria Math" panose="02040503050406030204" pitchFamily="18" charset="0"/>
                              <a:ea typeface="Cambria Math" panose="02040503050406030204" pitchFamily="18" charset="0"/>
                            </a:rPr>
                            <m:t>𝑠</m:t>
                          </m:r>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𝑥</m:t>
                          </m:r>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𝑘</m:t>
                          </m:r>
                        </m:sub>
                      </m:sSub>
                      <m:r>
                        <a:rPr kumimoji="1" lang="en-US" altLang="ja-JP" sz="1600" b="0" i="1" smtClean="0">
                          <a:latin typeface="Cambria Math" panose="02040503050406030204" pitchFamily="18" charset="0"/>
                          <a:ea typeface="Cambria Math" panose="02040503050406030204" pitchFamily="18" charset="0"/>
                        </a:rPr>
                        <m:t>=−</m:t>
                      </m:r>
                      <m:f>
                        <m:fPr>
                          <m:ctrlPr>
                            <a:rPr kumimoji="1" lang="en-US" altLang="ja-JP" sz="1600" b="0" i="1" smtClean="0">
                              <a:latin typeface="Cambria Math" panose="02040503050406030204" pitchFamily="18" charset="0"/>
                              <a:ea typeface="Cambria Math" panose="02040503050406030204" pitchFamily="18" charset="0"/>
                            </a:rPr>
                          </m:ctrlPr>
                        </m:fPr>
                        <m:num>
                          <m:sSub>
                            <m:sSubPr>
                              <m:ctrlPr>
                                <a:rPr lang="en-US" altLang="ja-JP" sz="1600" i="1">
                                  <a:latin typeface="Cambria Math" panose="02040503050406030204" pitchFamily="18" charset="0"/>
                                  <a:ea typeface="Cambria Math" panose="02040503050406030204" pitchFamily="18" charset="0"/>
                                </a:rPr>
                              </m:ctrlPr>
                            </m:sSubPr>
                            <m:e>
                              <m:r>
                                <a:rPr lang="en-US" altLang="ja-JP" sz="1600" i="1">
                                  <a:latin typeface="Cambria Math" panose="02040503050406030204" pitchFamily="18" charset="0"/>
                                  <a:ea typeface="Cambria Math" panose="02040503050406030204" pitchFamily="18" charset="0"/>
                                </a:rPr>
                                <m:t>𝑉</m:t>
                              </m:r>
                            </m:e>
                            <m:sub>
                              <m:r>
                                <a:rPr lang="en-US" altLang="ja-JP" sz="1600" i="1">
                                  <a:latin typeface="Cambria Math" panose="02040503050406030204" pitchFamily="18" charset="0"/>
                                  <a:ea typeface="Cambria Math" panose="02040503050406030204" pitchFamily="18" charset="0"/>
                                </a:rPr>
                                <m:t>2019,</m:t>
                              </m:r>
                              <m:r>
                                <a:rPr lang="en-US" altLang="ja-JP" sz="1600" i="1">
                                  <a:latin typeface="Cambria Math" panose="02040503050406030204" pitchFamily="18" charset="0"/>
                                  <a:ea typeface="Cambria Math" panose="02040503050406030204" pitchFamily="18" charset="0"/>
                                </a:rPr>
                                <m:t>𝑠</m:t>
                              </m:r>
                              <m:r>
                                <a:rPr lang="en-US" altLang="ja-JP" sz="1600" i="1">
                                  <a:latin typeface="Cambria Math" panose="02040503050406030204" pitchFamily="18" charset="0"/>
                                  <a:ea typeface="Cambria Math" panose="02040503050406030204" pitchFamily="18" charset="0"/>
                                </a:rPr>
                                <m:t>,</m:t>
                              </m:r>
                              <m:r>
                                <a:rPr lang="en-US" altLang="ja-JP" sz="1600" i="1">
                                  <a:latin typeface="Cambria Math" panose="02040503050406030204" pitchFamily="18" charset="0"/>
                                  <a:ea typeface="Cambria Math" panose="02040503050406030204" pitchFamily="18" charset="0"/>
                                </a:rPr>
                                <m:t>𝑥</m:t>
                              </m:r>
                              <m:r>
                                <a:rPr lang="en-US" altLang="ja-JP" sz="1600" i="1">
                                  <a:latin typeface="Cambria Math" panose="02040503050406030204" pitchFamily="18" charset="0"/>
                                  <a:ea typeface="Cambria Math" panose="02040503050406030204" pitchFamily="18" charset="0"/>
                                </a:rPr>
                                <m:t>,</m:t>
                              </m:r>
                              <m:r>
                                <a:rPr lang="en-US" altLang="ja-JP" sz="1600" i="1">
                                  <a:latin typeface="Cambria Math" panose="02040503050406030204" pitchFamily="18" charset="0"/>
                                  <a:ea typeface="Cambria Math" panose="02040503050406030204" pitchFamily="18" charset="0"/>
                                </a:rPr>
                                <m:t>𝑘</m:t>
                              </m:r>
                            </m:sub>
                          </m:sSub>
                          <m:r>
                            <a:rPr lang="en-US" altLang="ja-JP" sz="1600" b="0" i="1" smtClean="0">
                              <a:latin typeface="Cambria Math" panose="02040503050406030204" pitchFamily="18" charset="0"/>
                              <a:ea typeface="Cambria Math" panose="02040503050406030204" pitchFamily="18" charset="0"/>
                            </a:rPr>
                            <m:t>−</m:t>
                          </m:r>
                          <m:sSub>
                            <m:sSubPr>
                              <m:ctrlPr>
                                <a:rPr lang="en-US" altLang="ja-JP" sz="1600" i="1">
                                  <a:latin typeface="Cambria Math" panose="02040503050406030204" pitchFamily="18" charset="0"/>
                                  <a:ea typeface="Cambria Math" panose="02040503050406030204" pitchFamily="18" charset="0"/>
                                </a:rPr>
                              </m:ctrlPr>
                            </m:sSubPr>
                            <m:e>
                              <m:r>
                                <a:rPr lang="en-US" altLang="ja-JP" sz="1600" i="1">
                                  <a:latin typeface="Cambria Math" panose="02040503050406030204" pitchFamily="18" charset="0"/>
                                  <a:ea typeface="Cambria Math" panose="02040503050406030204" pitchFamily="18" charset="0"/>
                                </a:rPr>
                                <m:t>𝑉</m:t>
                              </m:r>
                            </m:e>
                            <m:sub>
                              <m:r>
                                <a:rPr lang="en-US" altLang="ja-JP" sz="1600" i="1">
                                  <a:latin typeface="Cambria Math" panose="02040503050406030204" pitchFamily="18" charset="0"/>
                                  <a:ea typeface="Cambria Math" panose="02040503050406030204" pitchFamily="18" charset="0"/>
                                </a:rPr>
                                <m:t>2014,</m:t>
                              </m:r>
                              <m:r>
                                <a:rPr lang="en-US" altLang="ja-JP" sz="1600" i="1">
                                  <a:latin typeface="Cambria Math" panose="02040503050406030204" pitchFamily="18" charset="0"/>
                                  <a:ea typeface="Cambria Math" panose="02040503050406030204" pitchFamily="18" charset="0"/>
                                </a:rPr>
                                <m:t>𝑠</m:t>
                              </m:r>
                              <m:r>
                                <a:rPr lang="en-US" altLang="ja-JP" sz="1600" i="1">
                                  <a:latin typeface="Cambria Math" panose="02040503050406030204" pitchFamily="18" charset="0"/>
                                  <a:ea typeface="Cambria Math" panose="02040503050406030204" pitchFamily="18" charset="0"/>
                                </a:rPr>
                                <m:t>,</m:t>
                              </m:r>
                              <m:r>
                                <a:rPr lang="en-US" altLang="ja-JP" sz="1600" i="1">
                                  <a:latin typeface="Cambria Math" panose="02040503050406030204" pitchFamily="18" charset="0"/>
                                  <a:ea typeface="Cambria Math" panose="02040503050406030204" pitchFamily="18" charset="0"/>
                                </a:rPr>
                                <m:t>𝑥</m:t>
                              </m:r>
                              <m:r>
                                <a:rPr lang="en-US" altLang="ja-JP" sz="1600" i="1">
                                  <a:latin typeface="Cambria Math" panose="02040503050406030204" pitchFamily="18" charset="0"/>
                                  <a:ea typeface="Cambria Math" panose="02040503050406030204" pitchFamily="18" charset="0"/>
                                </a:rPr>
                                <m:t>,</m:t>
                              </m:r>
                              <m:r>
                                <a:rPr lang="en-US" altLang="ja-JP" sz="1600" i="1">
                                  <a:latin typeface="Cambria Math" panose="02040503050406030204" pitchFamily="18" charset="0"/>
                                  <a:ea typeface="Cambria Math" panose="02040503050406030204" pitchFamily="18" charset="0"/>
                                </a:rPr>
                                <m:t>𝑘</m:t>
                              </m:r>
                            </m:sub>
                          </m:sSub>
                        </m:num>
                        <m:den>
                          <m:sSubSup>
                            <m:sSubSupPr>
                              <m:ctrlPr>
                                <a:rPr kumimoji="1" lang="en-US" altLang="ja-JP" sz="1600" b="0" i="1" smtClean="0">
                                  <a:latin typeface="Cambria Math" panose="02040503050406030204" pitchFamily="18" charset="0"/>
                                  <a:ea typeface="Cambria Math" panose="02040503050406030204" pitchFamily="18" charset="0"/>
                                </a:rPr>
                              </m:ctrlPr>
                            </m:sSubSupPr>
                            <m:e>
                              <m:r>
                                <a:rPr kumimoji="1" lang="en-US" altLang="ja-JP" sz="1600" b="0" i="1" smtClean="0">
                                  <a:latin typeface="Cambria Math" panose="02040503050406030204" pitchFamily="18" charset="0"/>
                                  <a:ea typeface="Cambria Math" panose="02040503050406030204" pitchFamily="18" charset="0"/>
                                </a:rPr>
                                <m:t>𝐿𝐶𝐷</m:t>
                              </m:r>
                            </m:e>
                            <m:sub>
                              <m:r>
                                <a:rPr kumimoji="1" lang="en-US" altLang="ja-JP" sz="1600" b="0" i="1" smtClean="0">
                                  <a:latin typeface="Cambria Math" panose="02040503050406030204" pitchFamily="18" charset="0"/>
                                  <a:ea typeface="Cambria Math" panose="02040503050406030204" pitchFamily="18" charset="0"/>
                                </a:rPr>
                                <m:t>2019</m:t>
                              </m:r>
                            </m:sub>
                            <m:sup>
                              <m:r>
                                <a:rPr kumimoji="1" lang="en-US" altLang="ja-JP" sz="1600" b="0" i="1" smtClean="0">
                                  <a:latin typeface="Cambria Math" panose="02040503050406030204" pitchFamily="18" charset="0"/>
                                  <a:ea typeface="Cambria Math" panose="02040503050406030204" pitchFamily="18" charset="0"/>
                                </a:rPr>
                                <m:t>𝑡𝑜𝑡𝑎𝑙</m:t>
                              </m:r>
                            </m:sup>
                          </m:sSubSup>
                          <m:r>
                            <a:rPr kumimoji="1" lang="en-US" altLang="ja-JP" sz="1600" b="0" i="1" smtClean="0">
                              <a:latin typeface="Cambria Math" panose="02040503050406030204" pitchFamily="18" charset="0"/>
                              <a:ea typeface="Cambria Math" panose="02040503050406030204" pitchFamily="18" charset="0"/>
                            </a:rPr>
                            <m:t>−</m:t>
                          </m:r>
                          <m:sSubSup>
                            <m:sSubSupPr>
                              <m:ctrlPr>
                                <a:rPr lang="en-US" altLang="ja-JP" sz="1600" i="1">
                                  <a:latin typeface="Cambria Math" panose="02040503050406030204" pitchFamily="18" charset="0"/>
                                  <a:ea typeface="Cambria Math" panose="02040503050406030204" pitchFamily="18" charset="0"/>
                                </a:rPr>
                              </m:ctrlPr>
                            </m:sSubSupPr>
                            <m:e>
                              <m:r>
                                <a:rPr lang="en-US" altLang="ja-JP" sz="1600" i="1">
                                  <a:latin typeface="Cambria Math" panose="02040503050406030204" pitchFamily="18" charset="0"/>
                                  <a:ea typeface="Cambria Math" panose="02040503050406030204" pitchFamily="18" charset="0"/>
                                </a:rPr>
                                <m:t>𝐿𝐶𝐷</m:t>
                              </m:r>
                            </m:e>
                            <m:sub>
                              <m:r>
                                <a:rPr lang="en-US" altLang="ja-JP" sz="1600" i="1">
                                  <a:latin typeface="Cambria Math" panose="02040503050406030204" pitchFamily="18" charset="0"/>
                                  <a:ea typeface="Cambria Math" panose="02040503050406030204" pitchFamily="18" charset="0"/>
                                </a:rPr>
                                <m:t>2014</m:t>
                              </m:r>
                            </m:sub>
                            <m:sup>
                              <m:r>
                                <a:rPr lang="en-US" altLang="ja-JP" sz="1600" i="1">
                                  <a:latin typeface="Cambria Math" panose="02040503050406030204" pitchFamily="18" charset="0"/>
                                  <a:ea typeface="Cambria Math" panose="02040503050406030204" pitchFamily="18" charset="0"/>
                                </a:rPr>
                                <m:t>𝑡𝑜𝑡𝑎𝑙</m:t>
                              </m:r>
                            </m:sup>
                          </m:sSubSup>
                        </m:den>
                      </m:f>
                    </m:oMath>
                  </m:oMathPara>
                </a14:m>
                <a:endParaRPr kumimoji="1" lang="en-US" altLang="ja-JP" sz="1600" b="0" dirty="0">
                  <a:ea typeface="Cambria Math" panose="02040503050406030204" pitchFamily="18" charset="0"/>
                </a:endParaRPr>
              </a:p>
              <a:p>
                <a:endParaRPr kumimoji="1" lang="en-US" altLang="ja-JP" sz="1050" b="0" i="1" dirty="0">
                  <a:latin typeface="Cambria Math" panose="02040503050406030204" pitchFamily="18" charset="0"/>
                  <a:ea typeface="Cambria Math" panose="02040503050406030204" pitchFamily="18" charset="0"/>
                </a:endParaRPr>
              </a:p>
              <a:p>
                <a14:m>
                  <m:oMath xmlns:m="http://schemas.openxmlformats.org/officeDocument/2006/math">
                    <m:sSub>
                      <m:sSubPr>
                        <m:ctrlPr>
                          <a:rPr kumimoji="1" lang="en-US" altLang="ja-JP" sz="1100" b="0" i="1" smtClean="0">
                            <a:latin typeface="Cambria Math" panose="02040503050406030204" pitchFamily="18" charset="0"/>
                            <a:ea typeface="Cambria Math" panose="02040503050406030204" pitchFamily="18" charset="0"/>
                          </a:rPr>
                        </m:ctrlPr>
                      </m:sSubPr>
                      <m:e>
                        <m:r>
                          <a:rPr kumimoji="1" lang="en-US" altLang="ja-JP" sz="1100" b="0" i="1" smtClean="0">
                            <a:latin typeface="Cambria Math" panose="02040503050406030204" pitchFamily="18" charset="0"/>
                            <a:ea typeface="Cambria Math" panose="02040503050406030204" pitchFamily="18" charset="0"/>
                          </a:rPr>
                          <m:t>𝑉</m:t>
                        </m:r>
                      </m:e>
                      <m:sub>
                        <m:r>
                          <a:rPr kumimoji="1" lang="en-US" altLang="ja-JP" sz="1100" b="0" i="1" smtClean="0">
                            <a:latin typeface="Cambria Math" panose="02040503050406030204" pitchFamily="18" charset="0"/>
                            <a:ea typeface="Cambria Math" panose="02040503050406030204" pitchFamily="18" charset="0"/>
                          </a:rPr>
                          <m:t>𝑡</m:t>
                        </m:r>
                        <m:r>
                          <a:rPr kumimoji="1" lang="en-US" altLang="ja-JP" sz="1100" b="0" i="1" smtClean="0">
                            <a:latin typeface="Cambria Math" panose="02040503050406030204" pitchFamily="18" charset="0"/>
                            <a:ea typeface="Cambria Math" panose="02040503050406030204" pitchFamily="18" charset="0"/>
                          </a:rPr>
                          <m:t>,</m:t>
                        </m:r>
                        <m:r>
                          <a:rPr kumimoji="1" lang="en-US" altLang="ja-JP" sz="1100" b="0" i="1" smtClean="0">
                            <a:latin typeface="Cambria Math" panose="02040503050406030204" pitchFamily="18" charset="0"/>
                            <a:ea typeface="Cambria Math" panose="02040503050406030204" pitchFamily="18" charset="0"/>
                          </a:rPr>
                          <m:t>𝑠</m:t>
                        </m:r>
                        <m:r>
                          <a:rPr kumimoji="1" lang="en-US" altLang="ja-JP" sz="1100" b="0" i="1" smtClean="0">
                            <a:latin typeface="Cambria Math" panose="02040503050406030204" pitchFamily="18" charset="0"/>
                            <a:ea typeface="Cambria Math" panose="02040503050406030204" pitchFamily="18" charset="0"/>
                          </a:rPr>
                          <m:t>,</m:t>
                        </m:r>
                        <m:r>
                          <a:rPr kumimoji="1" lang="en-US" altLang="ja-JP" sz="1100" b="0" i="1" smtClean="0">
                            <a:latin typeface="Cambria Math" panose="02040503050406030204" pitchFamily="18" charset="0"/>
                            <a:ea typeface="Cambria Math" panose="02040503050406030204" pitchFamily="18" charset="0"/>
                          </a:rPr>
                          <m:t>𝑥</m:t>
                        </m:r>
                        <m:r>
                          <a:rPr kumimoji="1" lang="en-US" altLang="ja-JP" sz="1100" b="0" i="1" smtClean="0">
                            <a:latin typeface="Cambria Math" panose="02040503050406030204" pitchFamily="18" charset="0"/>
                            <a:ea typeface="Cambria Math" panose="02040503050406030204" pitchFamily="18" charset="0"/>
                          </a:rPr>
                          <m:t>,</m:t>
                        </m:r>
                        <m:r>
                          <a:rPr kumimoji="1" lang="en-US" altLang="ja-JP" sz="1100" b="0" i="1" smtClean="0">
                            <a:latin typeface="Cambria Math" panose="02040503050406030204" pitchFamily="18" charset="0"/>
                            <a:ea typeface="Cambria Math" panose="02040503050406030204" pitchFamily="18" charset="0"/>
                          </a:rPr>
                          <m:t>𝑘</m:t>
                        </m:r>
                      </m:sub>
                    </m:sSub>
                    <m:r>
                      <a:rPr kumimoji="1" lang="en-US" altLang="ja-JP" sz="1100" b="0" i="1" smtClean="0">
                        <a:latin typeface="Cambria Math" panose="02040503050406030204" pitchFamily="18" charset="0"/>
                        <a:ea typeface="Cambria Math" panose="02040503050406030204" pitchFamily="18" charset="0"/>
                      </a:rPr>
                      <m:t> </m:t>
                    </m:r>
                  </m:oMath>
                </a14:m>
                <a:r>
                  <a:rPr lang="en-US" altLang="ja-JP" sz="1100" dirty="0">
                    <a:ea typeface="Cambria Math" panose="02040503050406030204" pitchFamily="18" charset="0"/>
                  </a:rPr>
                  <a:t>: denotes the value of variable </a:t>
                </a:r>
                <a:r>
                  <a:rPr lang="ja-JP" altLang="en-US" sz="1100" dirty="0">
                    <a:ea typeface="Cambria Math" panose="02040503050406030204" pitchFamily="18" charset="0"/>
                  </a:rPr>
                  <a:t>𝑉</a:t>
                </a:r>
                <a:r>
                  <a:rPr lang="en-US" altLang="ja-JP" sz="1100" dirty="0">
                    <a:ea typeface="Cambria Math" panose="02040503050406030204" pitchFamily="18" charset="0"/>
                  </a:rPr>
                  <a:t> for year </a:t>
                </a:r>
                <a:r>
                  <a:rPr lang="ja-JP" altLang="en-US" sz="1100" dirty="0">
                    <a:ea typeface="Cambria Math" panose="02040503050406030204" pitchFamily="18" charset="0"/>
                  </a:rPr>
                  <a:t>𝑡</a:t>
                </a:r>
                <a:r>
                  <a:rPr lang="en-US" altLang="ja-JP" sz="1100" dirty="0">
                    <a:ea typeface="Cambria Math" panose="02040503050406030204" pitchFamily="18" charset="0"/>
                  </a:rPr>
                  <a:t>, sex </a:t>
                </a:r>
                <a:r>
                  <a:rPr lang="ja-JP" altLang="en-US" sz="1100" dirty="0">
                    <a:ea typeface="Cambria Math" panose="02040503050406030204" pitchFamily="18" charset="0"/>
                  </a:rPr>
                  <a:t>𝑠</a:t>
                </a:r>
                <a:r>
                  <a:rPr lang="en-US" altLang="ja-JP" sz="1100" dirty="0">
                    <a:ea typeface="Cambria Math" panose="02040503050406030204" pitchFamily="18" charset="0"/>
                  </a:rPr>
                  <a:t>, age </a:t>
                </a:r>
                <a:r>
                  <a:rPr lang="ja-JP" altLang="en-US" sz="1100" dirty="0">
                    <a:ea typeface="Cambria Math" panose="02040503050406030204" pitchFamily="18" charset="0"/>
                  </a:rPr>
                  <a:t>𝑥</a:t>
                </a:r>
                <a:r>
                  <a:rPr lang="en-US" altLang="ja-JP" sz="1100" dirty="0">
                    <a:ea typeface="Cambria Math" panose="02040503050406030204" pitchFamily="18" charset="0"/>
                  </a:rPr>
                  <a:t>, and Consumption or Labor Income</a:t>
                </a:r>
                <a14:m>
                  <m:oMath xmlns:m="http://schemas.openxmlformats.org/officeDocument/2006/math">
                    <m:r>
                      <a:rPr lang="en-US" altLang="ja-JP" sz="1100" b="0" i="0" smtClean="0">
                        <a:latin typeface="Cambria Math" panose="02040503050406030204" pitchFamily="18" charset="0"/>
                        <a:ea typeface="Cambria Math" panose="02040503050406030204" pitchFamily="18" charset="0"/>
                      </a:rPr>
                      <m:t> </m:t>
                    </m:r>
                    <m:r>
                      <a:rPr lang="en-US" altLang="ja-JP" sz="1100" b="0" i="1" smtClean="0">
                        <a:latin typeface="Cambria Math" panose="02040503050406030204" pitchFamily="18" charset="0"/>
                        <a:ea typeface="Cambria Math" panose="02040503050406030204" pitchFamily="18" charset="0"/>
                      </a:rPr>
                      <m:t>𝑘</m:t>
                    </m:r>
                  </m:oMath>
                </a14:m>
                <a:r>
                  <a:rPr lang="en-US" altLang="ja-JP" sz="1100" dirty="0">
                    <a:latin typeface="Cambria Math" panose="02040503050406030204" pitchFamily="18" charset="0"/>
                    <a:ea typeface="Cambria Math" panose="02040503050406030204" pitchFamily="18" charset="0"/>
                  </a:rPr>
                  <a:t>.</a:t>
                </a:r>
              </a:p>
            </p:txBody>
          </p:sp>
        </mc:Choice>
        <mc:Fallback xmlns="">
          <p:sp>
            <p:nvSpPr>
              <p:cNvPr id="78" name="テキスト ボックス 77">
                <a:extLst>
                  <a:ext uri="{FF2B5EF4-FFF2-40B4-BE49-F238E27FC236}">
                    <a16:creationId xmlns:a16="http://schemas.microsoft.com/office/drawing/2014/main" id="{E13AD20D-DD2E-6B5D-C6EB-B083E12A4D47}"/>
                  </a:ext>
                </a:extLst>
              </p:cNvPr>
              <p:cNvSpPr txBox="1">
                <a:spLocks noRot="1" noChangeAspect="1" noMove="1" noResize="1" noEditPoints="1" noAdjustHandles="1" noChangeArrowheads="1" noChangeShapeType="1" noTextEdit="1"/>
              </p:cNvSpPr>
              <p:nvPr/>
            </p:nvSpPr>
            <p:spPr>
              <a:xfrm>
                <a:off x="13547" y="4725645"/>
                <a:ext cx="4462497" cy="1036309"/>
              </a:xfrm>
              <a:prstGeom prst="rect">
                <a:avLst/>
              </a:prstGeom>
              <a:blipFill>
                <a:blip r:embed="rId5"/>
                <a:stretch>
                  <a:fillRect l="-1913" b="-823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9" name="テキスト ボックス 78">
                <a:extLst>
                  <a:ext uri="{FF2B5EF4-FFF2-40B4-BE49-F238E27FC236}">
                    <a16:creationId xmlns:a16="http://schemas.microsoft.com/office/drawing/2014/main" id="{8A9B9C5E-B2DC-AF04-25EE-6AD66F692134}"/>
                  </a:ext>
                </a:extLst>
              </p:cNvPr>
              <p:cNvSpPr txBox="1"/>
              <p:nvPr/>
            </p:nvSpPr>
            <p:spPr>
              <a:xfrm>
                <a:off x="6598873" y="4725645"/>
                <a:ext cx="5382154" cy="2161426"/>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ea typeface="Cambria Math" panose="02040503050406030204" pitchFamily="18" charset="0"/>
                            </a:rPr>
                          </m:ctrlPr>
                        </m:sSubPr>
                        <m:e>
                          <m:r>
                            <a:rPr kumimoji="1" lang="en-US" altLang="ja-JP" sz="1600" b="0" i="1" smtClean="0">
                              <a:latin typeface="Cambria Math" panose="02040503050406030204" pitchFamily="18" charset="0"/>
                              <a:ea typeface="Cambria Math" panose="02040503050406030204" pitchFamily="18" charset="0"/>
                            </a:rPr>
                            <m:t>𝑉</m:t>
                          </m:r>
                        </m:e>
                        <m:sub>
                          <m:r>
                            <a:rPr kumimoji="1" lang="en-US" altLang="ja-JP" sz="1600" b="0" i="1" smtClean="0">
                              <a:latin typeface="Cambria Math" panose="02040503050406030204" pitchFamily="18" charset="0"/>
                              <a:ea typeface="Cambria Math" panose="02040503050406030204" pitchFamily="18" charset="0"/>
                            </a:rPr>
                            <m:t>2014|2019,</m:t>
                          </m:r>
                          <m:r>
                            <a:rPr kumimoji="1" lang="en-US" altLang="ja-JP" sz="1600" b="0" i="1" smtClean="0">
                              <a:latin typeface="Cambria Math" panose="02040503050406030204" pitchFamily="18" charset="0"/>
                              <a:ea typeface="Cambria Math" panose="02040503050406030204" pitchFamily="18" charset="0"/>
                            </a:rPr>
                            <m:t>𝑠</m:t>
                          </m:r>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𝑥</m:t>
                          </m:r>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𝑘</m:t>
                          </m:r>
                        </m:sub>
                      </m:sSub>
                      <m:r>
                        <a:rPr kumimoji="1" lang="en-US" altLang="ja-JP" sz="1600" b="0" i="1" smtClean="0">
                          <a:latin typeface="Cambria Math" panose="02040503050406030204" pitchFamily="18" charset="0"/>
                          <a:ea typeface="Cambria Math" panose="02040503050406030204" pitchFamily="18" charset="0"/>
                        </a:rPr>
                        <m:t>=</m:t>
                      </m:r>
                      <m:sSub>
                        <m:sSubPr>
                          <m:ctrlPr>
                            <a:rPr kumimoji="1" lang="en-US" altLang="ja-JP" sz="1600" b="0" i="1" smtClean="0">
                              <a:latin typeface="Cambria Math" panose="02040503050406030204" pitchFamily="18" charset="0"/>
                              <a:ea typeface="Cambria Math" panose="02040503050406030204" pitchFamily="18" charset="0"/>
                            </a:rPr>
                          </m:ctrlPr>
                        </m:sSubPr>
                        <m:e>
                          <m:r>
                            <a:rPr kumimoji="1" lang="en-US" altLang="ja-JP" sz="1600" b="0" i="1" smtClean="0">
                              <a:latin typeface="Cambria Math" panose="02040503050406030204" pitchFamily="18" charset="0"/>
                              <a:ea typeface="Cambria Math" panose="02040503050406030204" pitchFamily="18" charset="0"/>
                            </a:rPr>
                            <m:t>𝑃</m:t>
                          </m:r>
                        </m:e>
                        <m:sub>
                          <m:r>
                            <a:rPr kumimoji="1" lang="en-US" altLang="ja-JP" sz="1600" b="0" i="1" smtClean="0">
                              <a:latin typeface="Cambria Math" panose="02040503050406030204" pitchFamily="18" charset="0"/>
                              <a:ea typeface="Cambria Math" panose="02040503050406030204" pitchFamily="18" charset="0"/>
                            </a:rPr>
                            <m:t>2014,</m:t>
                          </m:r>
                          <m:r>
                            <a:rPr kumimoji="1" lang="en-US" altLang="ja-JP" sz="1600" b="0" i="1" smtClean="0">
                              <a:latin typeface="Cambria Math" panose="02040503050406030204" pitchFamily="18" charset="0"/>
                              <a:ea typeface="Cambria Math" panose="02040503050406030204" pitchFamily="18" charset="0"/>
                            </a:rPr>
                            <m:t>𝑠</m:t>
                          </m:r>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𝑥</m:t>
                          </m:r>
                        </m:sub>
                      </m:sSub>
                      <m:r>
                        <a:rPr kumimoji="1" lang="en-US" altLang="ja-JP" sz="1600" b="0" i="1" smtClean="0">
                          <a:latin typeface="Cambria Math" panose="02040503050406030204" pitchFamily="18" charset="0"/>
                          <a:ea typeface="Cambria Math" panose="02040503050406030204" pitchFamily="18" charset="0"/>
                        </a:rPr>
                        <m:t> </m:t>
                      </m:r>
                      <m:r>
                        <m:rPr>
                          <m:nor/>
                        </m:rPr>
                        <a:rPr lang="ja-JP" altLang="en-US" sz="1600"/>
                        <m:t>∗</m:t>
                      </m:r>
                      <m:r>
                        <a:rPr lang="en-US" altLang="ja-JP" sz="1600" b="0" i="1" smtClean="0">
                          <a:latin typeface="Cambria Math" panose="02040503050406030204" pitchFamily="18" charset="0"/>
                        </a:rPr>
                        <m:t> </m:t>
                      </m:r>
                      <m:sSub>
                        <m:sSubPr>
                          <m:ctrlPr>
                            <a:rPr kumimoji="1" lang="en-US" altLang="ja-JP" sz="1600" b="0" i="1" smtClean="0">
                              <a:latin typeface="Cambria Math" panose="02040503050406030204" pitchFamily="18" charset="0"/>
                              <a:ea typeface="Cambria Math" panose="02040503050406030204" pitchFamily="18" charset="0"/>
                            </a:rPr>
                          </m:ctrlPr>
                        </m:sSubPr>
                        <m:e>
                          <m:r>
                            <a:rPr kumimoji="1" lang="en-US" altLang="ja-JP" sz="1600" b="0" i="1" smtClean="0">
                              <a:latin typeface="Cambria Math" panose="02040503050406030204" pitchFamily="18" charset="0"/>
                              <a:ea typeface="Cambria Math" panose="02040503050406030204" pitchFamily="18" charset="0"/>
                            </a:rPr>
                            <m:t>𝑝𝑐𝑉</m:t>
                          </m:r>
                        </m:e>
                        <m:sub>
                          <m:r>
                            <a:rPr kumimoji="1" lang="en-US" altLang="ja-JP" sz="1600" b="0" i="1" smtClean="0">
                              <a:latin typeface="Cambria Math" panose="02040503050406030204" pitchFamily="18" charset="0"/>
                              <a:ea typeface="Cambria Math" panose="02040503050406030204" pitchFamily="18" charset="0"/>
                            </a:rPr>
                            <m:t>2019,</m:t>
                          </m:r>
                          <m:r>
                            <a:rPr kumimoji="1" lang="en-US" altLang="ja-JP" sz="1600" b="0" i="1" smtClean="0">
                              <a:latin typeface="Cambria Math" panose="02040503050406030204" pitchFamily="18" charset="0"/>
                              <a:ea typeface="Cambria Math" panose="02040503050406030204" pitchFamily="18" charset="0"/>
                            </a:rPr>
                            <m:t>𝑠</m:t>
                          </m:r>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𝑥</m:t>
                          </m:r>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𝑘</m:t>
                          </m:r>
                        </m:sub>
                      </m:sSub>
                    </m:oMath>
                  </m:oMathPara>
                </a14:m>
                <a:endParaRPr kumimoji="1" lang="en-US" altLang="ja-JP" sz="16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Sup>
                        <m:sSubSupPr>
                          <m:ctrlPr>
                            <a:rPr kumimoji="1" lang="en-US" altLang="ja-JP" sz="1600" b="0" i="1" smtClean="0">
                              <a:latin typeface="Cambria Math" panose="02040503050406030204" pitchFamily="18" charset="0"/>
                              <a:ea typeface="Cambria Math" panose="02040503050406030204" pitchFamily="18" charset="0"/>
                            </a:rPr>
                          </m:ctrlPr>
                        </m:sSubSupPr>
                        <m:e>
                          <m:r>
                            <a:rPr kumimoji="1" lang="en-US" altLang="ja-JP" sz="1600" b="0" i="1" smtClean="0">
                              <a:latin typeface="Cambria Math" panose="02040503050406030204" pitchFamily="18" charset="0"/>
                              <a:ea typeface="Cambria Math" panose="02040503050406030204" pitchFamily="18" charset="0"/>
                            </a:rPr>
                            <m:t>𝐿𝐶𝐷</m:t>
                          </m:r>
                        </m:e>
                        <m:sub>
                          <m:r>
                            <a:rPr kumimoji="1" lang="en-US" altLang="ja-JP" sz="1600" b="0" i="1" smtClean="0">
                              <a:latin typeface="Cambria Math" panose="02040503050406030204" pitchFamily="18" charset="0"/>
                              <a:ea typeface="Cambria Math" panose="02040503050406030204" pitchFamily="18" charset="0"/>
                            </a:rPr>
                            <m:t>2014|2019</m:t>
                          </m:r>
                        </m:sub>
                        <m:sup>
                          <m:r>
                            <a:rPr kumimoji="1" lang="en-US" altLang="ja-JP" sz="1600" b="0" i="1" smtClean="0">
                              <a:latin typeface="Cambria Math" panose="02040503050406030204" pitchFamily="18" charset="0"/>
                              <a:ea typeface="Cambria Math" panose="02040503050406030204" pitchFamily="18" charset="0"/>
                            </a:rPr>
                            <m:t>𝑡𝑜𝑡𝑎𝑙</m:t>
                          </m:r>
                        </m:sup>
                      </m:sSubSup>
                      <m:r>
                        <a:rPr kumimoji="1" lang="en-US" altLang="ja-JP" sz="1600" b="0" i="1" smtClean="0">
                          <a:latin typeface="Cambria Math" panose="02040503050406030204" pitchFamily="18" charset="0"/>
                          <a:ea typeface="Cambria Math" panose="02040503050406030204" pitchFamily="18" charset="0"/>
                        </a:rPr>
                        <m:t>=</m:t>
                      </m:r>
                      <m:nary>
                        <m:naryPr>
                          <m:chr m:val="∑"/>
                          <m:limLoc m:val="subSup"/>
                          <m:supHide m:val="on"/>
                          <m:ctrlPr>
                            <a:rPr kumimoji="1" lang="en-US" altLang="ja-JP" sz="1600" b="0" i="1" smtClean="0">
                              <a:latin typeface="Cambria Math" panose="02040503050406030204" pitchFamily="18" charset="0"/>
                              <a:ea typeface="Cambria Math" panose="02040503050406030204" pitchFamily="18" charset="0"/>
                            </a:rPr>
                          </m:ctrlPr>
                        </m:naryPr>
                        <m:sub>
                          <m:r>
                            <m:rPr>
                              <m:brk m:alnAt="9"/>
                            </m:rPr>
                            <a:rPr kumimoji="1" lang="en-US" altLang="ja-JP" sz="1600" b="0" i="1" smtClean="0">
                              <a:latin typeface="Cambria Math" panose="02040503050406030204" pitchFamily="18" charset="0"/>
                              <a:ea typeface="Cambria Math" panose="02040503050406030204" pitchFamily="18" charset="0"/>
                            </a:rPr>
                            <m:t>𝑠</m:t>
                          </m:r>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𝑥</m:t>
                          </m:r>
                        </m:sub>
                        <m:sup/>
                        <m:e>
                          <m:d>
                            <m:dPr>
                              <m:ctrlPr>
                                <a:rPr kumimoji="1" lang="en-US" altLang="ja-JP" sz="1600" b="0" i="1" smtClean="0">
                                  <a:latin typeface="Cambria Math" panose="02040503050406030204" pitchFamily="18" charset="0"/>
                                  <a:ea typeface="Cambria Math" panose="02040503050406030204" pitchFamily="18" charset="0"/>
                                </a:rPr>
                              </m:ctrlPr>
                            </m:dPr>
                            <m:e>
                              <m:sSub>
                                <m:sSubPr>
                                  <m:ctrlPr>
                                    <a:rPr kumimoji="1" lang="en-US" altLang="ja-JP" sz="1600" b="0" i="1" smtClean="0">
                                      <a:latin typeface="Cambria Math" panose="02040503050406030204" pitchFamily="18" charset="0"/>
                                      <a:ea typeface="Cambria Math" panose="02040503050406030204" pitchFamily="18" charset="0"/>
                                    </a:rPr>
                                  </m:ctrlPr>
                                </m:sSubPr>
                                <m:e>
                                  <m:r>
                                    <a:rPr kumimoji="1" lang="en-US" altLang="ja-JP" sz="1600" b="0" i="1" smtClean="0">
                                      <a:latin typeface="Cambria Math" panose="02040503050406030204" pitchFamily="18" charset="0"/>
                                      <a:ea typeface="Cambria Math" panose="02040503050406030204" pitchFamily="18" charset="0"/>
                                    </a:rPr>
                                    <m:t>𝑉</m:t>
                                  </m:r>
                                </m:e>
                                <m:sub>
                                  <m:r>
                                    <a:rPr kumimoji="1" lang="en-US" altLang="ja-JP" sz="1600" b="0" i="1" smtClean="0">
                                      <a:latin typeface="Cambria Math" panose="02040503050406030204" pitchFamily="18" charset="0"/>
                                      <a:ea typeface="Cambria Math" panose="02040503050406030204" pitchFamily="18" charset="0"/>
                                    </a:rPr>
                                    <m:t>2014|2019,</m:t>
                                  </m:r>
                                  <m:r>
                                    <a:rPr kumimoji="1" lang="en-US" altLang="ja-JP" sz="1600" b="0" i="1" smtClean="0">
                                      <a:latin typeface="Cambria Math" panose="02040503050406030204" pitchFamily="18" charset="0"/>
                                      <a:ea typeface="Cambria Math" panose="02040503050406030204" pitchFamily="18" charset="0"/>
                                    </a:rPr>
                                    <m:t>𝑠</m:t>
                                  </m:r>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𝑥</m:t>
                                  </m:r>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𝐶</m:t>
                                  </m:r>
                                </m:sub>
                              </m:sSub>
                              <m:r>
                                <a:rPr kumimoji="1" lang="en-US" altLang="ja-JP" sz="1600" b="0" i="1" smtClean="0">
                                  <a:latin typeface="Cambria Math" panose="02040503050406030204" pitchFamily="18" charset="0"/>
                                  <a:ea typeface="Cambria Math" panose="02040503050406030204" pitchFamily="18" charset="0"/>
                                </a:rPr>
                                <m:t>−</m:t>
                              </m:r>
                              <m:sSub>
                                <m:sSubPr>
                                  <m:ctrlPr>
                                    <a:rPr kumimoji="1" lang="en-US" altLang="ja-JP" sz="1600" b="0" i="1" smtClean="0">
                                      <a:latin typeface="Cambria Math" panose="02040503050406030204" pitchFamily="18" charset="0"/>
                                      <a:ea typeface="Cambria Math" panose="02040503050406030204" pitchFamily="18" charset="0"/>
                                    </a:rPr>
                                  </m:ctrlPr>
                                </m:sSubPr>
                                <m:e>
                                  <m:r>
                                    <a:rPr kumimoji="1" lang="en-US" altLang="ja-JP" sz="1600" b="0" i="1" smtClean="0">
                                      <a:latin typeface="Cambria Math" panose="02040503050406030204" pitchFamily="18" charset="0"/>
                                      <a:ea typeface="Cambria Math" panose="02040503050406030204" pitchFamily="18" charset="0"/>
                                    </a:rPr>
                                    <m:t>𝑉</m:t>
                                  </m:r>
                                </m:e>
                                <m:sub>
                                  <m:r>
                                    <a:rPr kumimoji="1" lang="en-US" altLang="ja-JP" sz="1600" b="0" i="1" smtClean="0">
                                      <a:latin typeface="Cambria Math" panose="02040503050406030204" pitchFamily="18" charset="0"/>
                                      <a:ea typeface="Cambria Math" panose="02040503050406030204" pitchFamily="18" charset="0"/>
                                    </a:rPr>
                                    <m:t>2014|2019,</m:t>
                                  </m:r>
                                  <m:r>
                                    <a:rPr kumimoji="1" lang="en-US" altLang="ja-JP" sz="1600" b="0" i="1" smtClean="0">
                                      <a:latin typeface="Cambria Math" panose="02040503050406030204" pitchFamily="18" charset="0"/>
                                      <a:ea typeface="Cambria Math" panose="02040503050406030204" pitchFamily="18" charset="0"/>
                                    </a:rPr>
                                    <m:t>𝑠</m:t>
                                  </m:r>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𝑥</m:t>
                                  </m:r>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𝑌</m:t>
                                  </m:r>
                                </m:sub>
                              </m:sSub>
                            </m:e>
                          </m:d>
                        </m:e>
                      </m:nary>
                    </m:oMath>
                  </m:oMathPara>
                </a14:m>
                <a:endParaRPr kumimoji="1" lang="en-US" altLang="ja-JP" sz="16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ea typeface="Cambria Math" panose="02040503050406030204" pitchFamily="18" charset="0"/>
                            </a:rPr>
                          </m:ctrlPr>
                        </m:sSubPr>
                        <m:e>
                          <m:r>
                            <a:rPr kumimoji="1" lang="en-US" altLang="ja-JP" sz="1600" b="0" i="1" smtClean="0">
                              <a:latin typeface="Cambria Math" panose="02040503050406030204" pitchFamily="18" charset="0"/>
                              <a:ea typeface="Cambria Math" panose="02040503050406030204" pitchFamily="18" charset="0"/>
                            </a:rPr>
                            <m:t>𝑃𝑜𝑝</m:t>
                          </m:r>
                          <m:r>
                            <a:rPr kumimoji="1" lang="en-US" altLang="ja-JP" sz="1600" b="0" i="1" smtClean="0">
                              <a:latin typeface="Cambria Math" panose="02040503050406030204" pitchFamily="18" charset="0"/>
                              <a:ea typeface="Cambria Math" panose="02040503050406030204" pitchFamily="18" charset="0"/>
                            </a:rPr>
                            <m:t> </m:t>
                          </m:r>
                          <m:r>
                            <a:rPr kumimoji="1" lang="en-US" altLang="ja-JP" sz="1600" b="0" i="1" smtClean="0">
                              <a:latin typeface="Cambria Math" panose="02040503050406030204" pitchFamily="18" charset="0"/>
                              <a:ea typeface="Cambria Math" panose="02040503050406030204" pitchFamily="18" charset="0"/>
                            </a:rPr>
                            <m:t>𝑎𝑑𝑗</m:t>
                          </m:r>
                          <m:r>
                            <a:rPr kumimoji="1" lang="en-US" altLang="ja-JP" sz="1600" b="0" i="1" smtClean="0">
                              <a:latin typeface="Cambria Math" panose="02040503050406030204" pitchFamily="18" charset="0"/>
                              <a:ea typeface="Cambria Math" panose="02040503050406030204" pitchFamily="18" charset="0"/>
                            </a:rPr>
                            <m:t> </m:t>
                          </m:r>
                          <m:r>
                            <a:rPr kumimoji="1" lang="en-US" altLang="ja-JP" sz="1600" b="0" i="1" smtClean="0">
                              <a:latin typeface="Cambria Math" panose="02040503050406030204" pitchFamily="18" charset="0"/>
                              <a:ea typeface="Cambria Math" panose="02040503050406030204" pitchFamily="18" charset="0"/>
                            </a:rPr>
                            <m:t>𝑐𝑜𝑛𝑡𝑟𝑖𝑏𝑢𝑡𝑖𝑜𝑛</m:t>
                          </m:r>
                          <m:r>
                            <a:rPr lang="en-US" altLang="ja-JP" sz="1600" i="1">
                              <a:latin typeface="Cambria Math" panose="02040503050406030204" pitchFamily="18" charset="0"/>
                              <a:ea typeface="Cambria Math" panose="02040503050406030204" pitchFamily="18" charset="0"/>
                            </a:rPr>
                            <m:t> </m:t>
                          </m:r>
                          <m:r>
                            <a:rPr lang="en-US" altLang="ja-JP" sz="1600" i="1">
                              <a:latin typeface="Cambria Math" panose="02040503050406030204" pitchFamily="18" charset="0"/>
                              <a:ea typeface="Cambria Math" panose="02040503050406030204" pitchFamily="18" charset="0"/>
                            </a:rPr>
                            <m:t>𝑟𝑎𝑡𝑒</m:t>
                          </m:r>
                        </m:e>
                        <m:sub>
                          <m:r>
                            <a:rPr kumimoji="1" lang="en-US" altLang="ja-JP" sz="1600" b="0" i="1" smtClean="0">
                              <a:latin typeface="Cambria Math" panose="02040503050406030204" pitchFamily="18" charset="0"/>
                              <a:ea typeface="Cambria Math" panose="02040503050406030204" pitchFamily="18" charset="0"/>
                            </a:rPr>
                            <m:t>𝑠</m:t>
                          </m:r>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𝑥</m:t>
                          </m:r>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𝑘</m:t>
                          </m:r>
                        </m:sub>
                      </m:sSub>
                      <m:r>
                        <a:rPr kumimoji="1" lang="en-US" altLang="ja-JP" sz="1600" b="0" i="1" smtClean="0">
                          <a:latin typeface="Cambria Math" panose="02040503050406030204" pitchFamily="18" charset="0"/>
                          <a:ea typeface="Cambria Math" panose="02040503050406030204" pitchFamily="18" charset="0"/>
                        </a:rPr>
                        <m:t>=−</m:t>
                      </m:r>
                      <m:f>
                        <m:fPr>
                          <m:ctrlPr>
                            <a:rPr kumimoji="1" lang="en-US" altLang="ja-JP" sz="1600" b="0" i="1" smtClean="0">
                              <a:latin typeface="Cambria Math" panose="02040503050406030204" pitchFamily="18" charset="0"/>
                              <a:ea typeface="Cambria Math" panose="02040503050406030204" pitchFamily="18" charset="0"/>
                            </a:rPr>
                          </m:ctrlPr>
                        </m:fPr>
                        <m:num>
                          <m:sSub>
                            <m:sSubPr>
                              <m:ctrlPr>
                                <a:rPr lang="en-US" altLang="ja-JP" sz="1600" i="1">
                                  <a:latin typeface="Cambria Math" panose="02040503050406030204" pitchFamily="18" charset="0"/>
                                  <a:ea typeface="Cambria Math" panose="02040503050406030204" pitchFamily="18" charset="0"/>
                                </a:rPr>
                              </m:ctrlPr>
                            </m:sSubPr>
                            <m:e>
                              <m:r>
                                <a:rPr lang="en-US" altLang="ja-JP" sz="1600" i="1">
                                  <a:latin typeface="Cambria Math" panose="02040503050406030204" pitchFamily="18" charset="0"/>
                                  <a:ea typeface="Cambria Math" panose="02040503050406030204" pitchFamily="18" charset="0"/>
                                </a:rPr>
                                <m:t>𝑉</m:t>
                              </m:r>
                            </m:e>
                            <m:sub>
                              <m:r>
                                <a:rPr lang="en-US" altLang="ja-JP" sz="1600" i="1">
                                  <a:latin typeface="Cambria Math" panose="02040503050406030204" pitchFamily="18" charset="0"/>
                                  <a:ea typeface="Cambria Math" panose="02040503050406030204" pitchFamily="18" charset="0"/>
                                </a:rPr>
                                <m:t>2014|2019,</m:t>
                              </m:r>
                              <m:r>
                                <a:rPr lang="en-US" altLang="ja-JP" sz="1600" i="1">
                                  <a:latin typeface="Cambria Math" panose="02040503050406030204" pitchFamily="18" charset="0"/>
                                  <a:ea typeface="Cambria Math" panose="02040503050406030204" pitchFamily="18" charset="0"/>
                                </a:rPr>
                                <m:t>𝑠</m:t>
                              </m:r>
                              <m:r>
                                <a:rPr lang="en-US" altLang="ja-JP" sz="1600" i="1">
                                  <a:latin typeface="Cambria Math" panose="02040503050406030204" pitchFamily="18" charset="0"/>
                                  <a:ea typeface="Cambria Math" panose="02040503050406030204" pitchFamily="18" charset="0"/>
                                </a:rPr>
                                <m:t>,</m:t>
                              </m:r>
                              <m:r>
                                <a:rPr lang="en-US" altLang="ja-JP" sz="1600" i="1">
                                  <a:latin typeface="Cambria Math" panose="02040503050406030204" pitchFamily="18" charset="0"/>
                                  <a:ea typeface="Cambria Math" panose="02040503050406030204" pitchFamily="18" charset="0"/>
                                </a:rPr>
                                <m:t>𝑥</m:t>
                              </m:r>
                              <m:r>
                                <a:rPr lang="en-US" altLang="ja-JP" sz="1600" i="1">
                                  <a:latin typeface="Cambria Math" panose="02040503050406030204" pitchFamily="18" charset="0"/>
                                  <a:ea typeface="Cambria Math" panose="02040503050406030204" pitchFamily="18" charset="0"/>
                                </a:rPr>
                                <m:t>,</m:t>
                              </m:r>
                              <m:r>
                                <a:rPr lang="en-US" altLang="ja-JP" sz="1600" i="1">
                                  <a:latin typeface="Cambria Math" panose="02040503050406030204" pitchFamily="18" charset="0"/>
                                  <a:ea typeface="Cambria Math" panose="02040503050406030204" pitchFamily="18" charset="0"/>
                                </a:rPr>
                                <m:t>𝑘</m:t>
                              </m:r>
                            </m:sub>
                          </m:sSub>
                          <m:r>
                            <a:rPr lang="en-US" altLang="ja-JP" sz="1600" b="0" i="1" smtClean="0">
                              <a:latin typeface="Cambria Math" panose="02040503050406030204" pitchFamily="18" charset="0"/>
                              <a:ea typeface="Cambria Math" panose="02040503050406030204" pitchFamily="18" charset="0"/>
                            </a:rPr>
                            <m:t>−</m:t>
                          </m:r>
                          <m:sSub>
                            <m:sSubPr>
                              <m:ctrlPr>
                                <a:rPr lang="en-US" altLang="ja-JP" sz="1600" i="1">
                                  <a:latin typeface="Cambria Math" panose="02040503050406030204" pitchFamily="18" charset="0"/>
                                  <a:ea typeface="Cambria Math" panose="02040503050406030204" pitchFamily="18" charset="0"/>
                                </a:rPr>
                              </m:ctrlPr>
                            </m:sSubPr>
                            <m:e>
                              <m:r>
                                <a:rPr lang="en-US" altLang="ja-JP" sz="1600" i="1">
                                  <a:latin typeface="Cambria Math" panose="02040503050406030204" pitchFamily="18" charset="0"/>
                                  <a:ea typeface="Cambria Math" panose="02040503050406030204" pitchFamily="18" charset="0"/>
                                </a:rPr>
                                <m:t>𝑉</m:t>
                              </m:r>
                            </m:e>
                            <m:sub>
                              <m:r>
                                <a:rPr lang="en-US" altLang="ja-JP" sz="1600" i="1">
                                  <a:latin typeface="Cambria Math" panose="02040503050406030204" pitchFamily="18" charset="0"/>
                                  <a:ea typeface="Cambria Math" panose="02040503050406030204" pitchFamily="18" charset="0"/>
                                </a:rPr>
                                <m:t>2014,</m:t>
                              </m:r>
                              <m:r>
                                <a:rPr lang="en-US" altLang="ja-JP" sz="1600" i="1">
                                  <a:latin typeface="Cambria Math" panose="02040503050406030204" pitchFamily="18" charset="0"/>
                                  <a:ea typeface="Cambria Math" panose="02040503050406030204" pitchFamily="18" charset="0"/>
                                </a:rPr>
                                <m:t>𝑠</m:t>
                              </m:r>
                              <m:r>
                                <a:rPr lang="en-US" altLang="ja-JP" sz="1600" i="1">
                                  <a:latin typeface="Cambria Math" panose="02040503050406030204" pitchFamily="18" charset="0"/>
                                  <a:ea typeface="Cambria Math" panose="02040503050406030204" pitchFamily="18" charset="0"/>
                                </a:rPr>
                                <m:t>,</m:t>
                              </m:r>
                              <m:r>
                                <a:rPr lang="en-US" altLang="ja-JP" sz="1600" i="1">
                                  <a:latin typeface="Cambria Math" panose="02040503050406030204" pitchFamily="18" charset="0"/>
                                  <a:ea typeface="Cambria Math" panose="02040503050406030204" pitchFamily="18" charset="0"/>
                                </a:rPr>
                                <m:t>𝑥</m:t>
                              </m:r>
                              <m:r>
                                <a:rPr lang="en-US" altLang="ja-JP" sz="1600" i="1">
                                  <a:latin typeface="Cambria Math" panose="02040503050406030204" pitchFamily="18" charset="0"/>
                                  <a:ea typeface="Cambria Math" panose="02040503050406030204" pitchFamily="18" charset="0"/>
                                </a:rPr>
                                <m:t>,</m:t>
                              </m:r>
                              <m:r>
                                <a:rPr lang="en-US" altLang="ja-JP" sz="1600" i="1">
                                  <a:latin typeface="Cambria Math" panose="02040503050406030204" pitchFamily="18" charset="0"/>
                                  <a:ea typeface="Cambria Math" panose="02040503050406030204" pitchFamily="18" charset="0"/>
                                </a:rPr>
                                <m:t>𝑘</m:t>
                              </m:r>
                            </m:sub>
                          </m:sSub>
                        </m:num>
                        <m:den>
                          <m:sSubSup>
                            <m:sSubSupPr>
                              <m:ctrlPr>
                                <a:rPr kumimoji="1" lang="en-US" altLang="ja-JP" sz="1600" b="0" i="1" smtClean="0">
                                  <a:latin typeface="Cambria Math" panose="02040503050406030204" pitchFamily="18" charset="0"/>
                                  <a:ea typeface="Cambria Math" panose="02040503050406030204" pitchFamily="18" charset="0"/>
                                </a:rPr>
                              </m:ctrlPr>
                            </m:sSubSupPr>
                            <m:e>
                              <m:r>
                                <a:rPr kumimoji="1" lang="en-US" altLang="ja-JP" sz="1600" b="0" i="1" smtClean="0">
                                  <a:latin typeface="Cambria Math" panose="02040503050406030204" pitchFamily="18" charset="0"/>
                                  <a:ea typeface="Cambria Math" panose="02040503050406030204" pitchFamily="18" charset="0"/>
                                </a:rPr>
                                <m:t>𝐿𝐶𝐷</m:t>
                              </m:r>
                            </m:e>
                            <m:sub>
                              <m:r>
                                <a:rPr kumimoji="1" lang="en-US" altLang="ja-JP" sz="1600" b="0" i="1" smtClean="0">
                                  <a:latin typeface="Cambria Math" panose="02040503050406030204" pitchFamily="18" charset="0"/>
                                  <a:ea typeface="Cambria Math" panose="02040503050406030204" pitchFamily="18" charset="0"/>
                                </a:rPr>
                                <m:t>2014|2019</m:t>
                              </m:r>
                            </m:sub>
                            <m:sup>
                              <m:r>
                                <a:rPr kumimoji="1" lang="en-US" altLang="ja-JP" sz="1600" b="0" i="1" smtClean="0">
                                  <a:latin typeface="Cambria Math" panose="02040503050406030204" pitchFamily="18" charset="0"/>
                                  <a:ea typeface="Cambria Math" panose="02040503050406030204" pitchFamily="18" charset="0"/>
                                </a:rPr>
                                <m:t>𝑡𝑜𝑡𝑎𝑙</m:t>
                              </m:r>
                            </m:sup>
                          </m:sSubSup>
                          <m:r>
                            <a:rPr kumimoji="1" lang="en-US" altLang="ja-JP" sz="1600" b="0" i="1" smtClean="0">
                              <a:latin typeface="Cambria Math" panose="02040503050406030204" pitchFamily="18" charset="0"/>
                              <a:ea typeface="Cambria Math" panose="02040503050406030204" pitchFamily="18" charset="0"/>
                            </a:rPr>
                            <m:t>−</m:t>
                          </m:r>
                          <m:sSubSup>
                            <m:sSubSupPr>
                              <m:ctrlPr>
                                <a:rPr lang="en-US" altLang="ja-JP" sz="1600" i="1">
                                  <a:latin typeface="Cambria Math" panose="02040503050406030204" pitchFamily="18" charset="0"/>
                                  <a:ea typeface="Cambria Math" panose="02040503050406030204" pitchFamily="18" charset="0"/>
                                </a:rPr>
                              </m:ctrlPr>
                            </m:sSubSupPr>
                            <m:e>
                              <m:r>
                                <a:rPr lang="en-US" altLang="ja-JP" sz="1600" i="1">
                                  <a:latin typeface="Cambria Math" panose="02040503050406030204" pitchFamily="18" charset="0"/>
                                  <a:ea typeface="Cambria Math" panose="02040503050406030204" pitchFamily="18" charset="0"/>
                                </a:rPr>
                                <m:t>𝐿𝐶𝐷</m:t>
                              </m:r>
                            </m:e>
                            <m:sub>
                              <m:r>
                                <a:rPr lang="en-US" altLang="ja-JP" sz="1600" i="1">
                                  <a:latin typeface="Cambria Math" panose="02040503050406030204" pitchFamily="18" charset="0"/>
                                  <a:ea typeface="Cambria Math" panose="02040503050406030204" pitchFamily="18" charset="0"/>
                                </a:rPr>
                                <m:t>2014</m:t>
                              </m:r>
                            </m:sub>
                            <m:sup>
                              <m:r>
                                <a:rPr lang="en-US" altLang="ja-JP" sz="1600" i="1">
                                  <a:latin typeface="Cambria Math" panose="02040503050406030204" pitchFamily="18" charset="0"/>
                                  <a:ea typeface="Cambria Math" panose="02040503050406030204" pitchFamily="18" charset="0"/>
                                </a:rPr>
                                <m:t>𝑡𝑜𝑡𝑎𝑙</m:t>
                              </m:r>
                            </m:sup>
                          </m:sSubSup>
                        </m:den>
                      </m:f>
                    </m:oMath>
                  </m:oMathPara>
                </a14:m>
                <a:endParaRPr kumimoji="1" lang="en-US" altLang="ja-JP" sz="1600" b="0" dirty="0">
                  <a:ea typeface="Cambria Math" panose="02040503050406030204" pitchFamily="18" charset="0"/>
                </a:endParaRPr>
              </a:p>
              <a:p>
                <a:endParaRPr kumimoji="1" lang="en-US" altLang="ja-JP" sz="1050" b="0" i="1" dirty="0">
                  <a:latin typeface="Cambria Math" panose="02040503050406030204" pitchFamily="18" charset="0"/>
                  <a:ea typeface="Cambria Math" panose="02040503050406030204" pitchFamily="18" charset="0"/>
                </a:endParaRPr>
              </a:p>
              <a:p>
                <a14:m>
                  <m:oMath xmlns:m="http://schemas.openxmlformats.org/officeDocument/2006/math">
                    <m:sSub>
                      <m:sSubPr>
                        <m:ctrlPr>
                          <a:rPr kumimoji="1" lang="en-US" altLang="ja-JP" sz="1100" b="0" i="1" smtClean="0">
                            <a:latin typeface="Cambria Math" panose="02040503050406030204" pitchFamily="18" charset="0"/>
                            <a:ea typeface="Cambria Math" panose="02040503050406030204" pitchFamily="18" charset="0"/>
                          </a:rPr>
                        </m:ctrlPr>
                      </m:sSubPr>
                      <m:e>
                        <m:r>
                          <a:rPr kumimoji="1" lang="en-US" altLang="ja-JP" sz="1100" b="0" i="1" smtClean="0">
                            <a:latin typeface="Cambria Math" panose="02040503050406030204" pitchFamily="18" charset="0"/>
                            <a:ea typeface="Cambria Math" panose="02040503050406030204" pitchFamily="18" charset="0"/>
                          </a:rPr>
                          <m:t>𝑉</m:t>
                        </m:r>
                      </m:e>
                      <m:sub>
                        <m:r>
                          <a:rPr kumimoji="1" lang="en-US" altLang="ja-JP" sz="1100" b="0" i="1" smtClean="0">
                            <a:latin typeface="Cambria Math" panose="02040503050406030204" pitchFamily="18" charset="0"/>
                            <a:ea typeface="Cambria Math" panose="02040503050406030204" pitchFamily="18" charset="0"/>
                          </a:rPr>
                          <m:t>𝑡</m:t>
                        </m:r>
                        <m:r>
                          <a:rPr kumimoji="1" lang="en-US" altLang="ja-JP" sz="1100" b="0" i="1" smtClean="0">
                            <a:latin typeface="Cambria Math" panose="02040503050406030204" pitchFamily="18" charset="0"/>
                            <a:ea typeface="Cambria Math" panose="02040503050406030204" pitchFamily="18" charset="0"/>
                          </a:rPr>
                          <m:t>,</m:t>
                        </m:r>
                        <m:r>
                          <a:rPr kumimoji="1" lang="en-US" altLang="ja-JP" sz="1100" b="0" i="1" smtClean="0">
                            <a:latin typeface="Cambria Math" panose="02040503050406030204" pitchFamily="18" charset="0"/>
                            <a:ea typeface="Cambria Math" panose="02040503050406030204" pitchFamily="18" charset="0"/>
                          </a:rPr>
                          <m:t>𝑠</m:t>
                        </m:r>
                        <m:r>
                          <a:rPr kumimoji="1" lang="en-US" altLang="ja-JP" sz="1100" b="0" i="1" smtClean="0">
                            <a:latin typeface="Cambria Math" panose="02040503050406030204" pitchFamily="18" charset="0"/>
                            <a:ea typeface="Cambria Math" panose="02040503050406030204" pitchFamily="18" charset="0"/>
                          </a:rPr>
                          <m:t>,</m:t>
                        </m:r>
                        <m:r>
                          <a:rPr kumimoji="1" lang="en-US" altLang="ja-JP" sz="1100" b="0" i="1" smtClean="0">
                            <a:latin typeface="Cambria Math" panose="02040503050406030204" pitchFamily="18" charset="0"/>
                            <a:ea typeface="Cambria Math" panose="02040503050406030204" pitchFamily="18" charset="0"/>
                          </a:rPr>
                          <m:t>𝑥</m:t>
                        </m:r>
                        <m:r>
                          <a:rPr kumimoji="1" lang="en-US" altLang="ja-JP" sz="1100" b="0" i="1" smtClean="0">
                            <a:latin typeface="Cambria Math" panose="02040503050406030204" pitchFamily="18" charset="0"/>
                            <a:ea typeface="Cambria Math" panose="02040503050406030204" pitchFamily="18" charset="0"/>
                          </a:rPr>
                          <m:t>,</m:t>
                        </m:r>
                        <m:r>
                          <a:rPr kumimoji="1" lang="en-US" altLang="ja-JP" sz="1100" b="0" i="1" smtClean="0">
                            <a:latin typeface="Cambria Math" panose="02040503050406030204" pitchFamily="18" charset="0"/>
                            <a:ea typeface="Cambria Math" panose="02040503050406030204" pitchFamily="18" charset="0"/>
                          </a:rPr>
                          <m:t>𝑘</m:t>
                        </m:r>
                      </m:sub>
                    </m:sSub>
                    <m:r>
                      <a:rPr kumimoji="1" lang="en-US" altLang="ja-JP" sz="1100" b="0" i="1" smtClean="0">
                        <a:latin typeface="Cambria Math" panose="02040503050406030204" pitchFamily="18" charset="0"/>
                        <a:ea typeface="Cambria Math" panose="02040503050406030204" pitchFamily="18" charset="0"/>
                      </a:rPr>
                      <m:t> </m:t>
                    </m:r>
                  </m:oMath>
                </a14:m>
                <a:r>
                  <a:rPr lang="en-US" altLang="ja-JP" sz="1100" dirty="0">
                    <a:ea typeface="Cambria Math" panose="02040503050406030204" pitchFamily="18" charset="0"/>
                  </a:rPr>
                  <a:t>: denotes the value of variable </a:t>
                </a:r>
                <a:r>
                  <a:rPr lang="ja-JP" altLang="en-US" sz="1100" dirty="0">
                    <a:ea typeface="Cambria Math" panose="02040503050406030204" pitchFamily="18" charset="0"/>
                  </a:rPr>
                  <a:t>𝑉</a:t>
                </a:r>
                <a:r>
                  <a:rPr lang="en-US" altLang="ja-JP" sz="1100" dirty="0">
                    <a:ea typeface="Cambria Math" panose="02040503050406030204" pitchFamily="18" charset="0"/>
                  </a:rPr>
                  <a:t> for year </a:t>
                </a:r>
                <a:r>
                  <a:rPr lang="ja-JP" altLang="en-US" sz="1100" dirty="0">
                    <a:ea typeface="Cambria Math" panose="02040503050406030204" pitchFamily="18" charset="0"/>
                  </a:rPr>
                  <a:t>𝑡</a:t>
                </a:r>
                <a:r>
                  <a:rPr lang="en-US" altLang="ja-JP" sz="1100" dirty="0">
                    <a:ea typeface="Cambria Math" panose="02040503050406030204" pitchFamily="18" charset="0"/>
                  </a:rPr>
                  <a:t>, sex </a:t>
                </a:r>
                <a:r>
                  <a:rPr lang="ja-JP" altLang="en-US" sz="1100" dirty="0">
                    <a:ea typeface="Cambria Math" panose="02040503050406030204" pitchFamily="18" charset="0"/>
                  </a:rPr>
                  <a:t>𝑠</a:t>
                </a:r>
                <a:r>
                  <a:rPr lang="en-US" altLang="ja-JP" sz="1100" dirty="0">
                    <a:ea typeface="Cambria Math" panose="02040503050406030204" pitchFamily="18" charset="0"/>
                  </a:rPr>
                  <a:t>, age </a:t>
                </a:r>
                <a:r>
                  <a:rPr lang="ja-JP" altLang="en-US" sz="1100" dirty="0">
                    <a:ea typeface="Cambria Math" panose="02040503050406030204" pitchFamily="18" charset="0"/>
                  </a:rPr>
                  <a:t>𝑥</a:t>
                </a:r>
                <a:r>
                  <a:rPr lang="en-US" altLang="ja-JP" sz="1100" dirty="0">
                    <a:ea typeface="Cambria Math" panose="02040503050406030204" pitchFamily="18" charset="0"/>
                  </a:rPr>
                  <a:t>, and Consumption or Labor Income</a:t>
                </a:r>
                <a14:m>
                  <m:oMath xmlns:m="http://schemas.openxmlformats.org/officeDocument/2006/math">
                    <m:r>
                      <a:rPr lang="en-US" altLang="ja-JP" sz="1100" b="0" i="0" smtClean="0">
                        <a:latin typeface="Cambria Math" panose="02040503050406030204" pitchFamily="18" charset="0"/>
                        <a:ea typeface="Cambria Math" panose="02040503050406030204" pitchFamily="18" charset="0"/>
                      </a:rPr>
                      <m:t> </m:t>
                    </m:r>
                    <m:r>
                      <a:rPr lang="en-US" altLang="ja-JP" sz="1100" b="0" i="1" smtClean="0">
                        <a:latin typeface="Cambria Math" panose="02040503050406030204" pitchFamily="18" charset="0"/>
                        <a:ea typeface="Cambria Math" panose="02040503050406030204" pitchFamily="18" charset="0"/>
                      </a:rPr>
                      <m:t>𝑘</m:t>
                    </m:r>
                  </m:oMath>
                </a14:m>
                <a:r>
                  <a:rPr lang="en-US" altLang="ja-JP" sz="1100" dirty="0">
                    <a:latin typeface="Cambria Math" panose="02040503050406030204" pitchFamily="18" charset="0"/>
                    <a:ea typeface="Cambria Math" panose="02040503050406030204" pitchFamily="18" charset="0"/>
                  </a:rPr>
                  <a:t>.</a:t>
                </a:r>
              </a:p>
              <a:p>
                <a14:m>
                  <m:oMath xmlns:m="http://schemas.openxmlformats.org/officeDocument/2006/math">
                    <m:r>
                      <a:rPr kumimoji="1" lang="en-US" altLang="ja-JP" sz="1100" b="0" i="1" smtClean="0">
                        <a:latin typeface="Cambria Math" panose="02040503050406030204" pitchFamily="18" charset="0"/>
                      </a:rPr>
                      <m:t>2014|2019</m:t>
                    </m:r>
                  </m:oMath>
                </a14:m>
                <a:r>
                  <a:rPr lang="en-US" altLang="ja-JP" sz="1100" dirty="0"/>
                  <a:t>: Standardizing the 2019 data based on the population structure of 2014.</a:t>
                </a:r>
              </a:p>
              <a:p>
                <a14:m>
                  <m:oMath xmlns:m="http://schemas.openxmlformats.org/officeDocument/2006/math">
                    <m:r>
                      <a:rPr lang="en-US" altLang="ja-JP" sz="1100" b="0" i="1" smtClean="0">
                        <a:latin typeface="Cambria Math" panose="02040503050406030204" pitchFamily="18" charset="0"/>
                      </a:rPr>
                      <m:t>𝑃</m:t>
                    </m:r>
                  </m:oMath>
                </a14:m>
                <a:r>
                  <a:rPr lang="en-US" altLang="ja-JP" sz="1100" dirty="0"/>
                  <a:t>: Pupulation.   </a:t>
                </a:r>
                <a14:m>
                  <m:oMath xmlns:m="http://schemas.openxmlformats.org/officeDocument/2006/math">
                    <m:r>
                      <a:rPr lang="en-US" altLang="ja-JP" sz="1100" b="0" i="1" smtClean="0">
                        <a:latin typeface="Cambria Math" panose="02040503050406030204" pitchFamily="18" charset="0"/>
                      </a:rPr>
                      <m:t>𝑝𝑐𝑉</m:t>
                    </m:r>
                  </m:oMath>
                </a14:m>
                <a:r>
                  <a:rPr lang="en-US" altLang="ja-JP" sz="1100" dirty="0"/>
                  <a:t>: per capita variable.</a:t>
                </a:r>
              </a:p>
            </p:txBody>
          </p:sp>
        </mc:Choice>
        <mc:Fallback xmlns="">
          <p:sp>
            <p:nvSpPr>
              <p:cNvPr id="79" name="テキスト ボックス 78">
                <a:extLst>
                  <a:ext uri="{FF2B5EF4-FFF2-40B4-BE49-F238E27FC236}">
                    <a16:creationId xmlns:a16="http://schemas.microsoft.com/office/drawing/2014/main" id="{8A9B9C5E-B2DC-AF04-25EE-6AD66F692134}"/>
                  </a:ext>
                </a:extLst>
              </p:cNvPr>
              <p:cNvSpPr txBox="1">
                <a:spLocks noRot="1" noChangeAspect="1" noMove="1" noResize="1" noEditPoints="1" noAdjustHandles="1" noChangeArrowheads="1" noChangeShapeType="1" noTextEdit="1"/>
              </p:cNvSpPr>
              <p:nvPr/>
            </p:nvSpPr>
            <p:spPr>
              <a:xfrm>
                <a:off x="6598873" y="4725645"/>
                <a:ext cx="5382154" cy="2161426"/>
              </a:xfrm>
              <a:prstGeom prst="rect">
                <a:avLst/>
              </a:prstGeom>
              <a:blipFill>
                <a:blip r:embed="rId6"/>
                <a:stretch>
                  <a:fillRect l="-1586" t="-30141" r="-566" b="-338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1129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3" grpId="0" animBg="1"/>
      <p:bldP spid="54" grpId="0" animBg="1"/>
      <p:bldP spid="55" grpId="0" animBg="1"/>
      <p:bldP spid="56" grpId="0" animBg="1"/>
      <p:bldP spid="71" grpId="0" animBg="1"/>
      <p:bldP spid="73"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kumimoji="1" sz="2400" i="1" smtClean="0">
            <a:latin typeface="Cambria Math" panose="02040503050406030204" pitchFamily="18" charset="0"/>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2638</TotalTime>
  <Words>1153</Words>
  <Application>Microsoft Office PowerPoint</Application>
  <PresentationFormat>ワイド画面</PresentationFormat>
  <Paragraphs>143</Paragraphs>
  <Slides>12</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游ゴシック</vt:lpstr>
      <vt:lpstr>游ゴシック Light</vt:lpstr>
      <vt:lpstr>Arial</vt:lpstr>
      <vt:lpstr>Calibri</vt:lpstr>
      <vt:lpstr>Cambria Math</vt:lpstr>
      <vt:lpstr>Wingdings</vt:lpstr>
      <vt:lpstr>Office テーマ</vt:lpstr>
      <vt:lpstr>Changes in intergenerational transfers in Japan during the Abenomics period:  An examination using the Japanese NTA data from 2014 and 2019</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貴士 鈴木</dc:creator>
  <cp:lastModifiedBy>貴士 鈴木</cp:lastModifiedBy>
  <cp:revision>29</cp:revision>
  <cp:lastPrinted>2025-02-25T23:31:16Z</cp:lastPrinted>
  <dcterms:created xsi:type="dcterms:W3CDTF">2025-02-25T12:30:46Z</dcterms:created>
  <dcterms:modified xsi:type="dcterms:W3CDTF">2025-03-11T03:47:18Z</dcterms:modified>
</cp:coreProperties>
</file>