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06" r:id="rId1"/>
  </p:sldMasterIdLst>
  <p:notesMasterIdLst>
    <p:notesMasterId r:id="rId26"/>
  </p:notesMasterIdLst>
  <p:sldIdLst>
    <p:sldId id="256" r:id="rId2"/>
    <p:sldId id="267" r:id="rId3"/>
    <p:sldId id="259" r:id="rId4"/>
    <p:sldId id="627" r:id="rId5"/>
    <p:sldId id="276" r:id="rId6"/>
    <p:sldId id="258" r:id="rId7"/>
    <p:sldId id="261" r:id="rId8"/>
    <p:sldId id="264" r:id="rId9"/>
    <p:sldId id="630" r:id="rId10"/>
    <p:sldId id="618" r:id="rId11"/>
    <p:sldId id="435" r:id="rId12"/>
    <p:sldId id="270" r:id="rId13"/>
    <p:sldId id="620" r:id="rId14"/>
    <p:sldId id="766" r:id="rId15"/>
    <p:sldId id="393" r:id="rId16"/>
    <p:sldId id="445" r:id="rId17"/>
    <p:sldId id="2141411916" r:id="rId18"/>
    <p:sldId id="655" r:id="rId19"/>
    <p:sldId id="767" r:id="rId20"/>
    <p:sldId id="2141411901" r:id="rId21"/>
    <p:sldId id="625" r:id="rId22"/>
    <p:sldId id="626" r:id="rId23"/>
    <p:sldId id="266" r:id="rId24"/>
    <p:sldId id="725"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566E6F-2B17-42E8-9D81-73DFBF60C0FF}" v="75" dt="2025-03-11T18:28:02.4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47" d="100"/>
          <a:sy n="47" d="100"/>
        </p:scale>
        <p:origin x="1156"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nre Olaniyan" userId="abeeef11f4a9257d" providerId="LiveId" clId="{20566E6F-2B17-42E8-9D81-73DFBF60C0FF}"/>
    <pc:docChg chg="undo custSel addSld delSld modSld sldOrd">
      <pc:chgData name="Lanre Olaniyan" userId="abeeef11f4a9257d" providerId="LiveId" clId="{20566E6F-2B17-42E8-9D81-73DFBF60C0FF}" dt="2025-03-11T18:28:07.012" v="900" actId="47"/>
      <pc:docMkLst>
        <pc:docMk/>
      </pc:docMkLst>
      <pc:sldChg chg="modSp mod">
        <pc:chgData name="Lanre Olaniyan" userId="abeeef11f4a9257d" providerId="LiveId" clId="{20566E6F-2B17-42E8-9D81-73DFBF60C0FF}" dt="2025-03-11T18:21:47.927" v="795" actId="1036"/>
        <pc:sldMkLst>
          <pc:docMk/>
          <pc:sldMk cId="3073791324" sldId="256"/>
        </pc:sldMkLst>
        <pc:spChg chg="mod">
          <ac:chgData name="Lanre Olaniyan" userId="abeeef11f4a9257d" providerId="LiveId" clId="{20566E6F-2B17-42E8-9D81-73DFBF60C0FF}" dt="2025-03-11T18:21:47.927" v="795" actId="1036"/>
          <ac:spMkLst>
            <pc:docMk/>
            <pc:sldMk cId="3073791324" sldId="256"/>
            <ac:spMk id="2" creationId="{00000000-0000-0000-0000-000000000000}"/>
          </ac:spMkLst>
        </pc:spChg>
        <pc:spChg chg="mod">
          <ac:chgData name="Lanre Olaniyan" userId="abeeef11f4a9257d" providerId="LiveId" clId="{20566E6F-2B17-42E8-9D81-73DFBF60C0FF}" dt="2025-03-11T18:21:47.927" v="795" actId="1036"/>
          <ac:spMkLst>
            <pc:docMk/>
            <pc:sldMk cId="3073791324" sldId="256"/>
            <ac:spMk id="3" creationId="{00000000-0000-0000-0000-000000000000}"/>
          </ac:spMkLst>
        </pc:spChg>
      </pc:sldChg>
      <pc:sldChg chg="del">
        <pc:chgData name="Lanre Olaniyan" userId="abeeef11f4a9257d" providerId="LiveId" clId="{20566E6F-2B17-42E8-9D81-73DFBF60C0FF}" dt="2025-03-11T18:20:49.847" v="792" actId="47"/>
        <pc:sldMkLst>
          <pc:docMk/>
          <pc:sldMk cId="3582901906" sldId="257"/>
        </pc:sldMkLst>
      </pc:sldChg>
      <pc:sldChg chg="modSp add mod ord">
        <pc:chgData name="Lanre Olaniyan" userId="abeeef11f4a9257d" providerId="LiveId" clId="{20566E6F-2B17-42E8-9D81-73DFBF60C0FF}" dt="2025-03-11T18:24:14.893" v="800" actId="14100"/>
        <pc:sldMkLst>
          <pc:docMk/>
          <pc:sldMk cId="3320526945" sldId="259"/>
        </pc:sldMkLst>
        <pc:spChg chg="mod">
          <ac:chgData name="Lanre Olaniyan" userId="abeeef11f4a9257d" providerId="LiveId" clId="{20566E6F-2B17-42E8-9D81-73DFBF60C0FF}" dt="2025-03-11T18:24:14.893" v="800" actId="14100"/>
          <ac:spMkLst>
            <pc:docMk/>
            <pc:sldMk cId="3320526945" sldId="259"/>
            <ac:spMk id="3" creationId="{00000000-0000-0000-0000-000000000000}"/>
          </ac:spMkLst>
        </pc:spChg>
      </pc:sldChg>
      <pc:sldChg chg="modSp del mod ord">
        <pc:chgData name="Lanre Olaniyan" userId="abeeef11f4a9257d" providerId="LiveId" clId="{20566E6F-2B17-42E8-9D81-73DFBF60C0FF}" dt="2025-03-11T18:16:32.753" v="676" actId="47"/>
        <pc:sldMkLst>
          <pc:docMk/>
          <pc:sldMk cId="3833854756" sldId="263"/>
        </pc:sldMkLst>
        <pc:spChg chg="mod">
          <ac:chgData name="Lanre Olaniyan" userId="abeeef11f4a9257d" providerId="LiveId" clId="{20566E6F-2B17-42E8-9D81-73DFBF60C0FF}" dt="2025-03-11T17:56:51.783" v="220" actId="14100"/>
          <ac:spMkLst>
            <pc:docMk/>
            <pc:sldMk cId="3833854756" sldId="263"/>
            <ac:spMk id="2" creationId="{00000000-0000-0000-0000-000000000000}"/>
          </ac:spMkLst>
        </pc:spChg>
        <pc:spChg chg="mod">
          <ac:chgData name="Lanre Olaniyan" userId="abeeef11f4a9257d" providerId="LiveId" clId="{20566E6F-2B17-42E8-9D81-73DFBF60C0FF}" dt="2025-03-11T18:15:42.030" v="634" actId="21"/>
          <ac:spMkLst>
            <pc:docMk/>
            <pc:sldMk cId="3833854756" sldId="263"/>
            <ac:spMk id="3" creationId="{00000000-0000-0000-0000-000000000000}"/>
          </ac:spMkLst>
        </pc:spChg>
      </pc:sldChg>
      <pc:sldChg chg="modSp mod">
        <pc:chgData name="Lanre Olaniyan" userId="abeeef11f4a9257d" providerId="LiveId" clId="{20566E6F-2B17-42E8-9D81-73DFBF60C0FF}" dt="2025-03-11T18:14:16.882" v="630" actId="255"/>
        <pc:sldMkLst>
          <pc:docMk/>
          <pc:sldMk cId="3609499938" sldId="266"/>
        </pc:sldMkLst>
        <pc:spChg chg="mod">
          <ac:chgData name="Lanre Olaniyan" userId="abeeef11f4a9257d" providerId="LiveId" clId="{20566E6F-2B17-42E8-9D81-73DFBF60C0FF}" dt="2025-03-11T18:14:16.882" v="630" actId="255"/>
          <ac:spMkLst>
            <pc:docMk/>
            <pc:sldMk cId="3609499938" sldId="266"/>
            <ac:spMk id="3" creationId="{00000000-0000-0000-0000-000000000000}"/>
          </ac:spMkLst>
        </pc:spChg>
        <pc:spChg chg="mod">
          <ac:chgData name="Lanre Olaniyan" userId="abeeef11f4a9257d" providerId="LiveId" clId="{20566E6F-2B17-42E8-9D81-73DFBF60C0FF}" dt="2025-03-11T18:13:41.622" v="625" actId="6549"/>
          <ac:spMkLst>
            <pc:docMk/>
            <pc:sldMk cId="3609499938" sldId="266"/>
            <ac:spMk id="4" creationId="{BACDCCA7-B5B4-451B-A01B-975E99D76DC2}"/>
          </ac:spMkLst>
        </pc:spChg>
      </pc:sldChg>
      <pc:sldChg chg="modSp mod">
        <pc:chgData name="Lanre Olaniyan" userId="abeeef11f4a9257d" providerId="LiveId" clId="{20566E6F-2B17-42E8-9D81-73DFBF60C0FF}" dt="2025-03-11T18:01:35.223" v="407" actId="20577"/>
        <pc:sldMkLst>
          <pc:docMk/>
          <pc:sldMk cId="507315921" sldId="270"/>
        </pc:sldMkLst>
        <pc:spChg chg="mod">
          <ac:chgData name="Lanre Olaniyan" userId="abeeef11f4a9257d" providerId="LiveId" clId="{20566E6F-2B17-42E8-9D81-73DFBF60C0FF}" dt="2025-03-11T18:01:18.609" v="390" actId="1076"/>
          <ac:spMkLst>
            <pc:docMk/>
            <pc:sldMk cId="507315921" sldId="270"/>
            <ac:spMk id="2" creationId="{00000000-0000-0000-0000-000000000000}"/>
          </ac:spMkLst>
        </pc:spChg>
        <pc:graphicFrameChg chg="mod">
          <ac:chgData name="Lanre Olaniyan" userId="abeeef11f4a9257d" providerId="LiveId" clId="{20566E6F-2B17-42E8-9D81-73DFBF60C0FF}" dt="2025-03-11T18:01:35.223" v="407" actId="20577"/>
          <ac:graphicFrameMkLst>
            <pc:docMk/>
            <pc:sldMk cId="507315921" sldId="270"/>
            <ac:graphicFrameMk id="6" creationId="{5F666139-0120-483D-B592-2EB7907C0524}"/>
          </ac:graphicFrameMkLst>
        </pc:graphicFrameChg>
      </pc:sldChg>
      <pc:sldChg chg="modSp del mod">
        <pc:chgData name="Lanre Olaniyan" userId="abeeef11f4a9257d" providerId="LiveId" clId="{20566E6F-2B17-42E8-9D81-73DFBF60C0FF}" dt="2025-03-11T18:14:24.137" v="631" actId="47"/>
        <pc:sldMkLst>
          <pc:docMk/>
          <pc:sldMk cId="1153394172" sldId="275"/>
        </pc:sldMkLst>
        <pc:spChg chg="mod">
          <ac:chgData name="Lanre Olaniyan" userId="abeeef11f4a9257d" providerId="LiveId" clId="{20566E6F-2B17-42E8-9D81-73DFBF60C0FF}" dt="2025-03-11T18:14:04.351" v="627" actId="21"/>
          <ac:spMkLst>
            <pc:docMk/>
            <pc:sldMk cId="1153394172" sldId="275"/>
            <ac:spMk id="3" creationId="{00000000-0000-0000-0000-000000000000}"/>
          </ac:spMkLst>
        </pc:spChg>
        <pc:spChg chg="mod">
          <ac:chgData name="Lanre Olaniyan" userId="abeeef11f4a9257d" providerId="LiveId" clId="{20566E6F-2B17-42E8-9D81-73DFBF60C0FF}" dt="2025-03-11T18:13:51.953" v="626" actId="6549"/>
          <ac:spMkLst>
            <pc:docMk/>
            <pc:sldMk cId="1153394172" sldId="275"/>
            <ac:spMk id="6" creationId="{4838F519-DB63-4CA9-8B16-5A1A120EB2A4}"/>
          </ac:spMkLst>
        </pc:spChg>
      </pc:sldChg>
      <pc:sldChg chg="del ord">
        <pc:chgData name="Lanre Olaniyan" userId="abeeef11f4a9257d" providerId="LiveId" clId="{20566E6F-2B17-42E8-9D81-73DFBF60C0FF}" dt="2025-03-11T17:37:32.855" v="86" actId="47"/>
        <pc:sldMkLst>
          <pc:docMk/>
          <pc:sldMk cId="1560816068" sldId="277"/>
        </pc:sldMkLst>
      </pc:sldChg>
      <pc:sldChg chg="modSp add mod">
        <pc:chgData name="Lanre Olaniyan" userId="abeeef11f4a9257d" providerId="LiveId" clId="{20566E6F-2B17-42E8-9D81-73DFBF60C0FF}" dt="2025-03-11T18:04:44.608" v="517" actId="2711"/>
        <pc:sldMkLst>
          <pc:docMk/>
          <pc:sldMk cId="1256752295" sldId="393"/>
        </pc:sldMkLst>
        <pc:spChg chg="mod">
          <ac:chgData name="Lanre Olaniyan" userId="abeeef11f4a9257d" providerId="LiveId" clId="{20566E6F-2B17-42E8-9D81-73DFBF60C0FF}" dt="2025-03-11T18:03:34.362" v="486" actId="20577"/>
          <ac:spMkLst>
            <pc:docMk/>
            <pc:sldMk cId="1256752295" sldId="393"/>
            <ac:spMk id="3" creationId="{1A689857-5C05-E7A3-AE66-B06A88F43585}"/>
          </ac:spMkLst>
        </pc:spChg>
        <pc:graphicFrameChg chg="mod">
          <ac:chgData name="Lanre Olaniyan" userId="abeeef11f4a9257d" providerId="LiveId" clId="{20566E6F-2B17-42E8-9D81-73DFBF60C0FF}" dt="2025-03-11T18:04:44.608" v="517" actId="2711"/>
          <ac:graphicFrameMkLst>
            <pc:docMk/>
            <pc:sldMk cId="1256752295" sldId="393"/>
            <ac:graphicFrameMk id="2" creationId="{7276600B-9127-CA64-A058-3D2A77E48E34}"/>
          </ac:graphicFrameMkLst>
        </pc:graphicFrameChg>
      </pc:sldChg>
      <pc:sldChg chg="add">
        <pc:chgData name="Lanre Olaniyan" userId="abeeef11f4a9257d" providerId="LiveId" clId="{20566E6F-2B17-42E8-9D81-73DFBF60C0FF}" dt="2025-03-11T17:47:30.041" v="97"/>
        <pc:sldMkLst>
          <pc:docMk/>
          <pc:sldMk cId="1432832043" sldId="435"/>
        </pc:sldMkLst>
      </pc:sldChg>
      <pc:sldChg chg="del">
        <pc:chgData name="Lanre Olaniyan" userId="abeeef11f4a9257d" providerId="LiveId" clId="{20566E6F-2B17-42E8-9D81-73DFBF60C0FF}" dt="2025-03-11T17:38:31.643" v="87" actId="47"/>
        <pc:sldMkLst>
          <pc:docMk/>
          <pc:sldMk cId="73346334" sldId="442"/>
        </pc:sldMkLst>
      </pc:sldChg>
      <pc:sldChg chg="del">
        <pc:chgData name="Lanre Olaniyan" userId="abeeef11f4a9257d" providerId="LiveId" clId="{20566E6F-2B17-42E8-9D81-73DFBF60C0FF}" dt="2025-03-11T17:38:34.745" v="88" actId="47"/>
        <pc:sldMkLst>
          <pc:docMk/>
          <pc:sldMk cId="3202549270" sldId="443"/>
        </pc:sldMkLst>
      </pc:sldChg>
      <pc:sldChg chg="del">
        <pc:chgData name="Lanre Olaniyan" userId="abeeef11f4a9257d" providerId="LiveId" clId="{20566E6F-2B17-42E8-9D81-73DFBF60C0FF}" dt="2025-03-11T17:38:36.593" v="89" actId="47"/>
        <pc:sldMkLst>
          <pc:docMk/>
          <pc:sldMk cId="2540332310" sldId="444"/>
        </pc:sldMkLst>
      </pc:sldChg>
      <pc:sldChg chg="modSp add mod">
        <pc:chgData name="Lanre Olaniyan" userId="abeeef11f4a9257d" providerId="LiveId" clId="{20566E6F-2B17-42E8-9D81-73DFBF60C0FF}" dt="2025-03-11T18:27:21.981" v="896" actId="1076"/>
        <pc:sldMkLst>
          <pc:docMk/>
          <pc:sldMk cId="2182677505" sldId="445"/>
        </pc:sldMkLst>
        <pc:spChg chg="mod">
          <ac:chgData name="Lanre Olaniyan" userId="abeeef11f4a9257d" providerId="LiveId" clId="{20566E6F-2B17-42E8-9D81-73DFBF60C0FF}" dt="2025-03-11T18:27:10.535" v="893" actId="113"/>
          <ac:spMkLst>
            <pc:docMk/>
            <pc:sldMk cId="2182677505" sldId="445"/>
            <ac:spMk id="2" creationId="{00000000-0000-0000-0000-000000000000}"/>
          </ac:spMkLst>
        </pc:spChg>
        <pc:graphicFrameChg chg="mod">
          <ac:chgData name="Lanre Olaniyan" userId="abeeef11f4a9257d" providerId="LiveId" clId="{20566E6F-2B17-42E8-9D81-73DFBF60C0FF}" dt="2025-03-11T18:27:21.981" v="896" actId="1076"/>
          <ac:graphicFrameMkLst>
            <pc:docMk/>
            <pc:sldMk cId="2182677505" sldId="445"/>
            <ac:graphicFrameMk id="4" creationId="{7467F595-76B9-48F3-BF60-714D14938D1A}"/>
          </ac:graphicFrameMkLst>
        </pc:graphicFrameChg>
      </pc:sldChg>
      <pc:sldChg chg="del ord">
        <pc:chgData name="Lanre Olaniyan" userId="abeeef11f4a9257d" providerId="LiveId" clId="{20566E6F-2B17-42E8-9D81-73DFBF60C0FF}" dt="2025-03-11T18:26:29.237" v="802" actId="2696"/>
        <pc:sldMkLst>
          <pc:docMk/>
          <pc:sldMk cId="3708085383" sldId="445"/>
        </pc:sldMkLst>
      </pc:sldChg>
      <pc:sldChg chg="del">
        <pc:chgData name="Lanre Olaniyan" userId="abeeef11f4a9257d" providerId="LiveId" clId="{20566E6F-2B17-42E8-9D81-73DFBF60C0FF}" dt="2025-03-11T18:01:08.592" v="389" actId="47"/>
        <pc:sldMkLst>
          <pc:docMk/>
          <pc:sldMk cId="1057878218" sldId="619"/>
        </pc:sldMkLst>
      </pc:sldChg>
      <pc:sldChg chg="modSp mod">
        <pc:chgData name="Lanre Olaniyan" userId="abeeef11f4a9257d" providerId="LiveId" clId="{20566E6F-2B17-42E8-9D81-73DFBF60C0FF}" dt="2025-03-11T18:02:31.953" v="454" actId="20577"/>
        <pc:sldMkLst>
          <pc:docMk/>
          <pc:sldMk cId="3729618495" sldId="620"/>
        </pc:sldMkLst>
        <pc:spChg chg="mod">
          <ac:chgData name="Lanre Olaniyan" userId="abeeef11f4a9257d" providerId="LiveId" clId="{20566E6F-2B17-42E8-9D81-73DFBF60C0FF}" dt="2025-03-11T18:02:26.196" v="448" actId="20577"/>
          <ac:spMkLst>
            <pc:docMk/>
            <pc:sldMk cId="3729618495" sldId="620"/>
            <ac:spMk id="2" creationId="{00000000-0000-0000-0000-000000000000}"/>
          </ac:spMkLst>
        </pc:spChg>
        <pc:graphicFrameChg chg="mod">
          <ac:chgData name="Lanre Olaniyan" userId="abeeef11f4a9257d" providerId="LiveId" clId="{20566E6F-2B17-42E8-9D81-73DFBF60C0FF}" dt="2025-03-11T18:02:31.953" v="454" actId="20577"/>
          <ac:graphicFrameMkLst>
            <pc:docMk/>
            <pc:sldMk cId="3729618495" sldId="620"/>
            <ac:graphicFrameMk id="6" creationId="{5F666139-0120-483D-B592-2EB7907C0524}"/>
          </ac:graphicFrameMkLst>
        </pc:graphicFrameChg>
      </pc:sldChg>
      <pc:sldChg chg="modSp del mod">
        <pc:chgData name="Lanre Olaniyan" userId="abeeef11f4a9257d" providerId="LiveId" clId="{20566E6F-2B17-42E8-9D81-73DFBF60C0FF}" dt="2025-03-11T18:28:07.012" v="900" actId="47"/>
        <pc:sldMkLst>
          <pc:docMk/>
          <pc:sldMk cId="199109857" sldId="621"/>
        </pc:sldMkLst>
        <pc:spChg chg="mod">
          <ac:chgData name="Lanre Olaniyan" userId="abeeef11f4a9257d" providerId="LiveId" clId="{20566E6F-2B17-42E8-9D81-73DFBF60C0FF}" dt="2025-03-11T18:27:36.513" v="897" actId="6549"/>
          <ac:spMkLst>
            <pc:docMk/>
            <pc:sldMk cId="199109857" sldId="621"/>
            <ac:spMk id="3" creationId="{00000000-0000-0000-0000-000000000000}"/>
          </ac:spMkLst>
        </pc:spChg>
      </pc:sldChg>
      <pc:sldChg chg="del">
        <pc:chgData name="Lanre Olaniyan" userId="abeeef11f4a9257d" providerId="LiveId" clId="{20566E6F-2B17-42E8-9D81-73DFBF60C0FF}" dt="2025-03-11T18:07:10.501" v="606" actId="47"/>
        <pc:sldMkLst>
          <pc:docMk/>
          <pc:sldMk cId="1683357103" sldId="622"/>
        </pc:sldMkLst>
      </pc:sldChg>
      <pc:sldChg chg="del">
        <pc:chgData name="Lanre Olaniyan" userId="abeeef11f4a9257d" providerId="LiveId" clId="{20566E6F-2B17-42E8-9D81-73DFBF60C0FF}" dt="2025-03-11T18:07:16.578" v="607" actId="47"/>
        <pc:sldMkLst>
          <pc:docMk/>
          <pc:sldMk cId="692914227" sldId="623"/>
        </pc:sldMkLst>
      </pc:sldChg>
      <pc:sldChg chg="del">
        <pc:chgData name="Lanre Olaniyan" userId="abeeef11f4a9257d" providerId="LiveId" clId="{20566E6F-2B17-42E8-9D81-73DFBF60C0FF}" dt="2025-03-11T18:07:19.033" v="608" actId="47"/>
        <pc:sldMkLst>
          <pc:docMk/>
          <pc:sldMk cId="4075397525" sldId="624"/>
        </pc:sldMkLst>
      </pc:sldChg>
      <pc:sldChg chg="modSp mod">
        <pc:chgData name="Lanre Olaniyan" userId="abeeef11f4a9257d" providerId="LiveId" clId="{20566E6F-2B17-42E8-9D81-73DFBF60C0FF}" dt="2025-03-11T18:13:35.821" v="624" actId="6549"/>
        <pc:sldMkLst>
          <pc:docMk/>
          <pc:sldMk cId="1468992773" sldId="625"/>
        </pc:sldMkLst>
        <pc:spChg chg="mod">
          <ac:chgData name="Lanre Olaniyan" userId="abeeef11f4a9257d" providerId="LiveId" clId="{20566E6F-2B17-42E8-9D81-73DFBF60C0FF}" dt="2025-03-11T18:13:35.821" v="624" actId="6549"/>
          <ac:spMkLst>
            <pc:docMk/>
            <pc:sldMk cId="1468992773" sldId="625"/>
            <ac:spMk id="2" creationId="{00000000-0000-0000-0000-000000000000}"/>
          </ac:spMkLst>
        </pc:spChg>
        <pc:spChg chg="mod">
          <ac:chgData name="Lanre Olaniyan" userId="abeeef11f4a9257d" providerId="LiveId" clId="{20566E6F-2B17-42E8-9D81-73DFBF60C0FF}" dt="2025-03-11T18:12:31.867" v="622" actId="20577"/>
          <ac:spMkLst>
            <pc:docMk/>
            <pc:sldMk cId="1468992773" sldId="625"/>
            <ac:spMk id="3" creationId="{00000000-0000-0000-0000-000000000000}"/>
          </ac:spMkLst>
        </pc:spChg>
      </pc:sldChg>
      <pc:sldChg chg="modSp mod">
        <pc:chgData name="Lanre Olaniyan" userId="abeeef11f4a9257d" providerId="LiveId" clId="{20566E6F-2B17-42E8-9D81-73DFBF60C0FF}" dt="2025-03-11T18:20:09.004" v="791" actId="6549"/>
        <pc:sldMkLst>
          <pc:docMk/>
          <pc:sldMk cId="818954698" sldId="626"/>
        </pc:sldMkLst>
        <pc:spChg chg="mod">
          <ac:chgData name="Lanre Olaniyan" userId="abeeef11f4a9257d" providerId="LiveId" clId="{20566E6F-2B17-42E8-9D81-73DFBF60C0FF}" dt="2025-03-11T18:13:26.477" v="623" actId="6549"/>
          <ac:spMkLst>
            <pc:docMk/>
            <pc:sldMk cId="818954698" sldId="626"/>
            <ac:spMk id="2" creationId="{00000000-0000-0000-0000-000000000000}"/>
          </ac:spMkLst>
        </pc:spChg>
        <pc:spChg chg="mod">
          <ac:chgData name="Lanre Olaniyan" userId="abeeef11f4a9257d" providerId="LiveId" clId="{20566E6F-2B17-42E8-9D81-73DFBF60C0FF}" dt="2025-03-11T18:20:09.004" v="791" actId="6549"/>
          <ac:spMkLst>
            <pc:docMk/>
            <pc:sldMk cId="818954698" sldId="626"/>
            <ac:spMk id="3" creationId="{00000000-0000-0000-0000-000000000000}"/>
          </ac:spMkLst>
        </pc:spChg>
      </pc:sldChg>
      <pc:sldChg chg="modSp mod ord">
        <pc:chgData name="Lanre Olaniyan" userId="abeeef11f4a9257d" providerId="LiveId" clId="{20566E6F-2B17-42E8-9D81-73DFBF60C0FF}" dt="2025-03-11T18:16:48.294" v="678"/>
        <pc:sldMkLst>
          <pc:docMk/>
          <pc:sldMk cId="1363565870" sldId="627"/>
        </pc:sldMkLst>
        <pc:spChg chg="mod">
          <ac:chgData name="Lanre Olaniyan" userId="abeeef11f4a9257d" providerId="LiveId" clId="{20566E6F-2B17-42E8-9D81-73DFBF60C0FF}" dt="2025-03-11T17:56:42.239" v="219" actId="5793"/>
          <ac:spMkLst>
            <pc:docMk/>
            <pc:sldMk cId="1363565870" sldId="627"/>
            <ac:spMk id="2" creationId="{00000000-0000-0000-0000-000000000000}"/>
          </ac:spMkLst>
        </pc:spChg>
        <pc:spChg chg="mod">
          <ac:chgData name="Lanre Olaniyan" userId="abeeef11f4a9257d" providerId="LiveId" clId="{20566E6F-2B17-42E8-9D81-73DFBF60C0FF}" dt="2025-03-11T18:00:23.115" v="386" actId="20577"/>
          <ac:spMkLst>
            <pc:docMk/>
            <pc:sldMk cId="1363565870" sldId="627"/>
            <ac:spMk id="3" creationId="{00000000-0000-0000-0000-000000000000}"/>
          </ac:spMkLst>
        </pc:spChg>
      </pc:sldChg>
      <pc:sldChg chg="add del">
        <pc:chgData name="Lanre Olaniyan" userId="abeeef11f4a9257d" providerId="LiveId" clId="{20566E6F-2B17-42E8-9D81-73DFBF60C0FF}" dt="2025-03-11T17:36:28.191" v="82" actId="47"/>
        <pc:sldMkLst>
          <pc:docMk/>
          <pc:sldMk cId="937635321" sldId="628"/>
        </pc:sldMkLst>
      </pc:sldChg>
      <pc:sldChg chg="del">
        <pc:chgData name="Lanre Olaniyan" userId="abeeef11f4a9257d" providerId="LiveId" clId="{20566E6F-2B17-42E8-9D81-73DFBF60C0FF}" dt="2025-03-11T17:36:28.970" v="83" actId="47"/>
        <pc:sldMkLst>
          <pc:docMk/>
          <pc:sldMk cId="3809714669" sldId="629"/>
        </pc:sldMkLst>
      </pc:sldChg>
      <pc:sldChg chg="modSp new del mod">
        <pc:chgData name="Lanre Olaniyan" userId="abeeef11f4a9257d" providerId="LiveId" clId="{20566E6F-2B17-42E8-9D81-73DFBF60C0FF}" dt="2025-03-11T18:14:30.508" v="632" actId="47"/>
        <pc:sldMkLst>
          <pc:docMk/>
          <pc:sldMk cId="181726163" sldId="631"/>
        </pc:sldMkLst>
        <pc:spChg chg="mod">
          <ac:chgData name="Lanre Olaniyan" userId="abeeef11f4a9257d" providerId="LiveId" clId="{20566E6F-2B17-42E8-9D81-73DFBF60C0FF}" dt="2025-03-11T16:46:36.647" v="50" actId="14100"/>
          <ac:spMkLst>
            <pc:docMk/>
            <pc:sldMk cId="181726163" sldId="631"/>
            <ac:spMk id="3" creationId="{D21803C9-F89D-5DB4-3B73-B0DFA6A2F42B}"/>
          </ac:spMkLst>
        </pc:spChg>
      </pc:sldChg>
      <pc:sldChg chg="modSp new del mod">
        <pc:chgData name="Lanre Olaniyan" userId="abeeef11f4a9257d" providerId="LiveId" clId="{20566E6F-2B17-42E8-9D81-73DFBF60C0FF}" dt="2025-03-11T18:14:31.748" v="633" actId="47"/>
        <pc:sldMkLst>
          <pc:docMk/>
          <pc:sldMk cId="3724656601" sldId="632"/>
        </pc:sldMkLst>
        <pc:spChg chg="mod">
          <ac:chgData name="Lanre Olaniyan" userId="abeeef11f4a9257d" providerId="LiveId" clId="{20566E6F-2B17-42E8-9D81-73DFBF60C0FF}" dt="2025-03-11T17:54:56.619" v="118" actId="21"/>
          <ac:spMkLst>
            <pc:docMk/>
            <pc:sldMk cId="3724656601" sldId="632"/>
            <ac:spMk id="3" creationId="{E0250477-89F6-53A6-ECFC-5AC3B5BC5ACF}"/>
          </ac:spMkLst>
        </pc:spChg>
      </pc:sldChg>
      <pc:sldChg chg="modSp add mod">
        <pc:chgData name="Lanre Olaniyan" userId="abeeef11f4a9257d" providerId="LiveId" clId="{20566E6F-2B17-42E8-9D81-73DFBF60C0FF}" dt="2025-03-11T18:19:10.583" v="774" actId="1076"/>
        <pc:sldMkLst>
          <pc:docMk/>
          <pc:sldMk cId="2260833141" sldId="655"/>
        </pc:sldMkLst>
        <pc:spChg chg="mod">
          <ac:chgData name="Lanre Olaniyan" userId="abeeef11f4a9257d" providerId="LiveId" clId="{20566E6F-2B17-42E8-9D81-73DFBF60C0FF}" dt="2025-03-11T18:19:05.420" v="773" actId="20577"/>
          <ac:spMkLst>
            <pc:docMk/>
            <pc:sldMk cId="2260833141" sldId="655"/>
            <ac:spMk id="2" creationId="{00000000-0000-0000-0000-000000000000}"/>
          </ac:spMkLst>
        </pc:spChg>
        <pc:spChg chg="mod">
          <ac:chgData name="Lanre Olaniyan" userId="abeeef11f4a9257d" providerId="LiveId" clId="{20566E6F-2B17-42E8-9D81-73DFBF60C0FF}" dt="2025-03-11T18:19:10.583" v="774" actId="1076"/>
          <ac:spMkLst>
            <pc:docMk/>
            <pc:sldMk cId="2260833141" sldId="655"/>
            <ac:spMk id="6" creationId="{5C09E8E7-20C0-B4B8-8FD3-D33D14C27E4E}"/>
          </ac:spMkLst>
        </pc:spChg>
        <pc:graphicFrameChg chg="mod">
          <ac:chgData name="Lanre Olaniyan" userId="abeeef11f4a9257d" providerId="LiveId" clId="{20566E6F-2B17-42E8-9D81-73DFBF60C0FF}" dt="2025-03-11T18:18:53.229" v="754" actId="1076"/>
          <ac:graphicFrameMkLst>
            <pc:docMk/>
            <pc:sldMk cId="2260833141" sldId="655"/>
            <ac:graphicFrameMk id="4" creationId="{00000000-0000-0000-0000-000000000000}"/>
          </ac:graphicFrameMkLst>
        </pc:graphicFrameChg>
      </pc:sldChg>
      <pc:sldChg chg="delSp add setBg delDesignElem">
        <pc:chgData name="Lanre Olaniyan" userId="abeeef11f4a9257d" providerId="LiveId" clId="{20566E6F-2B17-42E8-9D81-73DFBF60C0FF}" dt="2025-03-11T18:28:02.441" v="899"/>
        <pc:sldMkLst>
          <pc:docMk/>
          <pc:sldMk cId="2563771089" sldId="725"/>
        </pc:sldMkLst>
        <pc:spChg chg="del">
          <ac:chgData name="Lanre Olaniyan" userId="abeeef11f4a9257d" providerId="LiveId" clId="{20566E6F-2B17-42E8-9D81-73DFBF60C0FF}" dt="2025-03-11T18:28:02.441" v="899"/>
          <ac:spMkLst>
            <pc:docMk/>
            <pc:sldMk cId="2563771089" sldId="725"/>
            <ac:spMk id="17" creationId="{C9757E9E-CCD5-49A5-A016-FC18317317A2}"/>
          </ac:spMkLst>
        </pc:spChg>
        <pc:grpChg chg="del">
          <ac:chgData name="Lanre Olaniyan" userId="abeeef11f4a9257d" providerId="LiveId" clId="{20566E6F-2B17-42E8-9D81-73DFBF60C0FF}" dt="2025-03-11T18:28:02.441" v="899"/>
          <ac:grpSpMkLst>
            <pc:docMk/>
            <pc:sldMk cId="2563771089" sldId="725"/>
            <ac:grpSpMk id="11" creationId="{9494E066-0146-46E9-BAF1-C33240ABA294}"/>
          </ac:grpSpMkLst>
        </pc:grpChg>
        <pc:grpChg chg="del">
          <ac:chgData name="Lanre Olaniyan" userId="abeeef11f4a9257d" providerId="LiveId" clId="{20566E6F-2B17-42E8-9D81-73DFBF60C0FF}" dt="2025-03-11T18:28:02.441" v="899"/>
          <ac:grpSpMkLst>
            <pc:docMk/>
            <pc:sldMk cId="2563771089" sldId="725"/>
            <ac:grpSpMk id="19" creationId="{1781FF6F-5DEF-409F-A063-79558272397E}"/>
          </ac:grpSpMkLst>
        </pc:grpChg>
        <pc:grpChg chg="del">
          <ac:chgData name="Lanre Olaniyan" userId="abeeef11f4a9257d" providerId="LiveId" clId="{20566E6F-2B17-42E8-9D81-73DFBF60C0FF}" dt="2025-03-11T18:28:02.441" v="899"/>
          <ac:grpSpMkLst>
            <pc:docMk/>
            <pc:sldMk cId="2563771089" sldId="725"/>
            <ac:grpSpMk id="83" creationId="{801DF50F-B47F-405F-BDF3-73DAC01BB90A}"/>
          </ac:grpSpMkLst>
        </pc:grpChg>
        <pc:cxnChg chg="del">
          <ac:chgData name="Lanre Olaniyan" userId="abeeef11f4a9257d" providerId="LiveId" clId="{20566E6F-2B17-42E8-9D81-73DFBF60C0FF}" dt="2025-03-11T18:28:02.441" v="899"/>
          <ac:cxnSpMkLst>
            <pc:docMk/>
            <pc:sldMk cId="2563771089" sldId="725"/>
            <ac:cxnSpMk id="9" creationId="{AE0C0B2A-3FD1-4235-A16E-0ED1E028A93E}"/>
          </ac:cxnSpMkLst>
        </pc:cxnChg>
        <pc:cxnChg chg="del">
          <ac:chgData name="Lanre Olaniyan" userId="abeeef11f4a9257d" providerId="LiveId" clId="{20566E6F-2B17-42E8-9D81-73DFBF60C0FF}" dt="2025-03-11T18:28:02.441" v="899"/>
          <ac:cxnSpMkLst>
            <pc:docMk/>
            <pc:sldMk cId="2563771089" sldId="725"/>
            <ac:cxnSpMk id="81" creationId="{D56ACE5F-BE95-4218-ADF7-6F1DEF6A9465}"/>
          </ac:cxnSpMkLst>
        </pc:cxnChg>
      </pc:sldChg>
      <pc:sldChg chg="modSp add del mod">
        <pc:chgData name="Lanre Olaniyan" userId="abeeef11f4a9257d" providerId="LiveId" clId="{20566E6F-2B17-42E8-9D81-73DFBF60C0FF}" dt="2025-03-11T18:18:38.712" v="753" actId="6549"/>
        <pc:sldMkLst>
          <pc:docMk/>
          <pc:sldMk cId="454103243" sldId="766"/>
        </pc:sldMkLst>
        <pc:spChg chg="mod">
          <ac:chgData name="Lanre Olaniyan" userId="abeeef11f4a9257d" providerId="LiveId" clId="{20566E6F-2B17-42E8-9D81-73DFBF60C0FF}" dt="2025-03-11T18:17:25.762" v="679" actId="1076"/>
          <ac:spMkLst>
            <pc:docMk/>
            <pc:sldMk cId="454103243" sldId="766"/>
            <ac:spMk id="2" creationId="{0EB56F89-72D2-24B4-40AD-8D1F103667AE}"/>
          </ac:spMkLst>
        </pc:spChg>
        <pc:spChg chg="mod">
          <ac:chgData name="Lanre Olaniyan" userId="abeeef11f4a9257d" providerId="LiveId" clId="{20566E6F-2B17-42E8-9D81-73DFBF60C0FF}" dt="2025-03-11T18:18:38.712" v="753" actId="6549"/>
          <ac:spMkLst>
            <pc:docMk/>
            <pc:sldMk cId="454103243" sldId="766"/>
            <ac:spMk id="3" creationId="{A6031AF6-6097-8426-E9B3-CCAC6D9944FA}"/>
          </ac:spMkLst>
        </pc:spChg>
      </pc:sldChg>
      <pc:sldChg chg="modSp add mod">
        <pc:chgData name="Lanre Olaniyan" userId="abeeef11f4a9257d" providerId="LiveId" clId="{20566E6F-2B17-42E8-9D81-73DFBF60C0FF}" dt="2025-03-11T18:06:19.054" v="562" actId="122"/>
        <pc:sldMkLst>
          <pc:docMk/>
          <pc:sldMk cId="1140452194" sldId="767"/>
        </pc:sldMkLst>
        <pc:spChg chg="mod">
          <ac:chgData name="Lanre Olaniyan" userId="abeeef11f4a9257d" providerId="LiveId" clId="{20566E6F-2B17-42E8-9D81-73DFBF60C0FF}" dt="2025-03-11T18:06:19.054" v="562" actId="122"/>
          <ac:spMkLst>
            <pc:docMk/>
            <pc:sldMk cId="1140452194" sldId="767"/>
            <ac:spMk id="2" creationId="{00000000-0000-0000-0000-000000000000}"/>
          </ac:spMkLst>
        </pc:spChg>
        <pc:spChg chg="mod">
          <ac:chgData name="Lanre Olaniyan" userId="abeeef11f4a9257d" providerId="LiveId" clId="{20566E6F-2B17-42E8-9D81-73DFBF60C0FF}" dt="2025-03-11T18:05:29.148" v="518" actId="14100"/>
          <ac:spMkLst>
            <pc:docMk/>
            <pc:sldMk cId="1140452194" sldId="767"/>
            <ac:spMk id="3" creationId="{00000000-0000-0000-0000-000000000000}"/>
          </ac:spMkLst>
        </pc:spChg>
      </pc:sldChg>
      <pc:sldChg chg="addSp delSp modSp add mod chgLayout">
        <pc:chgData name="Lanre Olaniyan" userId="abeeef11f4a9257d" providerId="LiveId" clId="{20566E6F-2B17-42E8-9D81-73DFBF60C0FF}" dt="2025-03-11T18:19:34.493" v="780" actId="27636"/>
        <pc:sldMkLst>
          <pc:docMk/>
          <pc:sldMk cId="3503981061" sldId="2141411901"/>
        </pc:sldMkLst>
        <pc:spChg chg="mod ord">
          <ac:chgData name="Lanre Olaniyan" userId="abeeef11f4a9257d" providerId="LiveId" clId="{20566E6F-2B17-42E8-9D81-73DFBF60C0FF}" dt="2025-03-11T18:06:48.350" v="603" actId="5793"/>
          <ac:spMkLst>
            <pc:docMk/>
            <pc:sldMk cId="3503981061" sldId="2141411901"/>
            <ac:spMk id="2" creationId="{F512F323-3F65-584B-D620-AABED2FD9A18}"/>
          </ac:spMkLst>
        </pc:spChg>
        <pc:spChg chg="mod ord">
          <ac:chgData name="Lanre Olaniyan" userId="abeeef11f4a9257d" providerId="LiveId" clId="{20566E6F-2B17-42E8-9D81-73DFBF60C0FF}" dt="2025-03-11T17:54:27.499" v="115" actId="700"/>
          <ac:spMkLst>
            <pc:docMk/>
            <pc:sldMk cId="3503981061" sldId="2141411901"/>
            <ac:spMk id="4" creationId="{3E656E85-617F-8AB2-1A2A-9BE33900309B}"/>
          </ac:spMkLst>
        </pc:spChg>
        <pc:spChg chg="add mod">
          <ac:chgData name="Lanre Olaniyan" userId="abeeef11f4a9257d" providerId="LiveId" clId="{20566E6F-2B17-42E8-9D81-73DFBF60C0FF}" dt="2025-03-11T18:19:34.493" v="780" actId="27636"/>
          <ac:spMkLst>
            <pc:docMk/>
            <pc:sldMk cId="3503981061" sldId="2141411901"/>
            <ac:spMk id="6" creationId="{41B65EEE-C442-2AF5-DB6E-F45F29F8A461}"/>
          </ac:spMkLst>
        </pc:spChg>
        <pc:graphicFrameChg chg="del mod ord">
          <ac:chgData name="Lanre Olaniyan" userId="abeeef11f4a9257d" providerId="LiveId" clId="{20566E6F-2B17-42E8-9D81-73DFBF60C0FF}" dt="2025-03-11T17:54:39.403" v="116" actId="478"/>
          <ac:graphicFrameMkLst>
            <pc:docMk/>
            <pc:sldMk cId="3503981061" sldId="2141411901"/>
            <ac:graphicFrameMk id="5" creationId="{32CFF9A7-E057-9F06-2FAE-FD52F4E809A9}"/>
          </ac:graphicFrameMkLst>
        </pc:graphicFrameChg>
      </pc:sldChg>
      <pc:sldChg chg="add">
        <pc:chgData name="Lanre Olaniyan" userId="abeeef11f4a9257d" providerId="LiveId" clId="{20566E6F-2B17-42E8-9D81-73DFBF60C0FF}" dt="2025-03-11T18:26:15.715" v="801"/>
        <pc:sldMkLst>
          <pc:docMk/>
          <pc:sldMk cId="1041628094" sldId="2141411916"/>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C:\Users\Admin\Documents\Academics\Demographic%20Dividend\EndSARS%20Webinar\EndSARS%20Profile%20Data.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oleObject" Target="file:///C:\Users\Admin\Documents\Academics\Demographic%20Dividend\EndSARS%20Webinar\EndSARS%20Profile%20Data.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Admin\Documents\Academics\Demographic%20Dividend\EndSARS%20Webinar\EndSARS%20Profile%20Data.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USER\Downloads\NTA%202018%20Lifecycle%20deficit%202004%20_2016.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Admin\Documents\Academics\Demographic%20Dividend\EndSARS%20Webinar\EndSARS%20Profile%20Data.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USER\Downloads\NTA%202018%20Lifecycle%20deficit%202004%20_2016.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user\Documents\Academics\Conference\PAN%202025\Population%20Projection%20by%20Zone%202022.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Admin\Documents\Academics\Demographic%20Dividend\EndSARS%20Webinar\EndSARS%20Profile%20Data.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https://d.docs.live.net/abeeef11f4a9257d/Documents/TRANSFERRED%20HP%20LAPTOP%20DOCUMENTS%202021/Documents/OLD%20LENOVO%20Documents/Documents/old%20HP%20Documents/Research%20students/UCH%20ethical%20clearance/Downloads/Population%20Projection%20by%20Zone%202022.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Separate!$B$160</c:f>
              <c:strCache>
                <c:ptCount val="1"/>
                <c:pt idx="0">
                  <c:v>Population</c:v>
                </c:pt>
              </c:strCache>
            </c:strRef>
          </c:tx>
          <c:spPr>
            <a:solidFill>
              <a:schemeClr val="accent1"/>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Separate!$A$161:$A$166</c:f>
              <c:numCache>
                <c:formatCode>General</c:formatCode>
                <c:ptCount val="6"/>
                <c:pt idx="0">
                  <c:v>1950</c:v>
                </c:pt>
                <c:pt idx="1">
                  <c:v>1970</c:v>
                </c:pt>
                <c:pt idx="2">
                  <c:v>1990</c:v>
                </c:pt>
                <c:pt idx="3">
                  <c:v>2010</c:v>
                </c:pt>
                <c:pt idx="4">
                  <c:v>2020</c:v>
                </c:pt>
                <c:pt idx="5">
                  <c:v>2050</c:v>
                </c:pt>
              </c:numCache>
            </c:numRef>
          </c:cat>
          <c:val>
            <c:numRef>
              <c:f>Separate!$B$161:$B$166</c:f>
              <c:numCache>
                <c:formatCode>#\ ###\ ###\ ##0;\-#\ ###\ ###\ ##0;0</c:formatCode>
                <c:ptCount val="6"/>
                <c:pt idx="0" formatCode="General">
                  <c:v>37859749.99999997</c:v>
                </c:pt>
                <c:pt idx="1">
                  <c:v>55982141.999999985</c:v>
                </c:pt>
                <c:pt idx="2">
                  <c:v>95212453.99999997</c:v>
                </c:pt>
                <c:pt idx="3">
                  <c:v>158503202.99999994</c:v>
                </c:pt>
                <c:pt idx="4">
                  <c:v>206139587</c:v>
                </c:pt>
                <c:pt idx="5">
                  <c:v>401314997</c:v>
                </c:pt>
              </c:numCache>
            </c:numRef>
          </c:val>
          <c:extLst>
            <c:ext xmlns:c16="http://schemas.microsoft.com/office/drawing/2014/chart" uri="{C3380CC4-5D6E-409C-BE32-E72D297353CC}">
              <c16:uniqueId val="{00000000-0CC4-458E-891A-31EC7CDB1356}"/>
            </c:ext>
          </c:extLst>
        </c:ser>
        <c:dLbls>
          <c:showLegendKey val="0"/>
          <c:showVal val="0"/>
          <c:showCatName val="0"/>
          <c:showSerName val="0"/>
          <c:showPercent val="0"/>
          <c:showBubbleSize val="0"/>
        </c:dLbls>
        <c:gapWidth val="182"/>
        <c:axId val="147861416"/>
        <c:axId val="147861808"/>
      </c:barChart>
      <c:catAx>
        <c:axId val="1478614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147861808"/>
        <c:crosses val="autoZero"/>
        <c:auto val="1"/>
        <c:lblAlgn val="ctr"/>
        <c:lblOffset val="100"/>
        <c:noMultiLvlLbl val="0"/>
      </c:catAx>
      <c:valAx>
        <c:axId val="14786180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1478614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solidFill>
            <a:schemeClr val="tx1"/>
          </a:solidFill>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Sheet19!$E$5</c:f>
              <c:strCache>
                <c:ptCount val="1"/>
                <c:pt idx="0">
                  <c:v>Urban population</c:v>
                </c:pt>
              </c:strCache>
            </c:strRef>
          </c:tx>
          <c:spPr>
            <a:solidFill>
              <a:srgbClr val="00B050"/>
            </a:solidFill>
            <a:ln>
              <a:noFill/>
            </a:ln>
            <a:effectLst/>
          </c:spPr>
          <c:invertIfNegative val="0"/>
          <c:dLbls>
            <c:spPr>
              <a:noFill/>
              <a:ln>
                <a:noFill/>
              </a:ln>
              <a:effectLst/>
            </c:spPr>
            <c:txPr>
              <a:bodyPr rot="0" spcFirstLastPara="1" vertOverflow="ellipsis" vert="horz" wrap="square" anchor="ctr" anchorCtr="1"/>
              <a:lstStyle/>
              <a:p>
                <a:pPr>
                  <a:defRPr sz="1600" b="1" i="0" u="none" strike="noStrike" kern="1200" baseline="0">
                    <a:solidFill>
                      <a:schemeClr val="bg1"/>
                    </a:solidFill>
                    <a:latin typeface="+mn-lt"/>
                    <a:ea typeface="+mn-ea"/>
                    <a:cs typeface="+mn-cs"/>
                  </a:defRPr>
                </a:pPr>
                <a:endParaRPr lang="en-NG"/>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Sheet19!$F$2:$I$2</c:f>
              <c:strCache>
                <c:ptCount val="4"/>
                <c:pt idx="0">
                  <c:v>1950</c:v>
                </c:pt>
                <c:pt idx="1">
                  <c:v>1980</c:v>
                </c:pt>
                <c:pt idx="2">
                  <c:v>2010</c:v>
                </c:pt>
                <c:pt idx="3">
                  <c:v>2020</c:v>
                </c:pt>
              </c:strCache>
            </c:strRef>
          </c:cat>
          <c:val>
            <c:numRef>
              <c:f>Sheet19!$F$5:$I$5</c:f>
              <c:numCache>
                <c:formatCode>_(* #,##0.00_);_(* \(#,##0.00\);_(* "-"??_);_(@_)</c:formatCode>
                <c:ptCount val="4"/>
                <c:pt idx="0">
                  <c:v>3558.8164999999999</c:v>
                </c:pt>
                <c:pt idx="1">
                  <c:v>16153.202119999998</c:v>
                </c:pt>
                <c:pt idx="2">
                  <c:v>68948.893305000005</c:v>
                </c:pt>
                <c:pt idx="3">
                  <c:v>107192.58524</c:v>
                </c:pt>
              </c:numCache>
            </c:numRef>
          </c:val>
          <c:extLst>
            <c:ext xmlns:c16="http://schemas.microsoft.com/office/drawing/2014/chart" uri="{C3380CC4-5D6E-409C-BE32-E72D297353CC}">
              <c16:uniqueId val="{00000000-E4C3-478A-8F2E-762C50A959E9}"/>
            </c:ext>
          </c:extLst>
        </c:ser>
        <c:ser>
          <c:idx val="1"/>
          <c:order val="1"/>
          <c:tx>
            <c:strRef>
              <c:f>Sheet19!$E$6</c:f>
              <c:strCache>
                <c:ptCount val="1"/>
                <c:pt idx="0">
                  <c:v>Rural Population</c:v>
                </c:pt>
              </c:strCache>
            </c:strRef>
          </c:tx>
          <c:spPr>
            <a:solidFill>
              <a:schemeClr val="accent5">
                <a:lumMod val="50000"/>
              </a:schemeClr>
            </a:solidFill>
            <a:ln>
              <a:noFill/>
            </a:ln>
            <a:effectLst/>
          </c:spPr>
          <c:invertIfNegative val="0"/>
          <c:dLbls>
            <c:spPr>
              <a:noFill/>
              <a:ln>
                <a:noFill/>
              </a:ln>
              <a:effectLst/>
            </c:spPr>
            <c:txPr>
              <a:bodyPr rot="0" spcFirstLastPara="1" vertOverflow="ellipsis" vert="horz" wrap="square" anchor="ctr" anchorCtr="1"/>
              <a:lstStyle/>
              <a:p>
                <a:pPr>
                  <a:defRPr sz="2000" b="1" i="0" u="none" strike="noStrike" kern="1200" baseline="0">
                    <a:solidFill>
                      <a:schemeClr val="bg1"/>
                    </a:solidFill>
                    <a:latin typeface="+mn-lt"/>
                    <a:ea typeface="+mn-ea"/>
                    <a:cs typeface="+mn-cs"/>
                  </a:defRPr>
                </a:pPr>
                <a:endParaRPr lang="en-NG"/>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Sheet19!$F$2:$I$2</c:f>
              <c:strCache>
                <c:ptCount val="4"/>
                <c:pt idx="0">
                  <c:v>1950</c:v>
                </c:pt>
                <c:pt idx="1">
                  <c:v>1980</c:v>
                </c:pt>
                <c:pt idx="2">
                  <c:v>2010</c:v>
                </c:pt>
                <c:pt idx="3">
                  <c:v>2020</c:v>
                </c:pt>
              </c:strCache>
            </c:strRef>
          </c:cat>
          <c:val>
            <c:numRef>
              <c:f>Sheet19!$F$6:$I$6</c:f>
              <c:numCache>
                <c:formatCode>_-* #,##0_-;\-* #,##0_-;_-* "-"??_-;_-@_-</c:formatCode>
                <c:ptCount val="4"/>
                <c:pt idx="0">
                  <c:v>34300.933499999999</c:v>
                </c:pt>
                <c:pt idx="1">
                  <c:v>57270.443879999992</c:v>
                </c:pt>
                <c:pt idx="2">
                  <c:v>89554.309695000004</c:v>
                </c:pt>
                <c:pt idx="3">
                  <c:v>98947.001759999999</c:v>
                </c:pt>
              </c:numCache>
            </c:numRef>
          </c:val>
          <c:extLst>
            <c:ext xmlns:c16="http://schemas.microsoft.com/office/drawing/2014/chart" uri="{C3380CC4-5D6E-409C-BE32-E72D297353CC}">
              <c16:uniqueId val="{00000001-E4C3-478A-8F2E-762C50A959E9}"/>
            </c:ext>
          </c:extLst>
        </c:ser>
        <c:dLbls>
          <c:showLegendKey val="0"/>
          <c:showVal val="0"/>
          <c:showCatName val="0"/>
          <c:showSerName val="0"/>
          <c:showPercent val="0"/>
          <c:showBubbleSize val="0"/>
        </c:dLbls>
        <c:gapWidth val="150"/>
        <c:overlap val="100"/>
        <c:axId val="425555264"/>
        <c:axId val="425551344"/>
      </c:barChart>
      <c:catAx>
        <c:axId val="425555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NG"/>
          </a:p>
        </c:txPr>
        <c:crossAx val="425551344"/>
        <c:crosses val="autoZero"/>
        <c:auto val="1"/>
        <c:lblAlgn val="ctr"/>
        <c:lblOffset val="100"/>
        <c:noMultiLvlLbl val="0"/>
      </c:catAx>
      <c:valAx>
        <c:axId val="42555134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NG"/>
          </a:p>
        </c:txPr>
        <c:crossAx val="425555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NG"/>
        </a:p>
      </c:txPr>
    </c:legend>
    <c:plotVisOnly val="1"/>
    <c:dispBlanksAs val="gap"/>
    <c:showDLblsOverMax val="0"/>
  </c:chart>
  <c:spPr>
    <a:solidFill>
      <a:schemeClr val="accent4">
        <a:lumMod val="20000"/>
        <a:lumOff val="80000"/>
      </a:schemeClr>
    </a:solidFill>
    <a:ln>
      <a:noFill/>
    </a:ln>
    <a:effectLst/>
  </c:spPr>
  <c:txPr>
    <a:bodyPr/>
    <a:lstStyle/>
    <a:p>
      <a:pPr>
        <a:defRPr sz="2000"/>
      </a:pPr>
      <a:endParaRPr lang="en-NG"/>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Separate!$C$170</c:f>
              <c:strCache>
                <c:ptCount val="1"/>
                <c:pt idx="0">
                  <c:v>0-14yrs</c:v>
                </c:pt>
              </c:strCache>
            </c:strRef>
          </c:tx>
          <c:spPr>
            <a:solidFill>
              <a:srgbClr val="00B050"/>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Separate!$B$171:$B$176</c:f>
              <c:strCache>
                <c:ptCount val="6"/>
                <c:pt idx="0">
                  <c:v>North-Central</c:v>
                </c:pt>
                <c:pt idx="1">
                  <c:v>North-East</c:v>
                </c:pt>
                <c:pt idx="2">
                  <c:v>North-West</c:v>
                </c:pt>
                <c:pt idx="3">
                  <c:v>South-East</c:v>
                </c:pt>
                <c:pt idx="4">
                  <c:v>South-South</c:v>
                </c:pt>
                <c:pt idx="5">
                  <c:v>South-West</c:v>
                </c:pt>
              </c:strCache>
            </c:strRef>
          </c:cat>
          <c:val>
            <c:numRef>
              <c:f>Separate!$C$171:$C$176</c:f>
              <c:numCache>
                <c:formatCode>General</c:formatCode>
                <c:ptCount val="6"/>
                <c:pt idx="0">
                  <c:v>44.38</c:v>
                </c:pt>
                <c:pt idx="1">
                  <c:v>42.5</c:v>
                </c:pt>
                <c:pt idx="2">
                  <c:v>52.01</c:v>
                </c:pt>
                <c:pt idx="3">
                  <c:v>28.47</c:v>
                </c:pt>
                <c:pt idx="4">
                  <c:v>28.48</c:v>
                </c:pt>
                <c:pt idx="5">
                  <c:v>35.47</c:v>
                </c:pt>
              </c:numCache>
            </c:numRef>
          </c:val>
          <c:extLst>
            <c:ext xmlns:c16="http://schemas.microsoft.com/office/drawing/2014/chart" uri="{C3380CC4-5D6E-409C-BE32-E72D297353CC}">
              <c16:uniqueId val="{00000000-2E5D-4C59-BDE0-497B25B005EE}"/>
            </c:ext>
          </c:extLst>
        </c:ser>
        <c:ser>
          <c:idx val="1"/>
          <c:order val="1"/>
          <c:tx>
            <c:strRef>
              <c:f>Separate!$D$170</c:f>
              <c:strCache>
                <c:ptCount val="1"/>
                <c:pt idx="0">
                  <c:v>15-34yrs</c:v>
                </c:pt>
              </c:strCache>
            </c:strRef>
          </c:tx>
          <c:spPr>
            <a:solidFill>
              <a:srgbClr val="00B0F0"/>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Separate!$B$171:$B$176</c:f>
              <c:strCache>
                <c:ptCount val="6"/>
                <c:pt idx="0">
                  <c:v>North-Central</c:v>
                </c:pt>
                <c:pt idx="1">
                  <c:v>North-East</c:v>
                </c:pt>
                <c:pt idx="2">
                  <c:v>North-West</c:v>
                </c:pt>
                <c:pt idx="3">
                  <c:v>South-East</c:v>
                </c:pt>
                <c:pt idx="4">
                  <c:v>South-South</c:v>
                </c:pt>
                <c:pt idx="5">
                  <c:v>South-West</c:v>
                </c:pt>
              </c:strCache>
            </c:strRef>
          </c:cat>
          <c:val>
            <c:numRef>
              <c:f>Separate!$D$171:$D$176</c:f>
              <c:numCache>
                <c:formatCode>General</c:formatCode>
                <c:ptCount val="6"/>
                <c:pt idx="0">
                  <c:v>34.89</c:v>
                </c:pt>
                <c:pt idx="1">
                  <c:v>33.909999999999997</c:v>
                </c:pt>
                <c:pt idx="2">
                  <c:v>29.18</c:v>
                </c:pt>
                <c:pt idx="3">
                  <c:v>33.39</c:v>
                </c:pt>
                <c:pt idx="4">
                  <c:v>39.36</c:v>
                </c:pt>
                <c:pt idx="5">
                  <c:v>34.01</c:v>
                </c:pt>
              </c:numCache>
            </c:numRef>
          </c:val>
          <c:extLst>
            <c:ext xmlns:c16="http://schemas.microsoft.com/office/drawing/2014/chart" uri="{C3380CC4-5D6E-409C-BE32-E72D297353CC}">
              <c16:uniqueId val="{00000001-2E5D-4C59-BDE0-497B25B005EE}"/>
            </c:ext>
          </c:extLst>
        </c:ser>
        <c:ser>
          <c:idx val="2"/>
          <c:order val="2"/>
          <c:tx>
            <c:strRef>
              <c:f>Separate!$E$170</c:f>
              <c:strCache>
                <c:ptCount val="1"/>
                <c:pt idx="0">
                  <c:v>35-64yrs</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Separate!$B$171:$B$176</c:f>
              <c:strCache>
                <c:ptCount val="6"/>
                <c:pt idx="0">
                  <c:v>North-Central</c:v>
                </c:pt>
                <c:pt idx="1">
                  <c:v>North-East</c:v>
                </c:pt>
                <c:pt idx="2">
                  <c:v>North-West</c:v>
                </c:pt>
                <c:pt idx="3">
                  <c:v>South-East</c:v>
                </c:pt>
                <c:pt idx="4">
                  <c:v>South-South</c:v>
                </c:pt>
                <c:pt idx="5">
                  <c:v>South-West</c:v>
                </c:pt>
              </c:strCache>
            </c:strRef>
          </c:cat>
          <c:val>
            <c:numRef>
              <c:f>Separate!$E$171:$E$176</c:f>
              <c:numCache>
                <c:formatCode>General</c:formatCode>
                <c:ptCount val="6"/>
                <c:pt idx="0">
                  <c:v>18.899999999999999</c:v>
                </c:pt>
                <c:pt idx="1">
                  <c:v>21.5</c:v>
                </c:pt>
                <c:pt idx="2">
                  <c:v>16.98</c:v>
                </c:pt>
                <c:pt idx="3">
                  <c:v>30.59</c:v>
                </c:pt>
                <c:pt idx="4">
                  <c:v>28.48</c:v>
                </c:pt>
                <c:pt idx="5">
                  <c:v>25.8</c:v>
                </c:pt>
              </c:numCache>
            </c:numRef>
          </c:val>
          <c:extLst>
            <c:ext xmlns:c16="http://schemas.microsoft.com/office/drawing/2014/chart" uri="{C3380CC4-5D6E-409C-BE32-E72D297353CC}">
              <c16:uniqueId val="{00000002-2E5D-4C59-BDE0-497B25B005EE}"/>
            </c:ext>
          </c:extLst>
        </c:ser>
        <c:ser>
          <c:idx val="3"/>
          <c:order val="3"/>
          <c:tx>
            <c:strRef>
              <c:f>Separate!$F$170</c:f>
              <c:strCache>
                <c:ptCount val="1"/>
                <c:pt idx="0">
                  <c:v>65+yrs</c:v>
                </c:pt>
              </c:strCache>
            </c:strRef>
          </c:tx>
          <c:spPr>
            <a:solidFill>
              <a:srgbClr val="FF0000"/>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Separate!$B$171:$B$176</c:f>
              <c:strCache>
                <c:ptCount val="6"/>
                <c:pt idx="0">
                  <c:v>North-Central</c:v>
                </c:pt>
                <c:pt idx="1">
                  <c:v>North-East</c:v>
                </c:pt>
                <c:pt idx="2">
                  <c:v>North-West</c:v>
                </c:pt>
                <c:pt idx="3">
                  <c:v>South-East</c:v>
                </c:pt>
                <c:pt idx="4">
                  <c:v>South-South</c:v>
                </c:pt>
                <c:pt idx="5">
                  <c:v>South-West</c:v>
                </c:pt>
              </c:strCache>
            </c:strRef>
          </c:cat>
          <c:val>
            <c:numRef>
              <c:f>Separate!$F$171:$F$176</c:f>
              <c:numCache>
                <c:formatCode>General</c:formatCode>
                <c:ptCount val="6"/>
                <c:pt idx="0">
                  <c:v>1.83</c:v>
                </c:pt>
                <c:pt idx="1">
                  <c:v>2.09</c:v>
                </c:pt>
                <c:pt idx="2">
                  <c:v>1.82</c:v>
                </c:pt>
                <c:pt idx="3">
                  <c:v>7.55</c:v>
                </c:pt>
                <c:pt idx="4">
                  <c:v>3.68</c:v>
                </c:pt>
                <c:pt idx="5">
                  <c:v>4.71</c:v>
                </c:pt>
              </c:numCache>
            </c:numRef>
          </c:val>
          <c:extLst>
            <c:ext xmlns:c16="http://schemas.microsoft.com/office/drawing/2014/chart" uri="{C3380CC4-5D6E-409C-BE32-E72D297353CC}">
              <c16:uniqueId val="{00000003-2E5D-4C59-BDE0-497B25B005EE}"/>
            </c:ext>
          </c:extLst>
        </c:ser>
        <c:dLbls>
          <c:dLblPos val="ctr"/>
          <c:showLegendKey val="0"/>
          <c:showVal val="1"/>
          <c:showCatName val="0"/>
          <c:showSerName val="0"/>
          <c:showPercent val="0"/>
          <c:showBubbleSize val="0"/>
        </c:dLbls>
        <c:gapWidth val="150"/>
        <c:overlap val="100"/>
        <c:axId val="210624152"/>
        <c:axId val="210624544"/>
      </c:barChart>
      <c:catAx>
        <c:axId val="210624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210624544"/>
        <c:crosses val="autoZero"/>
        <c:auto val="1"/>
        <c:lblAlgn val="ctr"/>
        <c:lblOffset val="100"/>
        <c:noMultiLvlLbl val="0"/>
      </c:catAx>
      <c:valAx>
        <c:axId val="210624544"/>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2106241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1"/>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Separate!$A$191</c:f>
              <c:strCache>
                <c:ptCount val="1"/>
                <c:pt idx="0">
                  <c:v>15-34yrs</c:v>
                </c:pt>
              </c:strCache>
            </c:strRef>
          </c:tx>
          <c:spPr>
            <a:solidFill>
              <a:srgbClr val="00B050"/>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Separate!$B$190:$E$190</c:f>
              <c:numCache>
                <c:formatCode>General</c:formatCode>
                <c:ptCount val="4"/>
                <c:pt idx="0">
                  <c:v>1950</c:v>
                </c:pt>
                <c:pt idx="1">
                  <c:v>1990</c:v>
                </c:pt>
                <c:pt idx="2">
                  <c:v>2020</c:v>
                </c:pt>
                <c:pt idx="3">
                  <c:v>2050</c:v>
                </c:pt>
              </c:numCache>
            </c:numRef>
          </c:cat>
          <c:val>
            <c:numRef>
              <c:f>Separate!$B$191:$E$191</c:f>
              <c:numCache>
                <c:formatCode>0.0_ ;\-0.0\ </c:formatCode>
                <c:ptCount val="4"/>
                <c:pt idx="0">
                  <c:v>32.903820019942017</c:v>
                </c:pt>
                <c:pt idx="1">
                  <c:v>31.749536673007089</c:v>
                </c:pt>
                <c:pt idx="2">
                  <c:v>33.051573931794088</c:v>
                </c:pt>
                <c:pt idx="3">
                  <c:v>35.079511867830846</c:v>
                </c:pt>
              </c:numCache>
            </c:numRef>
          </c:val>
          <c:extLst>
            <c:ext xmlns:c16="http://schemas.microsoft.com/office/drawing/2014/chart" uri="{C3380CC4-5D6E-409C-BE32-E72D297353CC}">
              <c16:uniqueId val="{00000000-F6A2-41F4-956E-E41E8B1D503F}"/>
            </c:ext>
          </c:extLst>
        </c:ser>
        <c:dLbls>
          <c:showLegendKey val="0"/>
          <c:showVal val="0"/>
          <c:showCatName val="0"/>
          <c:showSerName val="0"/>
          <c:showPercent val="0"/>
          <c:showBubbleSize val="0"/>
        </c:dLbls>
        <c:gapWidth val="150"/>
        <c:axId val="210626504"/>
        <c:axId val="210623368"/>
      </c:barChart>
      <c:catAx>
        <c:axId val="21062650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10623368"/>
        <c:crosses val="autoZero"/>
        <c:auto val="1"/>
        <c:lblAlgn val="ctr"/>
        <c:lblOffset val="100"/>
        <c:noMultiLvlLbl val="0"/>
      </c:catAx>
      <c:valAx>
        <c:axId val="210623368"/>
        <c:scaling>
          <c:orientation val="minMax"/>
        </c:scaling>
        <c:delete val="0"/>
        <c:axPos val="b"/>
        <c:majorGridlines>
          <c:spPr>
            <a:ln w="9525" cap="flat" cmpd="sng" algn="ctr">
              <a:solidFill>
                <a:schemeClr val="tx1">
                  <a:lumMod val="15000"/>
                  <a:lumOff val="85000"/>
                </a:schemeClr>
              </a:solidFill>
              <a:round/>
            </a:ln>
            <a:effectLst/>
          </c:spPr>
        </c:majorGridlines>
        <c:numFmt formatCode="0.0_ ;\-0.0\ "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106265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solidFill>
                <a:latin typeface="+mn-lt"/>
                <a:ea typeface="+mn-ea"/>
                <a:cs typeface="+mn-cs"/>
              </a:defRPr>
            </a:pPr>
            <a:r>
              <a:rPr lang="en-GB"/>
              <a:t>Age Profile of Per Capita Labour Income and Consumption in Nigeria, 2016</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solidFill>
              <a:latin typeface="+mn-lt"/>
              <a:ea typeface="+mn-ea"/>
              <a:cs typeface="+mn-cs"/>
            </a:defRPr>
          </a:pPr>
          <a:endParaRPr lang="en-US"/>
        </a:p>
      </c:txPr>
    </c:title>
    <c:autoTitleDeleted val="0"/>
    <c:plotArea>
      <c:layout>
        <c:manualLayout>
          <c:layoutTarget val="inner"/>
          <c:xMode val="edge"/>
          <c:yMode val="edge"/>
          <c:x val="9.9636701662292229E-2"/>
          <c:y val="0.15054868241669747"/>
          <c:w val="0.86248293963254596"/>
          <c:h val="0.70511964576085917"/>
        </c:manualLayout>
      </c:layout>
      <c:lineChart>
        <c:grouping val="standard"/>
        <c:varyColors val="0"/>
        <c:ser>
          <c:idx val="2"/>
          <c:order val="0"/>
          <c:tx>
            <c:strRef>
              <c:f>Sheet7!$A$5</c:f>
              <c:strCache>
                <c:ptCount val="1"/>
                <c:pt idx="0">
                  <c:v>Labor Income 2016</c:v>
                </c:pt>
              </c:strCache>
            </c:strRef>
          </c:tx>
          <c:spPr>
            <a:ln w="38100" cap="rnd">
              <a:solidFill>
                <a:schemeClr val="accent2">
                  <a:lumMod val="50000"/>
                </a:schemeClr>
              </a:solidFill>
              <a:round/>
            </a:ln>
            <a:effectLst/>
          </c:spPr>
          <c:marker>
            <c:symbol val="none"/>
          </c:marker>
          <c:cat>
            <c:strRef>
              <c:f>Sheet7!$B$2:$CN$2</c:f>
              <c:strCache>
                <c:ptCount val="9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strCache>
            </c:strRef>
          </c:cat>
          <c:val>
            <c:numRef>
              <c:f>Sheet7!$B$5:$CN$5</c:f>
              <c:numCache>
                <c:formatCode>_(* #,##0.00_);_(* \(#,##0.00\);_(* "-"??_);_(@_)</c:formatCode>
                <c:ptCount val="91"/>
                <c:pt idx="0">
                  <c:v>0</c:v>
                </c:pt>
                <c:pt idx="1">
                  <c:v>0</c:v>
                </c:pt>
                <c:pt idx="2">
                  <c:v>0</c:v>
                </c:pt>
                <c:pt idx="3">
                  <c:v>0</c:v>
                </c:pt>
                <c:pt idx="4">
                  <c:v>1.6649628218296296E-3</c:v>
                </c:pt>
                <c:pt idx="5">
                  <c:v>3.4984615562572209E-3</c:v>
                </c:pt>
                <c:pt idx="6">
                  <c:v>5.3593266359466228E-3</c:v>
                </c:pt>
                <c:pt idx="7">
                  <c:v>7.2267880902458443E-3</c:v>
                </c:pt>
                <c:pt idx="8">
                  <c:v>8.9376042978546108E-3</c:v>
                </c:pt>
                <c:pt idx="9">
                  <c:v>1.0572273503040351E-2</c:v>
                </c:pt>
                <c:pt idx="10">
                  <c:v>1.2494999419477433E-2</c:v>
                </c:pt>
                <c:pt idx="11">
                  <c:v>1.432755773423137E-2</c:v>
                </c:pt>
                <c:pt idx="12">
                  <c:v>1.7802078578371475E-2</c:v>
                </c:pt>
                <c:pt idx="13">
                  <c:v>2.2561631046555487E-2</c:v>
                </c:pt>
                <c:pt idx="14">
                  <c:v>3.0313780918722617E-2</c:v>
                </c:pt>
                <c:pt idx="15">
                  <c:v>4.0374447721175412E-2</c:v>
                </c:pt>
                <c:pt idx="16">
                  <c:v>5.6937933323817455E-2</c:v>
                </c:pt>
                <c:pt idx="17">
                  <c:v>7.7145081204074012E-2</c:v>
                </c:pt>
                <c:pt idx="18">
                  <c:v>0.10377305013372359</c:v>
                </c:pt>
                <c:pt idx="19">
                  <c:v>0.13368861679155769</c:v>
                </c:pt>
                <c:pt idx="20">
                  <c:v>0.16887220197388708</c:v>
                </c:pt>
                <c:pt idx="21">
                  <c:v>0.20402941047401885</c:v>
                </c:pt>
                <c:pt idx="22">
                  <c:v>0.24273579894219086</c:v>
                </c:pt>
                <c:pt idx="23">
                  <c:v>0.28577757982166879</c:v>
                </c:pt>
                <c:pt idx="24">
                  <c:v>0.33513825350547533</c:v>
                </c:pt>
                <c:pt idx="25">
                  <c:v>0.39256044347336794</c:v>
                </c:pt>
                <c:pt idx="26">
                  <c:v>0.45188835276918465</c:v>
                </c:pt>
                <c:pt idx="27">
                  <c:v>0.51535972078652437</c:v>
                </c:pt>
                <c:pt idx="28">
                  <c:v>0.5797565027308853</c:v>
                </c:pt>
                <c:pt idx="29">
                  <c:v>0.63915342797927621</c:v>
                </c:pt>
                <c:pt idx="30">
                  <c:v>0.69230984579137589</c:v>
                </c:pt>
                <c:pt idx="31">
                  <c:v>0.74754415199460689</c:v>
                </c:pt>
                <c:pt idx="32">
                  <c:v>0.79802826176064812</c:v>
                </c:pt>
                <c:pt idx="33">
                  <c:v>0.84611278574547211</c:v>
                </c:pt>
                <c:pt idx="34">
                  <c:v>0.89038685648158156</c:v>
                </c:pt>
                <c:pt idx="35">
                  <c:v>0.93180926270122866</c:v>
                </c:pt>
                <c:pt idx="36">
                  <c:v>0.96466545068114773</c:v>
                </c:pt>
                <c:pt idx="37">
                  <c:v>0.99157040880748315</c:v>
                </c:pt>
                <c:pt idx="38">
                  <c:v>1.0136245423415806</c:v>
                </c:pt>
                <c:pt idx="39">
                  <c:v>1.0337530070236978</c:v>
                </c:pt>
                <c:pt idx="40">
                  <c:v>1.0488069255819783</c:v>
                </c:pt>
                <c:pt idx="41">
                  <c:v>1.0680030472740232</c:v>
                </c:pt>
                <c:pt idx="42">
                  <c:v>1.0822180153669096</c:v>
                </c:pt>
                <c:pt idx="43">
                  <c:v>1.0888927990415229</c:v>
                </c:pt>
                <c:pt idx="44">
                  <c:v>1.0956518991804778</c:v>
                </c:pt>
                <c:pt idx="45">
                  <c:v>1.104447235880101</c:v>
                </c:pt>
                <c:pt idx="46">
                  <c:v>1.1152456820570316</c:v>
                </c:pt>
                <c:pt idx="47">
                  <c:v>1.1379258064686444</c:v>
                </c:pt>
                <c:pt idx="48">
                  <c:v>1.1640744989560494</c:v>
                </c:pt>
                <c:pt idx="49">
                  <c:v>1.1849295168644396</c:v>
                </c:pt>
                <c:pt idx="50">
                  <c:v>1.190441544263007</c:v>
                </c:pt>
                <c:pt idx="51">
                  <c:v>1.1891272615981963</c:v>
                </c:pt>
                <c:pt idx="52">
                  <c:v>1.1710236588853749</c:v>
                </c:pt>
                <c:pt idx="53">
                  <c:v>1.1622708296860178</c:v>
                </c:pt>
                <c:pt idx="54">
                  <c:v>1.1673561290773691</c:v>
                </c:pt>
                <c:pt idx="55">
                  <c:v>1.1902035799230388</c:v>
                </c:pt>
                <c:pt idx="56">
                  <c:v>1.1988420434803915</c:v>
                </c:pt>
                <c:pt idx="57">
                  <c:v>1.2037717235418932</c:v>
                </c:pt>
                <c:pt idx="58">
                  <c:v>1.1626636158416699</c:v>
                </c:pt>
                <c:pt idx="59">
                  <c:v>1.0795258422146754</c:v>
                </c:pt>
                <c:pt idx="60">
                  <c:v>0.96432709913938364</c:v>
                </c:pt>
                <c:pt idx="61">
                  <c:v>0.85373601005291189</c:v>
                </c:pt>
                <c:pt idx="62">
                  <c:v>0.748365948820224</c:v>
                </c:pt>
                <c:pt idx="63">
                  <c:v>0.65865361197368877</c:v>
                </c:pt>
                <c:pt idx="64">
                  <c:v>0.60510959424406596</c:v>
                </c:pt>
                <c:pt idx="65">
                  <c:v>0.54437581389695266</c:v>
                </c:pt>
                <c:pt idx="66">
                  <c:v>0.49818552725088688</c:v>
                </c:pt>
                <c:pt idx="67">
                  <c:v>0.44507777345051913</c:v>
                </c:pt>
                <c:pt idx="68">
                  <c:v>0.4052379560055509</c:v>
                </c:pt>
                <c:pt idx="69">
                  <c:v>0.3743242502375202</c:v>
                </c:pt>
                <c:pt idx="70">
                  <c:v>0.35916989035644159</c:v>
                </c:pt>
                <c:pt idx="71">
                  <c:v>0.3408437170181024</c:v>
                </c:pt>
                <c:pt idx="72">
                  <c:v>0.32925098857110247</c:v>
                </c:pt>
                <c:pt idx="73">
                  <c:v>0.316088207660918</c:v>
                </c:pt>
                <c:pt idx="74">
                  <c:v>0.29761542351284359</c:v>
                </c:pt>
                <c:pt idx="75">
                  <c:v>0.27879489410572239</c:v>
                </c:pt>
                <c:pt idx="76">
                  <c:v>0.26086069957277325</c:v>
                </c:pt>
                <c:pt idx="77">
                  <c:v>0.24501621902981505</c:v>
                </c:pt>
                <c:pt idx="78">
                  <c:v>0.22791718986109802</c:v>
                </c:pt>
                <c:pt idx="79">
                  <c:v>0.21562440238813194</c:v>
                </c:pt>
                <c:pt idx="80">
                  <c:v>0.20240858086091587</c:v>
                </c:pt>
                <c:pt idx="81">
                  <c:v>0.18917433938558179</c:v>
                </c:pt>
                <c:pt idx="82">
                  <c:v>0.17524429062618943</c:v>
                </c:pt>
                <c:pt idx="83">
                  <c:v>0.16051946274888165</c:v>
                </c:pt>
                <c:pt idx="84">
                  <c:v>0.14430592581288107</c:v>
                </c:pt>
                <c:pt idx="85">
                  <c:v>0.1266829955002354</c:v>
                </c:pt>
                <c:pt idx="86">
                  <c:v>0.10871439377180749</c:v>
                </c:pt>
                <c:pt idx="87">
                  <c:v>9.6574324539044076E-2</c:v>
                </c:pt>
                <c:pt idx="88">
                  <c:v>8.5532233288899168E-2</c:v>
                </c:pt>
                <c:pt idx="89">
                  <c:v>7.4490142038754231E-2</c:v>
                </c:pt>
                <c:pt idx="90">
                  <c:v>6.3448050788609434E-2</c:v>
                </c:pt>
              </c:numCache>
            </c:numRef>
          </c:val>
          <c:smooth val="0"/>
          <c:extLst>
            <c:ext xmlns:c16="http://schemas.microsoft.com/office/drawing/2014/chart" uri="{C3380CC4-5D6E-409C-BE32-E72D297353CC}">
              <c16:uniqueId val="{00000002-DEE7-42B8-A8E8-11B83588D42F}"/>
            </c:ext>
          </c:extLst>
        </c:ser>
        <c:ser>
          <c:idx val="3"/>
          <c:order val="1"/>
          <c:tx>
            <c:strRef>
              <c:f>Sheet7!$A$6</c:f>
              <c:strCache>
                <c:ptCount val="1"/>
                <c:pt idx="0">
                  <c:v>Consumption 2016</c:v>
                </c:pt>
              </c:strCache>
            </c:strRef>
          </c:tx>
          <c:spPr>
            <a:ln w="38100" cap="rnd">
              <a:solidFill>
                <a:srgbClr val="C00000"/>
              </a:solidFill>
              <a:round/>
            </a:ln>
            <a:effectLst/>
          </c:spPr>
          <c:marker>
            <c:symbol val="none"/>
          </c:marker>
          <c:cat>
            <c:strRef>
              <c:f>Sheet7!$B$2:$CN$2</c:f>
              <c:strCache>
                <c:ptCount val="9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strCache>
            </c:strRef>
          </c:cat>
          <c:val>
            <c:numRef>
              <c:f>Sheet7!$B$6:$CN$6</c:f>
              <c:numCache>
                <c:formatCode>_(* #,##0.00_);_(* \(#,##0.00\);_(* "-"??_);_(@_)</c:formatCode>
                <c:ptCount val="91"/>
                <c:pt idx="0">
                  <c:v>0.24032390399666856</c:v>
                </c:pt>
                <c:pt idx="1">
                  <c:v>0.24278996198428485</c:v>
                </c:pt>
                <c:pt idx="2">
                  <c:v>0.24541752500181108</c:v>
                </c:pt>
                <c:pt idx="3">
                  <c:v>0.24912675174191387</c:v>
                </c:pt>
                <c:pt idx="4">
                  <c:v>0.39976670115158475</c:v>
                </c:pt>
                <c:pt idx="5">
                  <c:v>0.36300493388328609</c:v>
                </c:pt>
                <c:pt idx="6">
                  <c:v>0.37236226280212986</c:v>
                </c:pt>
                <c:pt idx="7">
                  <c:v>0.39648176910601751</c:v>
                </c:pt>
                <c:pt idx="8">
                  <c:v>0.40892339104798736</c:v>
                </c:pt>
                <c:pt idx="9">
                  <c:v>0.41712675233266383</c:v>
                </c:pt>
                <c:pt idx="10">
                  <c:v>0.49239089989438167</c:v>
                </c:pt>
                <c:pt idx="11">
                  <c:v>0.4850084208941573</c:v>
                </c:pt>
                <c:pt idx="12">
                  <c:v>0.5464948001252159</c:v>
                </c:pt>
                <c:pt idx="13">
                  <c:v>0.56500747807449159</c:v>
                </c:pt>
                <c:pt idx="14">
                  <c:v>0.57516356472703745</c:v>
                </c:pt>
                <c:pt idx="15">
                  <c:v>0.66142240068466351</c:v>
                </c:pt>
                <c:pt idx="16">
                  <c:v>0.63082437817190107</c:v>
                </c:pt>
                <c:pt idx="17">
                  <c:v>0.69793897389079074</c:v>
                </c:pt>
                <c:pt idx="18">
                  <c:v>0.67942082933193615</c:v>
                </c:pt>
                <c:pt idx="19">
                  <c:v>0.64301130698226161</c:v>
                </c:pt>
                <c:pt idx="20">
                  <c:v>0.62998293116228099</c:v>
                </c:pt>
                <c:pt idx="21">
                  <c:v>0.72936235503102842</c:v>
                </c:pt>
                <c:pt idx="22">
                  <c:v>0.58906842856554564</c:v>
                </c:pt>
                <c:pt idx="23">
                  <c:v>0.65086474634884528</c:v>
                </c:pt>
                <c:pt idx="24">
                  <c:v>0.69301892336689208</c:v>
                </c:pt>
                <c:pt idx="25">
                  <c:v>0.65890188075406075</c:v>
                </c:pt>
                <c:pt idx="26">
                  <c:v>0.59512728878839638</c:v>
                </c:pt>
                <c:pt idx="27">
                  <c:v>0.64437131798682301</c:v>
                </c:pt>
                <c:pt idx="28">
                  <c:v>0.63828487323211391</c:v>
                </c:pt>
                <c:pt idx="29">
                  <c:v>0.63119065320593504</c:v>
                </c:pt>
                <c:pt idx="30">
                  <c:v>0.64459823012019035</c:v>
                </c:pt>
                <c:pt idx="31">
                  <c:v>0.63881656915072882</c:v>
                </c:pt>
                <c:pt idx="32">
                  <c:v>0.64265892785709711</c:v>
                </c:pt>
                <c:pt idx="33">
                  <c:v>0.63100215856016939</c:v>
                </c:pt>
                <c:pt idx="34">
                  <c:v>0.63661684907819527</c:v>
                </c:pt>
                <c:pt idx="35">
                  <c:v>0.64869245259747044</c:v>
                </c:pt>
                <c:pt idx="36">
                  <c:v>0.67544961584481988</c:v>
                </c:pt>
                <c:pt idx="37">
                  <c:v>0.69060969926729621</c:v>
                </c:pt>
                <c:pt idx="38">
                  <c:v>0.65992724147712711</c:v>
                </c:pt>
                <c:pt idx="39">
                  <c:v>0.66187727590323975</c:v>
                </c:pt>
                <c:pt idx="40">
                  <c:v>0.69132097211349697</c:v>
                </c:pt>
                <c:pt idx="41">
                  <c:v>0.66927230593189913</c:v>
                </c:pt>
                <c:pt idx="42">
                  <c:v>0.67316877629874616</c:v>
                </c:pt>
                <c:pt idx="43">
                  <c:v>0.68141389858870816</c:v>
                </c:pt>
                <c:pt idx="44">
                  <c:v>0.71208819355868225</c:v>
                </c:pt>
                <c:pt idx="45">
                  <c:v>0.75830604905887522</c:v>
                </c:pt>
                <c:pt idx="46">
                  <c:v>0.68554544679314433</c:v>
                </c:pt>
                <c:pt idx="47">
                  <c:v>0.68743439280766949</c:v>
                </c:pt>
                <c:pt idx="48">
                  <c:v>0.68936828162007924</c:v>
                </c:pt>
                <c:pt idx="49">
                  <c:v>0.69104465618391342</c:v>
                </c:pt>
                <c:pt idx="50">
                  <c:v>0.69293879634134437</c:v>
                </c:pt>
                <c:pt idx="51">
                  <c:v>0.6945245251250064</c:v>
                </c:pt>
                <c:pt idx="52">
                  <c:v>0.69625152643778776</c:v>
                </c:pt>
                <c:pt idx="53">
                  <c:v>0.69796883703200152</c:v>
                </c:pt>
                <c:pt idx="54">
                  <c:v>0.69921446695177758</c:v>
                </c:pt>
                <c:pt idx="55">
                  <c:v>0.70085588993544679</c:v>
                </c:pt>
                <c:pt idx="56">
                  <c:v>0.70192316508984831</c:v>
                </c:pt>
                <c:pt idx="57">
                  <c:v>0.70314236515400352</c:v>
                </c:pt>
                <c:pt idx="58">
                  <c:v>0.705235709368497</c:v>
                </c:pt>
                <c:pt idx="59">
                  <c:v>0.7075959442163563</c:v>
                </c:pt>
                <c:pt idx="60">
                  <c:v>0.70931227387756057</c:v>
                </c:pt>
                <c:pt idx="61">
                  <c:v>0.71073708301298089</c:v>
                </c:pt>
                <c:pt idx="62">
                  <c:v>0.71124578635693081</c:v>
                </c:pt>
                <c:pt idx="63">
                  <c:v>0.71057588652645776</c:v>
                </c:pt>
                <c:pt idx="64">
                  <c:v>0.70872524320594088</c:v>
                </c:pt>
                <c:pt idx="65">
                  <c:v>0.70505305434096299</c:v>
                </c:pt>
                <c:pt idx="66">
                  <c:v>0.70173891485115703</c:v>
                </c:pt>
                <c:pt idx="67">
                  <c:v>0.69840399272340459</c:v>
                </c:pt>
                <c:pt idx="68">
                  <c:v>0.69567219272073444</c:v>
                </c:pt>
                <c:pt idx="69">
                  <c:v>0.6918033673428392</c:v>
                </c:pt>
                <c:pt idx="70">
                  <c:v>0.68664386361439866</c:v>
                </c:pt>
                <c:pt idx="71">
                  <c:v>0.67791832952720965</c:v>
                </c:pt>
                <c:pt idx="72">
                  <c:v>0.66753229157119776</c:v>
                </c:pt>
                <c:pt idx="73">
                  <c:v>0.65773793892335819</c:v>
                </c:pt>
                <c:pt idx="74">
                  <c:v>0.64915039663897267</c:v>
                </c:pt>
                <c:pt idx="75">
                  <c:v>0.63986272040694259</c:v>
                </c:pt>
                <c:pt idx="76">
                  <c:v>0.63178657501397473</c:v>
                </c:pt>
                <c:pt idx="77">
                  <c:v>0.62322484338863249</c:v>
                </c:pt>
                <c:pt idx="78">
                  <c:v>0.61710384172170918</c:v>
                </c:pt>
                <c:pt idx="79">
                  <c:v>0.60908779648189271</c:v>
                </c:pt>
                <c:pt idx="80">
                  <c:v>0.60460038537864869</c:v>
                </c:pt>
                <c:pt idx="81">
                  <c:v>0.60002269517373463</c:v>
                </c:pt>
                <c:pt idx="82">
                  <c:v>0.59308657636198592</c:v>
                </c:pt>
                <c:pt idx="83">
                  <c:v>0.58411520368194347</c:v>
                </c:pt>
                <c:pt idx="84">
                  <c:v>0.57290243324726098</c:v>
                </c:pt>
                <c:pt idx="85">
                  <c:v>0.56348229311876619</c:v>
                </c:pt>
                <c:pt idx="86">
                  <c:v>0.55361927805402411</c:v>
                </c:pt>
                <c:pt idx="87">
                  <c:v>0.54436462037743416</c:v>
                </c:pt>
                <c:pt idx="88">
                  <c:v>0.53443595985734282</c:v>
                </c:pt>
                <c:pt idx="89">
                  <c:v>0.52250063537554525</c:v>
                </c:pt>
                <c:pt idx="90">
                  <c:v>0.51056531089374735</c:v>
                </c:pt>
              </c:numCache>
            </c:numRef>
          </c:val>
          <c:smooth val="0"/>
          <c:extLst>
            <c:ext xmlns:c16="http://schemas.microsoft.com/office/drawing/2014/chart" uri="{C3380CC4-5D6E-409C-BE32-E72D297353CC}">
              <c16:uniqueId val="{00000003-DEE7-42B8-A8E8-11B83588D42F}"/>
            </c:ext>
          </c:extLst>
        </c:ser>
        <c:dLbls>
          <c:showLegendKey val="0"/>
          <c:showVal val="0"/>
          <c:showCatName val="0"/>
          <c:showSerName val="0"/>
          <c:showPercent val="0"/>
          <c:showBubbleSize val="0"/>
        </c:dLbls>
        <c:smooth val="0"/>
        <c:axId val="533813488"/>
        <c:axId val="533813880"/>
      </c:lineChart>
      <c:catAx>
        <c:axId val="53381348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600" b="0" i="0" u="none" strike="noStrike" kern="1200" cap="all" baseline="0">
                <a:solidFill>
                  <a:schemeClr val="dk1"/>
                </a:solidFill>
                <a:latin typeface="+mn-lt"/>
                <a:ea typeface="+mn-ea"/>
                <a:cs typeface="+mn-cs"/>
              </a:defRPr>
            </a:pPr>
            <a:endParaRPr lang="en-US"/>
          </a:p>
        </c:txPr>
        <c:crossAx val="533813880"/>
        <c:crosses val="autoZero"/>
        <c:auto val="1"/>
        <c:lblAlgn val="ctr"/>
        <c:lblOffset val="100"/>
        <c:noMultiLvlLbl val="0"/>
      </c:catAx>
      <c:valAx>
        <c:axId val="533813880"/>
        <c:scaling>
          <c:orientation val="minMax"/>
        </c:scaling>
        <c:delete val="0"/>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_(* #,##0.00_);_(* \(#,##0.00\);_(* &quot;-&quot;??_);_(@_)" sourceLinked="1"/>
        <c:majorTickMark val="out"/>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dk1"/>
                </a:solidFill>
                <a:latin typeface="+mn-lt"/>
                <a:ea typeface="+mn-ea"/>
                <a:cs typeface="+mn-cs"/>
              </a:defRPr>
            </a:pPr>
            <a:endParaRPr lang="en-US"/>
          </a:p>
        </c:txPr>
        <c:crossAx val="533813488"/>
        <c:crosses val="autoZero"/>
        <c:crossBetween val="between"/>
      </c:valAx>
      <c:spPr>
        <a:noFill/>
        <a:ln>
          <a:noFill/>
        </a:ln>
        <a:effectLst/>
      </c:spPr>
    </c:plotArea>
    <c:legend>
      <c:legendPos val="b"/>
      <c:layout>
        <c:manualLayout>
          <c:xMode val="edge"/>
          <c:yMode val="edge"/>
          <c:x val="0.18214310868028416"/>
          <c:y val="0.93065092696954732"/>
          <c:w val="0.63571378263943168"/>
          <c:h val="6.9349073030452665E-2"/>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2000" b="0" i="0" u="none" strike="noStrike" kern="1200" baseline="0">
              <a:solidFill>
                <a:schemeClr val="dk1"/>
              </a:solidFill>
              <a:latin typeface="+mn-lt"/>
              <a:ea typeface="+mn-ea"/>
              <a:cs typeface="+mn-cs"/>
            </a:defRPr>
          </a:pPr>
          <a:endParaRPr lang="en-U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solidFill>
      <a:schemeClr val="accent5">
        <a:tint val="70000"/>
        <a:lumMod val="104000"/>
      </a:schemeClr>
    </a:solidFill>
    <a:ln w="9525" cap="rnd" cmpd="sng" algn="ctr">
      <a:solidFill>
        <a:schemeClr val="accent5">
          <a:shade val="90000"/>
        </a:schemeClr>
      </a:solidFill>
      <a:prstDash val="solid"/>
      <a:round/>
    </a:ln>
    <a:effectLst/>
  </c:spPr>
  <c:txPr>
    <a:bodyPr/>
    <a:lstStyle/>
    <a:p>
      <a:pPr>
        <a:defRPr>
          <a:solidFill>
            <a:schemeClr val="dk1"/>
          </a:solidFill>
          <a:latin typeface="+mn-lt"/>
          <a:ea typeface="+mn-ea"/>
          <a:cs typeface="+mn-cs"/>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426178611187597E-2"/>
          <c:y val="3.0014153102478805E-2"/>
          <c:w val="0.9184777035856323"/>
          <c:h val="0.94970075476829319"/>
        </c:manualLayout>
      </c:layout>
      <c:areaChart>
        <c:grouping val="stacked"/>
        <c:varyColors val="0"/>
        <c:ser>
          <c:idx val="0"/>
          <c:order val="0"/>
          <c:tx>
            <c:strRef>
              <c:f>Sheet2!$K$4</c:f>
              <c:strCache>
                <c:ptCount val="1"/>
                <c:pt idx="0">
                  <c:v>LC</c:v>
                </c:pt>
              </c:strCache>
            </c:strRef>
          </c:tx>
          <c:spPr>
            <a:solidFill>
              <a:schemeClr val="accent1"/>
            </a:solidFill>
            <a:ln>
              <a:noFill/>
            </a:ln>
            <a:effectLst/>
          </c:spPr>
          <c:cat>
            <c:strRef>
              <c:f>Sheet2!$L$3:$CX$3</c:f>
              <c:strCache>
                <c:ptCount val="9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strCache>
            </c:strRef>
          </c:cat>
          <c:val>
            <c:numRef>
              <c:f>Sheet2!$L$4:$CX$4</c:f>
              <c:numCache>
                <c:formatCode>General</c:formatCode>
                <c:ptCount val="91"/>
                <c:pt idx="0">
                  <c:v>-1.2105470376973009</c:v>
                </c:pt>
                <c:pt idx="1">
                  <c:v>-1.1944355859148028</c:v>
                </c:pt>
                <c:pt idx="2">
                  <c:v>-1.180950494306195</c:v>
                </c:pt>
                <c:pt idx="3">
                  <c:v>-1.1741653629447839</c:v>
                </c:pt>
                <c:pt idx="4">
                  <c:v>-1.839951055772125</c:v>
                </c:pt>
                <c:pt idx="5">
                  <c:v>-1.6310439823484277</c:v>
                </c:pt>
                <c:pt idx="6">
                  <c:v>-1.6358108384128354</c:v>
                </c:pt>
                <c:pt idx="7">
                  <c:v>-1.7055583972814303</c:v>
                </c:pt>
                <c:pt idx="8">
                  <c:v>-1.7234872229581943</c:v>
                </c:pt>
                <c:pt idx="9">
                  <c:v>-1.7229260891257294</c:v>
                </c:pt>
                <c:pt idx="10">
                  <c:v>-2.0008387742165676</c:v>
                </c:pt>
                <c:pt idx="11">
                  <c:v>-1.9316379198525127</c:v>
                </c:pt>
                <c:pt idx="12">
                  <c:v>-2.1312083624885245</c:v>
                </c:pt>
                <c:pt idx="13">
                  <c:v>-2.1404246065752837</c:v>
                </c:pt>
                <c:pt idx="14">
                  <c:v>-2.0991833714576322</c:v>
                </c:pt>
                <c:pt idx="15">
                  <c:v>-2.3355414795282385</c:v>
                </c:pt>
                <c:pt idx="16">
                  <c:v>-2.1044654913029945</c:v>
                </c:pt>
                <c:pt idx="17">
                  <c:v>-2.2207115509119286</c:v>
                </c:pt>
                <c:pt idx="18">
                  <c:v>-2.0115739528126455</c:v>
                </c:pt>
                <c:pt idx="19">
                  <c:v>-1.7396538886244022</c:v>
                </c:pt>
                <c:pt idx="20">
                  <c:v>-1.537676596326496</c:v>
                </c:pt>
                <c:pt idx="21">
                  <c:v>-1.7091530330588081</c:v>
                </c:pt>
                <c:pt idx="22">
                  <c:v>-1.0970426996346407</c:v>
                </c:pt>
                <c:pt idx="23">
                  <c:v>-1.1224817115371153</c:v>
                </c:pt>
                <c:pt idx="24">
                  <c:v>-1.0653270717382981</c:v>
                </c:pt>
                <c:pt idx="25">
                  <c:v>-0.76683356630750066</c:v>
                </c:pt>
                <c:pt idx="26">
                  <c:v>-0.3982930628239843</c:v>
                </c:pt>
                <c:pt idx="27">
                  <c:v>-0.34614767527487988</c:v>
                </c:pt>
                <c:pt idx="28">
                  <c:v>-0.15146558877257724</c:v>
                </c:pt>
                <c:pt idx="29">
                  <c:v>1.9859709368344396E-2</c:v>
                </c:pt>
                <c:pt idx="30">
                  <c:v>0.11452058906714245</c:v>
                </c:pt>
                <c:pt idx="31">
                  <c:v>0.25095345003762304</c:v>
                </c:pt>
                <c:pt idx="32">
                  <c:v>0.34369433302697538</c:v>
                </c:pt>
                <c:pt idx="33">
                  <c:v>0.45386399317726422</c:v>
                </c:pt>
                <c:pt idx="34">
                  <c:v>0.50879748731874563</c:v>
                </c:pt>
                <c:pt idx="35">
                  <c:v>0.53873300722765738</c:v>
                </c:pt>
                <c:pt idx="36">
                  <c:v>0.52122886087636655</c:v>
                </c:pt>
                <c:pt idx="37">
                  <c:v>0.51457745449381342</c:v>
                </c:pt>
                <c:pt idx="38">
                  <c:v>0.57632042501477343</c:v>
                </c:pt>
                <c:pt idx="39">
                  <c:v>0.57943249101538463</c:v>
                </c:pt>
                <c:pt idx="40">
                  <c:v>0.53221067501799091</c:v>
                </c:pt>
                <c:pt idx="41">
                  <c:v>0.56712196515253277</c:v>
                </c:pt>
                <c:pt idx="42">
                  <c:v>0.55645779498481818</c:v>
                </c:pt>
                <c:pt idx="43">
                  <c:v>0.53087772861452653</c:v>
                </c:pt>
                <c:pt idx="44">
                  <c:v>0.47914757542662822</c:v>
                </c:pt>
                <c:pt idx="45">
                  <c:v>0.41496942365622463</c:v>
                </c:pt>
                <c:pt idx="46">
                  <c:v>0.49487544892251073</c:v>
                </c:pt>
                <c:pt idx="47">
                  <c:v>0.49853594629109382</c:v>
                </c:pt>
                <c:pt idx="48">
                  <c:v>0.50466354704989325</c:v>
                </c:pt>
                <c:pt idx="49">
                  <c:v>0.50435000349433212</c:v>
                </c:pt>
                <c:pt idx="50">
                  <c:v>0.48831320840849368</c:v>
                </c:pt>
                <c:pt idx="51">
                  <c:v>0.46681073326567896</c:v>
                </c:pt>
                <c:pt idx="52">
                  <c:v>0.43089216787689588</c:v>
                </c:pt>
                <c:pt idx="53">
                  <c:v>0.40514911121283648</c:v>
                </c:pt>
                <c:pt idx="54">
                  <c:v>0.39266161008508083</c:v>
                </c:pt>
                <c:pt idx="55">
                  <c:v>0.39435160812307896</c:v>
                </c:pt>
                <c:pt idx="56">
                  <c:v>0.38439761185824861</c:v>
                </c:pt>
                <c:pt idx="57">
                  <c:v>0.37172496992665122</c:v>
                </c:pt>
                <c:pt idx="58">
                  <c:v>0.32611114130029756</c:v>
                </c:pt>
                <c:pt idx="59">
                  <c:v>0.25444139476129962</c:v>
                </c:pt>
                <c:pt idx="60">
                  <c:v>0.16724070651779777</c:v>
                </c:pt>
                <c:pt idx="61">
                  <c:v>8.9914499643028889E-2</c:v>
                </c:pt>
                <c:pt idx="62">
                  <c:v>2.2207390351554088E-2</c:v>
                </c:pt>
                <c:pt idx="63">
                  <c:v>-2.9184005619727598E-2</c:v>
                </c:pt>
                <c:pt idx="64">
                  <c:v>-5.4155548394308889E-2</c:v>
                </c:pt>
                <c:pt idx="65">
                  <c:v>-7.7823082201623123E-2</c:v>
                </c:pt>
                <c:pt idx="66">
                  <c:v>-9.0770256131137664E-2</c:v>
                </c:pt>
                <c:pt idx="67">
                  <c:v>-0.1042290176509241</c:v>
                </c:pt>
                <c:pt idx="68">
                  <c:v>-0.11129982765004734</c:v>
                </c:pt>
                <c:pt idx="69">
                  <c:v>-0.11405029982944968</c:v>
                </c:pt>
                <c:pt idx="70">
                  <c:v>-0.10978130459758306</c:v>
                </c:pt>
                <c:pt idx="71">
                  <c:v>-0.10523054718052532</c:v>
                </c:pt>
                <c:pt idx="72">
                  <c:v>-9.769073193345458E-2</c:v>
                </c:pt>
                <c:pt idx="73">
                  <c:v>-9.0192561272721419E-2</c:v>
                </c:pt>
                <c:pt idx="74">
                  <c:v>-8.389897988252569E-2</c:v>
                </c:pt>
                <c:pt idx="75">
                  <c:v>-7.7559421690298821E-2</c:v>
                </c:pt>
                <c:pt idx="76">
                  <c:v>-7.1271537631666451E-2</c:v>
                </c:pt>
                <c:pt idx="77">
                  <c:v>-6.443433227400093E-2</c:v>
                </c:pt>
                <c:pt idx="78">
                  <c:v>-5.8209444092437244E-2</c:v>
                </c:pt>
                <c:pt idx="79">
                  <c:v>-5.1094960179482153E-2</c:v>
                </c:pt>
                <c:pt idx="80">
                  <c:v>-4.4731660745432722E-2</c:v>
                </c:pt>
                <c:pt idx="81">
                  <c:v>-3.8454221531626621E-2</c:v>
                </c:pt>
                <c:pt idx="82">
                  <c:v>-3.2533284876600295E-2</c:v>
                </c:pt>
                <c:pt idx="83">
                  <c:v>-2.7291392885637835E-2</c:v>
                </c:pt>
                <c:pt idx="84">
                  <c:v>-2.2689080613644743E-2</c:v>
                </c:pt>
                <c:pt idx="85">
                  <c:v>-1.8559497016577626E-2</c:v>
                </c:pt>
                <c:pt idx="86">
                  <c:v>-1.4730781324093263E-2</c:v>
                </c:pt>
                <c:pt idx="87">
                  <c:v>-1.1327709758853163E-2</c:v>
                </c:pt>
                <c:pt idx="88">
                  <c:v>-8.5996151362282905E-3</c:v>
                </c:pt>
                <c:pt idx="89">
                  <c:v>-6.4541330719211174E-3</c:v>
                </c:pt>
                <c:pt idx="90">
                  <c:v>-1.4695268667130727E-2</c:v>
                </c:pt>
              </c:numCache>
            </c:numRef>
          </c:val>
          <c:extLst>
            <c:ext xmlns:c16="http://schemas.microsoft.com/office/drawing/2014/chart" uri="{C3380CC4-5D6E-409C-BE32-E72D297353CC}">
              <c16:uniqueId val="{00000000-7131-4FE7-95DD-DCAE3B79B1A0}"/>
            </c:ext>
          </c:extLst>
        </c:ser>
        <c:dLbls>
          <c:showLegendKey val="0"/>
          <c:showVal val="0"/>
          <c:showCatName val="0"/>
          <c:showSerName val="0"/>
          <c:showPercent val="0"/>
          <c:showBubbleSize val="0"/>
        </c:dLbls>
        <c:axId val="211380376"/>
        <c:axId val="211376848"/>
      </c:areaChart>
      <c:catAx>
        <c:axId val="21138037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dk1"/>
                </a:solidFill>
                <a:latin typeface="+mn-lt"/>
                <a:ea typeface="+mn-ea"/>
                <a:cs typeface="+mn-cs"/>
              </a:defRPr>
            </a:pPr>
            <a:endParaRPr lang="en-US"/>
          </a:p>
        </c:txPr>
        <c:crossAx val="211376848"/>
        <c:crosses val="autoZero"/>
        <c:auto val="1"/>
        <c:lblAlgn val="ctr"/>
        <c:lblOffset val="100"/>
        <c:noMultiLvlLbl val="0"/>
      </c:catAx>
      <c:valAx>
        <c:axId val="2113768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dk1"/>
                </a:solidFill>
                <a:latin typeface="+mn-lt"/>
                <a:ea typeface="+mn-ea"/>
                <a:cs typeface="+mn-cs"/>
              </a:defRPr>
            </a:pPr>
            <a:endParaRPr lang="en-US"/>
          </a:p>
        </c:txPr>
        <c:crossAx val="211380376"/>
        <c:crosses val="autoZero"/>
        <c:crossBetween val="midCat"/>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solidFill>
      <a:schemeClr val="accent1">
        <a:tint val="70000"/>
        <a:lumMod val="104000"/>
      </a:schemeClr>
    </a:solidFill>
    <a:ln w="9525" cap="rnd" cmpd="sng" algn="ctr">
      <a:solidFill>
        <a:schemeClr val="accent1">
          <a:shade val="90000"/>
        </a:schemeClr>
      </a:solidFill>
      <a:prstDash val="solid"/>
    </a:ln>
    <a:effectLst/>
  </c:spPr>
  <c:txPr>
    <a:bodyPr/>
    <a:lstStyle/>
    <a:p>
      <a:pPr>
        <a:defRPr sz="2000">
          <a:solidFill>
            <a:schemeClr val="dk1"/>
          </a:solidFill>
          <a:latin typeface="+mn-lt"/>
          <a:ea typeface="+mn-ea"/>
          <a:cs typeface="+mn-cs"/>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r>
              <a:rPr lang="en-GB" b="1"/>
              <a:t>Lifecycle Deficit in Nigeria, 2004 - 2016</a:t>
            </a:r>
          </a:p>
        </c:rich>
      </c:tx>
      <c:overlay val="0"/>
      <c:spPr>
        <a:noFill/>
        <a:ln>
          <a:noFill/>
        </a:ln>
        <a:effectLst/>
      </c:spPr>
      <c:txPr>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endParaRPr lang="en-NG"/>
        </a:p>
      </c:txPr>
    </c:title>
    <c:autoTitleDeleted val="0"/>
    <c:plotArea>
      <c:layout/>
      <c:areaChart>
        <c:grouping val="stacked"/>
        <c:varyColors val="0"/>
        <c:ser>
          <c:idx val="0"/>
          <c:order val="0"/>
          <c:tx>
            <c:strRef>
              <c:f>Sheet6!$B$3</c:f>
              <c:strCache>
                <c:ptCount val="1"/>
                <c:pt idx="0">
                  <c:v>2004</c:v>
                </c:pt>
              </c:strCache>
            </c:strRef>
          </c:tx>
          <c:spPr>
            <a:solidFill>
              <a:schemeClr val="accent1">
                <a:lumMod val="60000"/>
                <a:lumOff val="40000"/>
              </a:schemeClr>
            </a:solidFill>
            <a:ln>
              <a:noFill/>
            </a:ln>
            <a:effectLst/>
          </c:spPr>
          <c:cat>
            <c:strRef>
              <c:f>Sheet6!$C$2:$CO$2</c:f>
              <c:strCache>
                <c:ptCount val="9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strCache>
            </c:strRef>
          </c:cat>
          <c:val>
            <c:numRef>
              <c:f>Sheet6!$C$3:$CO$3</c:f>
              <c:numCache>
                <c:formatCode>_(* #,##0.00_);_(* \(#,##0.00\);_(* "-"??_);_(@_)</c:formatCode>
                <c:ptCount val="91"/>
                <c:pt idx="0">
                  <c:v>0.22606147057033371</c:v>
                </c:pt>
                <c:pt idx="1">
                  <c:v>0.22555334277612452</c:v>
                </c:pt>
                <c:pt idx="2">
                  <c:v>0.23794852239989683</c:v>
                </c:pt>
                <c:pt idx="3">
                  <c:v>0.2503178250265693</c:v>
                </c:pt>
                <c:pt idx="4">
                  <c:v>0.26286194920721606</c:v>
                </c:pt>
                <c:pt idx="5">
                  <c:v>0.28162123104331094</c:v>
                </c:pt>
                <c:pt idx="6">
                  <c:v>0.31845083058448825</c:v>
                </c:pt>
                <c:pt idx="7">
                  <c:v>0.34129423527664027</c:v>
                </c:pt>
                <c:pt idx="8">
                  <c:v>0.35808408027331851</c:v>
                </c:pt>
                <c:pt idx="9">
                  <c:v>0.3670303996824314</c:v>
                </c:pt>
                <c:pt idx="10">
                  <c:v>0.39323122026998603</c:v>
                </c:pt>
                <c:pt idx="11">
                  <c:v>0.40310406544680322</c:v>
                </c:pt>
                <c:pt idx="12">
                  <c:v>0.42740254143828221</c:v>
                </c:pt>
                <c:pt idx="13">
                  <c:v>0.44477423903481139</c:v>
                </c:pt>
                <c:pt idx="14">
                  <c:v>0.47657418991306416</c:v>
                </c:pt>
                <c:pt idx="15">
                  <c:v>0.50174151431383485</c:v>
                </c:pt>
                <c:pt idx="16">
                  <c:v>0.51654368853076837</c:v>
                </c:pt>
                <c:pt idx="17">
                  <c:v>0.55307647923823333</c:v>
                </c:pt>
                <c:pt idx="18">
                  <c:v>0.54684381603333232</c:v>
                </c:pt>
                <c:pt idx="19">
                  <c:v>0.54184254730420567</c:v>
                </c:pt>
                <c:pt idx="20">
                  <c:v>0.55225122657200487</c:v>
                </c:pt>
                <c:pt idx="21">
                  <c:v>0.5105126202914706</c:v>
                </c:pt>
                <c:pt idx="22">
                  <c:v>0.51256650937761661</c:v>
                </c:pt>
                <c:pt idx="23">
                  <c:v>0.48610631207520011</c:v>
                </c:pt>
                <c:pt idx="24">
                  <c:v>0.4716920974306778</c:v>
                </c:pt>
                <c:pt idx="25">
                  <c:v>0.43075288393964067</c:v>
                </c:pt>
                <c:pt idx="26">
                  <c:v>0.35427537363192541</c:v>
                </c:pt>
                <c:pt idx="27">
                  <c:v>0.32209362764583493</c:v>
                </c:pt>
                <c:pt idx="28">
                  <c:v>0.2720470753228118</c:v>
                </c:pt>
                <c:pt idx="29">
                  <c:v>0.17954314839650562</c:v>
                </c:pt>
                <c:pt idx="30">
                  <c:v>0.12016406929541254</c:v>
                </c:pt>
                <c:pt idx="31">
                  <c:v>2.7134553655622406E-2</c:v>
                </c:pt>
                <c:pt idx="32">
                  <c:v>-8.7815996877803493E-3</c:v>
                </c:pt>
                <c:pt idx="33">
                  <c:v>-7.0650962487324304E-2</c:v>
                </c:pt>
                <c:pt idx="34">
                  <c:v>-0.12440165725800553</c:v>
                </c:pt>
                <c:pt idx="35">
                  <c:v>-0.14793223093674732</c:v>
                </c:pt>
                <c:pt idx="36">
                  <c:v>-0.207908601826329</c:v>
                </c:pt>
                <c:pt idx="37">
                  <c:v>-0.22184915797514107</c:v>
                </c:pt>
                <c:pt idx="38">
                  <c:v>-0.22583868130017898</c:v>
                </c:pt>
                <c:pt idx="39">
                  <c:v>-0.27515528811342177</c:v>
                </c:pt>
                <c:pt idx="40">
                  <c:v>-0.34305813343999292</c:v>
                </c:pt>
                <c:pt idx="41">
                  <c:v>-0.43433207461086276</c:v>
                </c:pt>
                <c:pt idx="42">
                  <c:v>-0.46615254854430976</c:v>
                </c:pt>
                <c:pt idx="43">
                  <c:v>-0.50508130000711104</c:v>
                </c:pt>
                <c:pt idx="44">
                  <c:v>-0.58061553965670598</c:v>
                </c:pt>
                <c:pt idx="45">
                  <c:v>-0.58839850245451009</c:v>
                </c:pt>
                <c:pt idx="46">
                  <c:v>-0.62855735453274231</c:v>
                </c:pt>
                <c:pt idx="47">
                  <c:v>-0.55430939076962538</c:v>
                </c:pt>
                <c:pt idx="48">
                  <c:v>-0.52103811002450873</c:v>
                </c:pt>
                <c:pt idx="49">
                  <c:v>-0.54960353140362239</c:v>
                </c:pt>
                <c:pt idx="50">
                  <c:v>-0.50800655973155207</c:v>
                </c:pt>
                <c:pt idx="51">
                  <c:v>-0.52576472201670688</c:v>
                </c:pt>
                <c:pt idx="52">
                  <c:v>-0.49986682837978563</c:v>
                </c:pt>
                <c:pt idx="53">
                  <c:v>-0.48407619342970182</c:v>
                </c:pt>
                <c:pt idx="54">
                  <c:v>-0.52639622949812814</c:v>
                </c:pt>
                <c:pt idx="55">
                  <c:v>-0.52936928290322971</c:v>
                </c:pt>
                <c:pt idx="56">
                  <c:v>-0.51821223906806346</c:v>
                </c:pt>
                <c:pt idx="57">
                  <c:v>-0.4493446977867826</c:v>
                </c:pt>
                <c:pt idx="58">
                  <c:v>-0.36148858698628678</c:v>
                </c:pt>
                <c:pt idx="59">
                  <c:v>-0.28343463548613379</c:v>
                </c:pt>
                <c:pt idx="60">
                  <c:v>-0.15788915791802607</c:v>
                </c:pt>
                <c:pt idx="61">
                  <c:v>-4.4992079347110567E-2</c:v>
                </c:pt>
                <c:pt idx="62">
                  <c:v>2.5289850124992408E-2</c:v>
                </c:pt>
                <c:pt idx="63">
                  <c:v>0.13579399380432522</c:v>
                </c:pt>
                <c:pt idx="64">
                  <c:v>0.12958431898453912</c:v>
                </c:pt>
                <c:pt idx="65">
                  <c:v>0.19496053882101316</c:v>
                </c:pt>
                <c:pt idx="66">
                  <c:v>0.21654910418595891</c:v>
                </c:pt>
                <c:pt idx="67">
                  <c:v>0.23904380943405268</c:v>
                </c:pt>
                <c:pt idx="68">
                  <c:v>0.24253461660551379</c:v>
                </c:pt>
                <c:pt idx="69">
                  <c:v>0.28043797281774474</c:v>
                </c:pt>
                <c:pt idx="70">
                  <c:v>0.29424118083562523</c:v>
                </c:pt>
                <c:pt idx="71">
                  <c:v>0.33567736173753715</c:v>
                </c:pt>
                <c:pt idx="72">
                  <c:v>0.36187965529274274</c:v>
                </c:pt>
                <c:pt idx="73">
                  <c:v>0.36441216401840903</c:v>
                </c:pt>
                <c:pt idx="74">
                  <c:v>0.3588152851558491</c:v>
                </c:pt>
                <c:pt idx="75">
                  <c:v>0.40347038148795322</c:v>
                </c:pt>
                <c:pt idx="76">
                  <c:v>0.37263866880097701</c:v>
                </c:pt>
                <c:pt idx="77">
                  <c:v>0.44225418356143936</c:v>
                </c:pt>
                <c:pt idx="78">
                  <c:v>0.49514532302007236</c:v>
                </c:pt>
                <c:pt idx="79">
                  <c:v>0.49885450542400189</c:v>
                </c:pt>
                <c:pt idx="80">
                  <c:v>0.57080528884692694</c:v>
                </c:pt>
                <c:pt idx="81">
                  <c:v>0.61107427639481282</c:v>
                </c:pt>
                <c:pt idx="82">
                  <c:v>0.59999890246923226</c:v>
                </c:pt>
                <c:pt idx="83">
                  <c:v>0.67043257778972687</c:v>
                </c:pt>
                <c:pt idx="84">
                  <c:v>0.69792274250968422</c:v>
                </c:pt>
                <c:pt idx="85">
                  <c:v>0.6823321253736212</c:v>
                </c:pt>
                <c:pt idx="86">
                  <c:v>0.67224461251743239</c:v>
                </c:pt>
                <c:pt idx="87">
                  <c:v>0.65390387144213591</c:v>
                </c:pt>
                <c:pt idx="88">
                  <c:v>0.64319215704576127</c:v>
                </c:pt>
                <c:pt idx="89">
                  <c:v>0.64803743966275806</c:v>
                </c:pt>
                <c:pt idx="90">
                  <c:v>0.62670543555218639</c:v>
                </c:pt>
              </c:numCache>
            </c:numRef>
          </c:val>
          <c:extLst>
            <c:ext xmlns:c16="http://schemas.microsoft.com/office/drawing/2014/chart" uri="{C3380CC4-5D6E-409C-BE32-E72D297353CC}">
              <c16:uniqueId val="{00000000-CAAB-4893-B31F-D9FD6F7774E3}"/>
            </c:ext>
          </c:extLst>
        </c:ser>
        <c:dLbls>
          <c:showLegendKey val="0"/>
          <c:showVal val="0"/>
          <c:showCatName val="0"/>
          <c:showSerName val="0"/>
          <c:showPercent val="0"/>
          <c:showBubbleSize val="0"/>
        </c:dLbls>
        <c:axId val="492759368"/>
        <c:axId val="492761328"/>
      </c:areaChart>
      <c:lineChart>
        <c:grouping val="standard"/>
        <c:varyColors val="0"/>
        <c:ser>
          <c:idx val="2"/>
          <c:order val="1"/>
          <c:tx>
            <c:strRef>
              <c:f>Sheet6!$B$5</c:f>
              <c:strCache>
                <c:ptCount val="1"/>
                <c:pt idx="0">
                  <c:v>2016</c:v>
                </c:pt>
              </c:strCache>
            </c:strRef>
          </c:tx>
          <c:spPr>
            <a:ln w="57150" cap="rnd">
              <a:solidFill>
                <a:schemeClr val="accent6">
                  <a:lumMod val="50000"/>
                </a:schemeClr>
              </a:solidFill>
              <a:round/>
            </a:ln>
            <a:effectLst/>
          </c:spPr>
          <c:marker>
            <c:symbol val="none"/>
          </c:marker>
          <c:cat>
            <c:strRef>
              <c:f>Sheet6!$C$2:$CO$2</c:f>
              <c:strCache>
                <c:ptCount val="9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strCache>
            </c:strRef>
          </c:cat>
          <c:val>
            <c:numRef>
              <c:f>Sheet6!$C$5:$CO$5</c:f>
              <c:numCache>
                <c:formatCode>_(* #,##0.00_);_(* \(#,##0.00\);_(* "-"??_);_(@_)</c:formatCode>
                <c:ptCount val="91"/>
                <c:pt idx="0">
                  <c:v>0.24032390399666856</c:v>
                </c:pt>
                <c:pt idx="1">
                  <c:v>0.24278996198428485</c:v>
                </c:pt>
                <c:pt idx="2">
                  <c:v>0.24541752500181108</c:v>
                </c:pt>
                <c:pt idx="3">
                  <c:v>0.24912675174191387</c:v>
                </c:pt>
                <c:pt idx="4">
                  <c:v>0.39810173832975515</c:v>
                </c:pt>
                <c:pt idx="5">
                  <c:v>0.35950647232702887</c:v>
                </c:pt>
                <c:pt idx="6">
                  <c:v>0.36700293616618324</c:v>
                </c:pt>
                <c:pt idx="7">
                  <c:v>0.38925498101577166</c:v>
                </c:pt>
                <c:pt idx="8">
                  <c:v>0.39998578675013274</c:v>
                </c:pt>
                <c:pt idx="9">
                  <c:v>0.40655447882962342</c:v>
                </c:pt>
                <c:pt idx="10">
                  <c:v>0.47989590047490432</c:v>
                </c:pt>
                <c:pt idx="11">
                  <c:v>0.47068086315992586</c:v>
                </c:pt>
                <c:pt idx="12">
                  <c:v>0.52869272154684432</c:v>
                </c:pt>
                <c:pt idx="13">
                  <c:v>0.54244584702793619</c:v>
                </c:pt>
                <c:pt idx="14">
                  <c:v>0.54484978380831484</c:v>
                </c:pt>
                <c:pt idx="15">
                  <c:v>0.62104795296348803</c:v>
                </c:pt>
                <c:pt idx="16">
                  <c:v>0.57388644484808371</c:v>
                </c:pt>
                <c:pt idx="17">
                  <c:v>0.6207938926867167</c:v>
                </c:pt>
                <c:pt idx="18">
                  <c:v>0.57564777919821253</c:v>
                </c:pt>
                <c:pt idx="19">
                  <c:v>0.50932269019070386</c:v>
                </c:pt>
                <c:pt idx="20">
                  <c:v>0.46111072918839413</c:v>
                </c:pt>
                <c:pt idx="21">
                  <c:v>0.52533294455700963</c:v>
                </c:pt>
                <c:pt idx="22">
                  <c:v>0.34633262962335476</c:v>
                </c:pt>
                <c:pt idx="23">
                  <c:v>0.36508716652717643</c:v>
                </c:pt>
                <c:pt idx="24">
                  <c:v>0.35788066986141681</c:v>
                </c:pt>
                <c:pt idx="25">
                  <c:v>0.26634143728069287</c:v>
                </c:pt>
                <c:pt idx="26">
                  <c:v>0.14323893601921159</c:v>
                </c:pt>
                <c:pt idx="27">
                  <c:v>0.1290115972002987</c:v>
                </c:pt>
                <c:pt idx="28">
                  <c:v>5.8528370501228548E-2</c:v>
                </c:pt>
                <c:pt idx="29">
                  <c:v>-7.9627747733411972E-3</c:v>
                </c:pt>
                <c:pt idx="30">
                  <c:v>-4.7711615671185405E-2</c:v>
                </c:pt>
                <c:pt idx="31">
                  <c:v>-0.10872758284387798</c:v>
                </c:pt>
                <c:pt idx="32">
                  <c:v>-0.15536933390355098</c:v>
                </c:pt>
                <c:pt idx="33">
                  <c:v>-0.21511062718530274</c:v>
                </c:pt>
                <c:pt idx="34">
                  <c:v>-0.25377000740338629</c:v>
                </c:pt>
                <c:pt idx="35">
                  <c:v>-0.28311681010375822</c:v>
                </c:pt>
                <c:pt idx="36">
                  <c:v>-0.28921583483632768</c:v>
                </c:pt>
                <c:pt idx="37">
                  <c:v>-0.30096070954018694</c:v>
                </c:pt>
                <c:pt idx="38">
                  <c:v>-0.35369730086445345</c:v>
                </c:pt>
                <c:pt idx="39">
                  <c:v>-0.37187573112045813</c:v>
                </c:pt>
                <c:pt idx="40">
                  <c:v>-0.35748595346848117</c:v>
                </c:pt>
                <c:pt idx="41">
                  <c:v>-0.39873074134212394</c:v>
                </c:pt>
                <c:pt idx="42">
                  <c:v>-0.40904923906816348</c:v>
                </c:pt>
                <c:pt idx="43">
                  <c:v>-0.40747890045281471</c:v>
                </c:pt>
                <c:pt idx="44">
                  <c:v>-0.38356370562179576</c:v>
                </c:pt>
                <c:pt idx="45">
                  <c:v>-0.34614118682122558</c:v>
                </c:pt>
                <c:pt idx="46">
                  <c:v>-0.42970023526388718</c:v>
                </c:pt>
                <c:pt idx="47">
                  <c:v>-0.45049141366097473</c:v>
                </c:pt>
                <c:pt idx="48">
                  <c:v>-0.47470621733597007</c:v>
                </c:pt>
                <c:pt idx="49">
                  <c:v>-0.49388486068052628</c:v>
                </c:pt>
                <c:pt idx="50">
                  <c:v>-0.49750274792166277</c:v>
                </c:pt>
                <c:pt idx="51">
                  <c:v>-0.49460273647318981</c:v>
                </c:pt>
                <c:pt idx="52">
                  <c:v>-0.47477213244758687</c:v>
                </c:pt>
                <c:pt idx="53">
                  <c:v>-0.46430199265401623</c:v>
                </c:pt>
                <c:pt idx="54">
                  <c:v>-0.46814166212559144</c:v>
                </c:pt>
                <c:pt idx="55">
                  <c:v>-0.48934768998759209</c:v>
                </c:pt>
                <c:pt idx="56">
                  <c:v>-0.49691887839054333</c:v>
                </c:pt>
                <c:pt idx="57">
                  <c:v>-0.50062935838788947</c:v>
                </c:pt>
                <c:pt idx="58">
                  <c:v>-0.45742790647317305</c:v>
                </c:pt>
                <c:pt idx="59">
                  <c:v>-0.3719298979983191</c:v>
                </c:pt>
                <c:pt idx="60">
                  <c:v>-0.25501482526182312</c:v>
                </c:pt>
                <c:pt idx="61">
                  <c:v>-0.142998927039931</c:v>
                </c:pt>
                <c:pt idx="62">
                  <c:v>-3.7120162463293208E-2</c:v>
                </c:pt>
                <c:pt idx="63">
                  <c:v>5.1922274552768974E-2</c:v>
                </c:pt>
                <c:pt idx="64">
                  <c:v>0.10361564896187493</c:v>
                </c:pt>
                <c:pt idx="65">
                  <c:v>0.16067724044401036</c:v>
                </c:pt>
                <c:pt idx="66">
                  <c:v>0.20355338760027</c:v>
                </c:pt>
                <c:pt idx="67">
                  <c:v>0.2533262192728854</c:v>
                </c:pt>
                <c:pt idx="68">
                  <c:v>0.2904342367151837</c:v>
                </c:pt>
                <c:pt idx="69">
                  <c:v>0.31747911710531906</c:v>
                </c:pt>
                <c:pt idx="70">
                  <c:v>0.32747397325795713</c:v>
                </c:pt>
                <c:pt idx="71">
                  <c:v>0.33707461250910731</c:v>
                </c:pt>
                <c:pt idx="72">
                  <c:v>0.33828130300009523</c:v>
                </c:pt>
                <c:pt idx="73">
                  <c:v>0.34164973126244019</c:v>
                </c:pt>
                <c:pt idx="74">
                  <c:v>0.35153497312612897</c:v>
                </c:pt>
                <c:pt idx="75">
                  <c:v>0.36106782630122025</c:v>
                </c:pt>
                <c:pt idx="76">
                  <c:v>0.37092587544120159</c:v>
                </c:pt>
                <c:pt idx="77">
                  <c:v>0.37820862435881758</c:v>
                </c:pt>
                <c:pt idx="78">
                  <c:v>0.38918665186061124</c:v>
                </c:pt>
                <c:pt idx="79">
                  <c:v>0.39346339409376063</c:v>
                </c:pt>
                <c:pt idx="80">
                  <c:v>0.4021918045177329</c:v>
                </c:pt>
                <c:pt idx="81">
                  <c:v>0.41084835578815282</c:v>
                </c:pt>
                <c:pt idx="82">
                  <c:v>0.41784228573579657</c:v>
                </c:pt>
                <c:pt idx="83">
                  <c:v>0.42359574093306185</c:v>
                </c:pt>
                <c:pt idx="84">
                  <c:v>0.42859650743437988</c:v>
                </c:pt>
                <c:pt idx="85">
                  <c:v>0.4367992976185307</c:v>
                </c:pt>
                <c:pt idx="86">
                  <c:v>0.44490488428221669</c:v>
                </c:pt>
                <c:pt idx="87">
                  <c:v>0.44779029583839008</c:v>
                </c:pt>
                <c:pt idx="88">
                  <c:v>0.44890372656844368</c:v>
                </c:pt>
                <c:pt idx="89">
                  <c:v>0.44801049333679105</c:v>
                </c:pt>
                <c:pt idx="90">
                  <c:v>0.44711726010513797</c:v>
                </c:pt>
              </c:numCache>
            </c:numRef>
          </c:val>
          <c:smooth val="0"/>
          <c:extLst>
            <c:ext xmlns:c16="http://schemas.microsoft.com/office/drawing/2014/chart" uri="{C3380CC4-5D6E-409C-BE32-E72D297353CC}">
              <c16:uniqueId val="{00000001-CAAB-4893-B31F-D9FD6F7774E3}"/>
            </c:ext>
          </c:extLst>
        </c:ser>
        <c:dLbls>
          <c:showLegendKey val="0"/>
          <c:showVal val="0"/>
          <c:showCatName val="0"/>
          <c:showSerName val="0"/>
          <c:showPercent val="0"/>
          <c:showBubbleSize val="0"/>
        </c:dLbls>
        <c:marker val="1"/>
        <c:smooth val="0"/>
        <c:axId val="492759368"/>
        <c:axId val="492761328"/>
      </c:lineChart>
      <c:catAx>
        <c:axId val="4927593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NG"/>
          </a:p>
        </c:txPr>
        <c:crossAx val="492761328"/>
        <c:crosses val="autoZero"/>
        <c:auto val="1"/>
        <c:lblAlgn val="ctr"/>
        <c:lblOffset val="100"/>
        <c:noMultiLvlLbl val="0"/>
      </c:catAx>
      <c:valAx>
        <c:axId val="492761328"/>
        <c:scaling>
          <c:orientation val="minMax"/>
        </c:scaling>
        <c:delete val="0"/>
        <c:axPos val="l"/>
        <c:majorGridlines>
          <c:spPr>
            <a:ln w="9525" cap="flat" cmpd="sng" algn="ctr">
              <a:solidFill>
                <a:schemeClr val="tx1">
                  <a:lumMod val="15000"/>
                  <a:lumOff val="85000"/>
                </a:schemeClr>
              </a:solidFill>
              <a:round/>
            </a:ln>
            <a:effectLst/>
          </c:spPr>
        </c:majorGridlines>
        <c:numFmt formatCode="_(* #,##0.00_);_(* \(#,##0.00\);_(* &quot;-&quot;??_);_(@_)"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NG"/>
          </a:p>
        </c:txPr>
        <c:crossAx val="4927593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NG"/>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accent2">
        <a:lumMod val="20000"/>
        <a:lumOff val="80000"/>
      </a:schemeClr>
    </a:solidFill>
    <a:ln>
      <a:noFill/>
    </a:ln>
    <a:effectLst/>
  </c:spPr>
  <c:txPr>
    <a:bodyPr/>
    <a:lstStyle/>
    <a:p>
      <a:pPr>
        <a:defRPr sz="2000"/>
      </a:pPr>
      <a:endParaRPr lang="en-NG"/>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solidFill>
                <a:latin typeface="+mn-lt"/>
                <a:ea typeface="+mn-ea"/>
                <a:cs typeface="+mn-cs"/>
              </a:defRPr>
            </a:pPr>
            <a:r>
              <a:rPr lang="en-GB" sz="2400" b="1" dirty="0">
                <a:solidFill>
                  <a:schemeClr val="tx1"/>
                </a:solidFill>
              </a:rPr>
              <a:t>Many youths are not working</a:t>
            </a:r>
          </a:p>
          <a:p>
            <a:pPr>
              <a:defRPr sz="2400" b="1"/>
            </a:pPr>
            <a:r>
              <a:rPr lang="en-GB" sz="2400" b="1" i="1" dirty="0">
                <a:solidFill>
                  <a:schemeClr val="tx1"/>
                </a:solidFill>
                <a:latin typeface="Book Antiqua" panose="02040602050305030304" pitchFamily="18" charset="0"/>
              </a:rPr>
              <a:t>People Who Require Decent Jobs by State, 2022</a:t>
            </a:r>
          </a:p>
        </c:rich>
      </c:tx>
      <c:layout>
        <c:manualLayout>
          <c:xMode val="edge"/>
          <c:yMode val="edge"/>
          <c:x val="0.19847329733193383"/>
          <c:y val="6.0113759711643289E-2"/>
        </c:manualLayout>
      </c:layout>
      <c:overlay val="0"/>
      <c:spPr>
        <a:noFill/>
        <a:ln>
          <a:noFill/>
        </a:ln>
        <a:effectLst/>
      </c:spPr>
      <c:txPr>
        <a:bodyPr rot="0" spcFirstLastPara="1" vertOverflow="ellipsis" vert="horz" wrap="square" anchor="ctr" anchorCtr="1"/>
        <a:lstStyle/>
        <a:p>
          <a:pPr>
            <a:defRPr sz="2400" b="1" i="0" u="none" strike="noStrike" kern="1200" spc="0" baseline="0">
              <a:solidFill>
                <a:schemeClr val="tx1"/>
              </a:solidFill>
              <a:latin typeface="+mn-lt"/>
              <a:ea typeface="+mn-ea"/>
              <a:cs typeface="+mn-cs"/>
            </a:defRPr>
          </a:pPr>
          <a:endParaRPr lang="en-GB"/>
        </a:p>
      </c:txPr>
    </c:title>
    <c:autoTitleDeleted val="0"/>
    <c:plotArea>
      <c:layout/>
      <c:barChart>
        <c:barDir val="col"/>
        <c:grouping val="clustered"/>
        <c:varyColors val="0"/>
        <c:ser>
          <c:idx val="0"/>
          <c:order val="0"/>
          <c:spPr>
            <a:solidFill>
              <a:srgbClr val="00B050"/>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NG"/>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EconSta!$V$14:$V$50</c:f>
              <c:strCache>
                <c:ptCount val="37"/>
                <c:pt idx="0">
                  <c:v>NASARAWA</c:v>
                </c:pt>
                <c:pt idx="1">
                  <c:v>OSUN</c:v>
                </c:pt>
                <c:pt idx="2">
                  <c:v>EKITI</c:v>
                </c:pt>
                <c:pt idx="3">
                  <c:v>ONDO</c:v>
                </c:pt>
                <c:pt idx="4">
                  <c:v>OGUN</c:v>
                </c:pt>
                <c:pt idx="5">
                  <c:v>ADAMAWA</c:v>
                </c:pt>
                <c:pt idx="6">
                  <c:v>BAYELSA</c:v>
                </c:pt>
                <c:pt idx="7">
                  <c:v>ENUGU</c:v>
                </c:pt>
                <c:pt idx="8">
                  <c:v>FCT</c:v>
                </c:pt>
                <c:pt idx="9">
                  <c:v>EDO</c:v>
                </c:pt>
                <c:pt idx="10">
                  <c:v>SOKOTO</c:v>
                </c:pt>
                <c:pt idx="11">
                  <c:v>EBONYI</c:v>
                </c:pt>
                <c:pt idx="12">
                  <c:v>OYO</c:v>
                </c:pt>
                <c:pt idx="13">
                  <c:v>BENUE</c:v>
                </c:pt>
                <c:pt idx="14">
                  <c:v>ANAMBRA</c:v>
                </c:pt>
                <c:pt idx="15">
                  <c:v>CROSS RIVER</c:v>
                </c:pt>
                <c:pt idx="16">
                  <c:v>KWARA</c:v>
                </c:pt>
                <c:pt idx="17">
                  <c:v>ABIA</c:v>
                </c:pt>
                <c:pt idx="18">
                  <c:v>JIGAWA</c:v>
                </c:pt>
                <c:pt idx="19">
                  <c:v>GOMBE</c:v>
                </c:pt>
                <c:pt idx="20">
                  <c:v>TARABA</c:v>
                </c:pt>
                <c:pt idx="21">
                  <c:v>KEBBI</c:v>
                </c:pt>
                <c:pt idx="22">
                  <c:v>AKWA IBOM</c:v>
                </c:pt>
                <c:pt idx="23">
                  <c:v>LAGOS</c:v>
                </c:pt>
                <c:pt idx="24">
                  <c:v>KOGI</c:v>
                </c:pt>
                <c:pt idx="25">
                  <c:v>DELTA</c:v>
                </c:pt>
                <c:pt idx="26">
                  <c:v>NIGER</c:v>
                </c:pt>
                <c:pt idx="27">
                  <c:v>RIVERS</c:v>
                </c:pt>
                <c:pt idx="28">
                  <c:v>IMO</c:v>
                </c:pt>
                <c:pt idx="29">
                  <c:v>YOBE</c:v>
                </c:pt>
                <c:pt idx="30">
                  <c:v>ZAMFARA</c:v>
                </c:pt>
                <c:pt idx="31">
                  <c:v>KATSINA</c:v>
                </c:pt>
                <c:pt idx="32">
                  <c:v>PLATEAU</c:v>
                </c:pt>
                <c:pt idx="33">
                  <c:v>BORNO</c:v>
                </c:pt>
                <c:pt idx="34">
                  <c:v>BAUCHI</c:v>
                </c:pt>
                <c:pt idx="35">
                  <c:v>KADUNA</c:v>
                </c:pt>
                <c:pt idx="36">
                  <c:v>KANO</c:v>
                </c:pt>
              </c:strCache>
            </c:strRef>
          </c:cat>
          <c:val>
            <c:numRef>
              <c:f>EconSta!$W$14:$W$50</c:f>
              <c:numCache>
                <c:formatCode>#,##0</c:formatCode>
                <c:ptCount val="37"/>
                <c:pt idx="0">
                  <c:v>22882.631200000003</c:v>
                </c:pt>
                <c:pt idx="1">
                  <c:v>148325.89049999998</c:v>
                </c:pt>
                <c:pt idx="2">
                  <c:v>171493.10639999999</c:v>
                </c:pt>
                <c:pt idx="3">
                  <c:v>213785.32799999998</c:v>
                </c:pt>
                <c:pt idx="4">
                  <c:v>222021.40410000004</c:v>
                </c:pt>
                <c:pt idx="5">
                  <c:v>227683.12709999998</c:v>
                </c:pt>
                <c:pt idx="6">
                  <c:v>241367.42339999997</c:v>
                </c:pt>
                <c:pt idx="7">
                  <c:v>246852.576</c:v>
                </c:pt>
                <c:pt idx="8">
                  <c:v>252677.69900000002</c:v>
                </c:pt>
                <c:pt idx="9">
                  <c:v>267580.7316</c:v>
                </c:pt>
                <c:pt idx="10">
                  <c:v>274691.9817</c:v>
                </c:pt>
                <c:pt idx="11">
                  <c:v>279270.66599999997</c:v>
                </c:pt>
                <c:pt idx="12">
                  <c:v>313642.8603</c:v>
                </c:pt>
                <c:pt idx="13">
                  <c:v>335866.86180000001</c:v>
                </c:pt>
                <c:pt idx="14">
                  <c:v>343535.71840000001</c:v>
                </c:pt>
                <c:pt idx="15">
                  <c:v>391941.88769999996</c:v>
                </c:pt>
                <c:pt idx="16">
                  <c:v>400311.75329999998</c:v>
                </c:pt>
                <c:pt idx="17">
                  <c:v>406639.48710000003</c:v>
                </c:pt>
                <c:pt idx="18">
                  <c:v>407547.65519999998</c:v>
                </c:pt>
                <c:pt idx="19">
                  <c:v>410095.52639999997</c:v>
                </c:pt>
                <c:pt idx="20">
                  <c:v>429868.97460000007</c:v>
                </c:pt>
                <c:pt idx="21">
                  <c:v>437953.34460000001</c:v>
                </c:pt>
                <c:pt idx="22">
                  <c:v>438660.1188</c:v>
                </c:pt>
                <c:pt idx="23">
                  <c:v>559091.23550000007</c:v>
                </c:pt>
                <c:pt idx="24">
                  <c:v>592941.76260000002</c:v>
                </c:pt>
                <c:pt idx="25">
                  <c:v>600954.71039999998</c:v>
                </c:pt>
                <c:pt idx="26">
                  <c:v>679601.42859999998</c:v>
                </c:pt>
                <c:pt idx="27">
                  <c:v>693999.902</c:v>
                </c:pt>
                <c:pt idx="28">
                  <c:v>755335.91879999998</c:v>
                </c:pt>
                <c:pt idx="29">
                  <c:v>796236.65159999998</c:v>
                </c:pt>
                <c:pt idx="30">
                  <c:v>805412.42479999992</c:v>
                </c:pt>
                <c:pt idx="31">
                  <c:v>1013597.8219999999</c:v>
                </c:pt>
                <c:pt idx="32">
                  <c:v>1213162.9685999998</c:v>
                </c:pt>
                <c:pt idx="33">
                  <c:v>1398369.4835000001</c:v>
                </c:pt>
                <c:pt idx="34">
                  <c:v>1705182.5092</c:v>
                </c:pt>
                <c:pt idx="35">
                  <c:v>1976624.172</c:v>
                </c:pt>
                <c:pt idx="36">
                  <c:v>2200509.648</c:v>
                </c:pt>
              </c:numCache>
            </c:numRef>
          </c:val>
          <c:extLst>
            <c:ext xmlns:c16="http://schemas.microsoft.com/office/drawing/2014/chart" uri="{C3380CC4-5D6E-409C-BE32-E72D297353CC}">
              <c16:uniqueId val="{00000000-64D3-4973-B286-8157A142B4F0}"/>
            </c:ext>
          </c:extLst>
        </c:ser>
        <c:dLbls>
          <c:showLegendKey val="0"/>
          <c:showVal val="0"/>
          <c:showCatName val="0"/>
          <c:showSerName val="0"/>
          <c:showPercent val="0"/>
          <c:showBubbleSize val="0"/>
        </c:dLbls>
        <c:gapWidth val="150"/>
        <c:axId val="1136449951"/>
        <c:axId val="1136450431"/>
      </c:barChart>
      <c:catAx>
        <c:axId val="11364499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600" b="0" i="0" u="none" strike="noStrike" kern="1200" baseline="0">
                <a:solidFill>
                  <a:schemeClr val="tx1"/>
                </a:solidFill>
                <a:latin typeface="+mn-lt"/>
                <a:ea typeface="+mn-ea"/>
                <a:cs typeface="+mn-cs"/>
              </a:defRPr>
            </a:pPr>
            <a:endParaRPr lang="en-NG"/>
          </a:p>
        </c:txPr>
        <c:crossAx val="1136450431"/>
        <c:crosses val="autoZero"/>
        <c:auto val="1"/>
        <c:lblAlgn val="ctr"/>
        <c:lblOffset val="100"/>
        <c:noMultiLvlLbl val="0"/>
      </c:catAx>
      <c:valAx>
        <c:axId val="1136450431"/>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NG"/>
          </a:p>
        </c:txPr>
        <c:crossAx val="11364499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accent6">
        <a:lumMod val="20000"/>
        <a:lumOff val="80000"/>
      </a:schemeClr>
    </a:solidFill>
    <a:ln>
      <a:noFill/>
    </a:ln>
    <a:effectLst/>
  </c:spPr>
  <c:txPr>
    <a:bodyPr/>
    <a:lstStyle/>
    <a:p>
      <a:pPr>
        <a:defRPr sz="1400">
          <a:solidFill>
            <a:schemeClr val="tx1"/>
          </a:solidFill>
        </a:defRPr>
      </a:pPr>
      <a:endParaRPr lang="en-NG"/>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Separate!$A$194</c:f>
              <c:strCache>
                <c:ptCount val="1"/>
                <c:pt idx="0">
                  <c:v>Median Age</c:v>
                </c:pt>
              </c:strCache>
            </c:strRef>
          </c:tx>
          <c:spPr>
            <a:solidFill>
              <a:srgbClr val="7030A0"/>
            </a:solidFill>
            <a:ln>
              <a:noFill/>
            </a:ln>
            <a:effectLst/>
          </c:spPr>
          <c:invertIfNegative val="0"/>
          <c:dLbls>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Separate!$B$193:$E$193</c:f>
              <c:numCache>
                <c:formatCode>General</c:formatCode>
                <c:ptCount val="4"/>
                <c:pt idx="0">
                  <c:v>1950</c:v>
                </c:pt>
                <c:pt idx="1">
                  <c:v>1990</c:v>
                </c:pt>
                <c:pt idx="2">
                  <c:v>2020</c:v>
                </c:pt>
                <c:pt idx="3">
                  <c:v>2050</c:v>
                </c:pt>
              </c:numCache>
            </c:numRef>
          </c:cat>
          <c:val>
            <c:numRef>
              <c:f>Separate!$B$194:$E$194</c:f>
              <c:numCache>
                <c:formatCode>General</c:formatCode>
                <c:ptCount val="4"/>
                <c:pt idx="0">
                  <c:v>19</c:v>
                </c:pt>
                <c:pt idx="1">
                  <c:v>17</c:v>
                </c:pt>
                <c:pt idx="2">
                  <c:v>17</c:v>
                </c:pt>
                <c:pt idx="3">
                  <c:v>22</c:v>
                </c:pt>
              </c:numCache>
            </c:numRef>
          </c:val>
          <c:extLst>
            <c:ext xmlns:c16="http://schemas.microsoft.com/office/drawing/2014/chart" uri="{C3380CC4-5D6E-409C-BE32-E72D297353CC}">
              <c16:uniqueId val="{00000000-92E4-4C69-8BB7-469BCC083454}"/>
            </c:ext>
          </c:extLst>
        </c:ser>
        <c:dLbls>
          <c:showLegendKey val="0"/>
          <c:showVal val="0"/>
          <c:showCatName val="0"/>
          <c:showSerName val="0"/>
          <c:showPercent val="0"/>
          <c:showBubbleSize val="0"/>
        </c:dLbls>
        <c:gapWidth val="150"/>
        <c:axId val="210626896"/>
        <c:axId val="210620232"/>
      </c:barChart>
      <c:catAx>
        <c:axId val="2106268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10620232"/>
        <c:crosses val="autoZero"/>
        <c:auto val="1"/>
        <c:lblAlgn val="ctr"/>
        <c:lblOffset val="100"/>
        <c:noMultiLvlLbl val="0"/>
      </c:catAx>
      <c:valAx>
        <c:axId val="2106202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1062689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1" i="0" u="none" strike="noStrike" kern="1200" spc="0" baseline="0">
                <a:solidFill>
                  <a:schemeClr val="tx1">
                    <a:lumMod val="65000"/>
                    <a:lumOff val="35000"/>
                  </a:schemeClr>
                </a:solidFill>
                <a:latin typeface="+mn-lt"/>
                <a:ea typeface="+mn-ea"/>
                <a:cs typeface="+mn-cs"/>
              </a:defRPr>
            </a:pPr>
            <a:r>
              <a:rPr lang="en-US" sz="2800" b="1" i="0" u="none" strike="noStrike" kern="1200" spc="0" baseline="0" dirty="0">
                <a:solidFill>
                  <a:prstClr val="black">
                    <a:lumMod val="65000"/>
                    <a:lumOff val="35000"/>
                  </a:prstClr>
                </a:solidFill>
              </a:rPr>
              <a:t>Disparities in Total Fertility Rate by States in Nigeria (MICS 2021 data)</a:t>
            </a:r>
            <a:endParaRPr lang="en-US" sz="2800" b="1" dirty="0"/>
          </a:p>
        </c:rich>
      </c:tx>
      <c:overlay val="0"/>
      <c:spPr>
        <a:noFill/>
        <a:ln>
          <a:noFill/>
        </a:ln>
        <a:effectLst/>
      </c:spPr>
      <c:txPr>
        <a:bodyPr rot="0" spcFirstLastPara="1" vertOverflow="ellipsis" vert="horz" wrap="square" anchor="ctr" anchorCtr="1"/>
        <a:lstStyle/>
        <a:p>
          <a:pPr>
            <a:defRPr sz="2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lumMod val="50000"/>
              </a:schemeClr>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0-7781-4555-804E-9BE920AA43E6}"/>
              </c:ext>
            </c:extLst>
          </c:dPt>
          <c:dPt>
            <c:idx val="1"/>
            <c:invertIfNegative val="0"/>
            <c:bubble3D val="0"/>
            <c:spPr>
              <a:solidFill>
                <a:srgbClr val="00B050"/>
              </a:solidFill>
              <a:ln>
                <a:noFill/>
              </a:ln>
              <a:effectLst/>
            </c:spPr>
            <c:extLst>
              <c:ext xmlns:c16="http://schemas.microsoft.com/office/drawing/2014/chart" uri="{C3380CC4-5D6E-409C-BE32-E72D297353CC}">
                <c16:uniqueId val="{00000001-7781-4555-804E-9BE920AA43E6}"/>
              </c:ext>
            </c:extLst>
          </c:dPt>
          <c:dPt>
            <c:idx val="2"/>
            <c:invertIfNegative val="0"/>
            <c:bubble3D val="0"/>
            <c:spPr>
              <a:solidFill>
                <a:srgbClr val="00B050"/>
              </a:solidFill>
              <a:ln>
                <a:noFill/>
              </a:ln>
              <a:effectLst/>
            </c:spPr>
            <c:extLst>
              <c:ext xmlns:c16="http://schemas.microsoft.com/office/drawing/2014/chart" uri="{C3380CC4-5D6E-409C-BE32-E72D297353CC}">
                <c16:uniqueId val="{00000002-7781-4555-804E-9BE920AA43E6}"/>
              </c:ext>
            </c:extLst>
          </c:dPt>
          <c:dPt>
            <c:idx val="3"/>
            <c:invertIfNegative val="0"/>
            <c:bubble3D val="0"/>
            <c:spPr>
              <a:solidFill>
                <a:srgbClr val="00B050"/>
              </a:solidFill>
              <a:ln>
                <a:noFill/>
              </a:ln>
              <a:effectLst/>
            </c:spPr>
            <c:extLst>
              <c:ext xmlns:c16="http://schemas.microsoft.com/office/drawing/2014/chart" uri="{C3380CC4-5D6E-409C-BE32-E72D297353CC}">
                <c16:uniqueId val="{00000003-7781-4555-804E-9BE920AA43E6}"/>
              </c:ext>
            </c:extLst>
          </c:dPt>
          <c:dPt>
            <c:idx val="4"/>
            <c:invertIfNegative val="0"/>
            <c:bubble3D val="0"/>
            <c:spPr>
              <a:solidFill>
                <a:srgbClr val="00B050"/>
              </a:solidFill>
              <a:ln>
                <a:noFill/>
              </a:ln>
              <a:effectLst/>
            </c:spPr>
            <c:extLst>
              <c:ext xmlns:c16="http://schemas.microsoft.com/office/drawing/2014/chart" uri="{C3380CC4-5D6E-409C-BE32-E72D297353CC}">
                <c16:uniqueId val="{00000004-7781-4555-804E-9BE920AA43E6}"/>
              </c:ext>
            </c:extLst>
          </c:dPt>
          <c:dPt>
            <c:idx val="7"/>
            <c:invertIfNegative val="0"/>
            <c:bubble3D val="0"/>
            <c:spPr>
              <a:solidFill>
                <a:srgbClr val="00B050"/>
              </a:solidFill>
              <a:ln>
                <a:noFill/>
              </a:ln>
              <a:effectLst/>
            </c:spPr>
            <c:extLst>
              <c:ext xmlns:c16="http://schemas.microsoft.com/office/drawing/2014/chart" uri="{C3380CC4-5D6E-409C-BE32-E72D297353CC}">
                <c16:uniqueId val="{00000006-7781-4555-804E-9BE920AA43E6}"/>
              </c:ext>
            </c:extLst>
          </c:dPt>
          <c:dPt>
            <c:idx val="8"/>
            <c:invertIfNegative val="0"/>
            <c:bubble3D val="0"/>
            <c:spPr>
              <a:solidFill>
                <a:srgbClr val="00B050"/>
              </a:solidFill>
              <a:ln>
                <a:noFill/>
              </a:ln>
              <a:effectLst/>
            </c:spPr>
            <c:extLst>
              <c:ext xmlns:c16="http://schemas.microsoft.com/office/drawing/2014/chart" uri="{C3380CC4-5D6E-409C-BE32-E72D297353CC}">
                <c16:uniqueId val="{00000007-7781-4555-804E-9BE920AA43E6}"/>
              </c:ext>
            </c:extLst>
          </c:dPt>
          <c:dPt>
            <c:idx val="9"/>
            <c:invertIfNegative val="0"/>
            <c:bubble3D val="0"/>
            <c:spPr>
              <a:solidFill>
                <a:srgbClr val="00B050"/>
              </a:solidFill>
              <a:ln>
                <a:noFill/>
              </a:ln>
              <a:effectLst/>
            </c:spPr>
            <c:extLst>
              <c:ext xmlns:c16="http://schemas.microsoft.com/office/drawing/2014/chart" uri="{C3380CC4-5D6E-409C-BE32-E72D297353CC}">
                <c16:uniqueId val="{00000008-7781-4555-804E-9BE920AA43E6}"/>
              </c:ext>
            </c:extLst>
          </c:dPt>
          <c:dPt>
            <c:idx val="10"/>
            <c:invertIfNegative val="0"/>
            <c:bubble3D val="0"/>
            <c:spPr>
              <a:solidFill>
                <a:srgbClr val="00B050"/>
              </a:solidFill>
              <a:ln>
                <a:noFill/>
              </a:ln>
              <a:effectLst/>
            </c:spPr>
            <c:extLst>
              <c:ext xmlns:c16="http://schemas.microsoft.com/office/drawing/2014/chart" uri="{C3380CC4-5D6E-409C-BE32-E72D297353CC}">
                <c16:uniqueId val="{00000009-7781-4555-804E-9BE920AA43E6}"/>
              </c:ext>
            </c:extLst>
          </c:dPt>
          <c:dPt>
            <c:idx val="11"/>
            <c:invertIfNegative val="0"/>
            <c:bubble3D val="0"/>
            <c:spPr>
              <a:solidFill>
                <a:srgbClr val="00B050"/>
              </a:solidFill>
              <a:ln>
                <a:noFill/>
              </a:ln>
              <a:effectLst/>
            </c:spPr>
            <c:extLst>
              <c:ext xmlns:c16="http://schemas.microsoft.com/office/drawing/2014/chart" uri="{C3380CC4-5D6E-409C-BE32-E72D297353CC}">
                <c16:uniqueId val="{0000000A-7781-4555-804E-9BE920AA43E6}"/>
              </c:ext>
            </c:extLst>
          </c:dPt>
          <c:dPt>
            <c:idx val="12"/>
            <c:invertIfNegative val="0"/>
            <c:bubble3D val="0"/>
            <c:spPr>
              <a:solidFill>
                <a:srgbClr val="00B050"/>
              </a:solidFill>
              <a:ln>
                <a:noFill/>
              </a:ln>
              <a:effectLst/>
            </c:spPr>
            <c:extLst>
              <c:ext xmlns:c16="http://schemas.microsoft.com/office/drawing/2014/chart" uri="{C3380CC4-5D6E-409C-BE32-E72D297353CC}">
                <c16:uniqueId val="{0000000B-7781-4555-804E-9BE920AA43E6}"/>
              </c:ext>
            </c:extLst>
          </c:dPt>
          <c:dPt>
            <c:idx val="14"/>
            <c:invertIfNegative val="0"/>
            <c:bubble3D val="0"/>
            <c:spPr>
              <a:solidFill>
                <a:srgbClr val="00B050"/>
              </a:solidFill>
              <a:ln>
                <a:noFill/>
              </a:ln>
              <a:effectLst/>
            </c:spPr>
            <c:extLst>
              <c:ext xmlns:c16="http://schemas.microsoft.com/office/drawing/2014/chart" uri="{C3380CC4-5D6E-409C-BE32-E72D297353CC}">
                <c16:uniqueId val="{0000000C-7781-4555-804E-9BE920AA43E6}"/>
              </c:ext>
            </c:extLst>
          </c:dPt>
          <c:dPt>
            <c:idx val="15"/>
            <c:invertIfNegative val="0"/>
            <c:bubble3D val="0"/>
            <c:spPr>
              <a:solidFill>
                <a:srgbClr val="00B050"/>
              </a:solidFill>
              <a:ln>
                <a:noFill/>
              </a:ln>
              <a:effectLst/>
            </c:spPr>
            <c:extLst>
              <c:ext xmlns:c16="http://schemas.microsoft.com/office/drawing/2014/chart" uri="{C3380CC4-5D6E-409C-BE32-E72D297353CC}">
                <c16:uniqueId val="{0000000D-7781-4555-804E-9BE920AA43E6}"/>
              </c:ext>
            </c:extLst>
          </c:dPt>
          <c:dPt>
            <c:idx val="16"/>
            <c:invertIfNegative val="0"/>
            <c:bubble3D val="0"/>
            <c:spPr>
              <a:solidFill>
                <a:srgbClr val="00B050"/>
              </a:solidFill>
              <a:ln>
                <a:noFill/>
              </a:ln>
              <a:effectLst/>
            </c:spPr>
            <c:extLst>
              <c:ext xmlns:c16="http://schemas.microsoft.com/office/drawing/2014/chart" uri="{C3380CC4-5D6E-409C-BE32-E72D297353CC}">
                <c16:uniqueId val="{0000000E-7781-4555-804E-9BE920AA43E6}"/>
              </c:ext>
            </c:extLst>
          </c:dPt>
          <c:dPt>
            <c:idx val="17"/>
            <c:invertIfNegative val="0"/>
            <c:bubble3D val="0"/>
            <c:spPr>
              <a:solidFill>
                <a:srgbClr val="00B050"/>
              </a:solidFill>
              <a:ln>
                <a:noFill/>
              </a:ln>
              <a:effectLst/>
            </c:spPr>
            <c:extLst>
              <c:ext xmlns:c16="http://schemas.microsoft.com/office/drawing/2014/chart" uri="{C3380CC4-5D6E-409C-BE32-E72D297353CC}">
                <c16:uniqueId val="{0000000F-7781-4555-804E-9BE920AA43E6}"/>
              </c:ext>
            </c:extLst>
          </c:dPt>
          <c:dPt>
            <c:idx val="19"/>
            <c:invertIfNegative val="0"/>
            <c:bubble3D val="0"/>
            <c:spPr>
              <a:solidFill>
                <a:srgbClr val="00B050"/>
              </a:solidFill>
              <a:ln>
                <a:noFill/>
              </a:ln>
              <a:effectLst/>
            </c:spPr>
            <c:extLst>
              <c:ext xmlns:c16="http://schemas.microsoft.com/office/drawing/2014/chart" uri="{C3380CC4-5D6E-409C-BE32-E72D297353CC}">
                <c16:uniqueId val="{00000010-7781-4555-804E-9BE920AA43E6}"/>
              </c:ext>
            </c:extLst>
          </c:dPt>
          <c:dPt>
            <c:idx val="24"/>
            <c:invertIfNegative val="0"/>
            <c:bubble3D val="0"/>
            <c:spPr>
              <a:solidFill>
                <a:srgbClr val="00B050"/>
              </a:solidFill>
              <a:ln>
                <a:noFill/>
              </a:ln>
              <a:effectLst/>
            </c:spPr>
            <c:extLst>
              <c:ext xmlns:c16="http://schemas.microsoft.com/office/drawing/2014/chart" uri="{C3380CC4-5D6E-409C-BE32-E72D297353CC}">
                <c16:uniqueId val="{00000011-7781-4555-804E-9BE920AA43E6}"/>
              </c:ext>
            </c:extLst>
          </c:dPt>
          <c:dLbls>
            <c:spPr>
              <a:noFill/>
              <a:ln>
                <a:noFill/>
              </a:ln>
              <a:effectLst/>
            </c:spPr>
            <c:txPr>
              <a:bodyPr rot="-5400000" spcFirstLastPara="1" vertOverflow="ellipsis"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NG"/>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Health!$A$10:$A$46</c:f>
              <c:strCache>
                <c:ptCount val="37"/>
                <c:pt idx="0">
                  <c:v>Anambra </c:v>
                </c:pt>
                <c:pt idx="1">
                  <c:v>Cross River</c:v>
                </c:pt>
                <c:pt idx="2">
                  <c:v>Rivers </c:v>
                </c:pt>
                <c:pt idx="3">
                  <c:v>Edo </c:v>
                </c:pt>
                <c:pt idx="4">
                  <c:v>Lagos </c:v>
                </c:pt>
                <c:pt idx="5">
                  <c:v>FCT Abuja </c:v>
                </c:pt>
                <c:pt idx="6">
                  <c:v>Kogi </c:v>
                </c:pt>
                <c:pt idx="7">
                  <c:v>Enugu </c:v>
                </c:pt>
                <c:pt idx="8">
                  <c:v>Osun </c:v>
                </c:pt>
                <c:pt idx="9">
                  <c:v>Akwa Ibom </c:v>
                </c:pt>
                <c:pt idx="10">
                  <c:v>Imo </c:v>
                </c:pt>
                <c:pt idx="11">
                  <c:v>Ondo </c:v>
                </c:pt>
                <c:pt idx="12">
                  <c:v>Ebonyi </c:v>
                </c:pt>
                <c:pt idx="13">
                  <c:v>Kwara </c:v>
                </c:pt>
                <c:pt idx="14">
                  <c:v>Oyo </c:v>
                </c:pt>
                <c:pt idx="15">
                  <c:v>Ekiti </c:v>
                </c:pt>
                <c:pt idx="16">
                  <c:v>Delta </c:v>
                </c:pt>
                <c:pt idx="17">
                  <c:v>Abia </c:v>
                </c:pt>
                <c:pt idx="18">
                  <c:v>Adamawa </c:v>
                </c:pt>
                <c:pt idx="19">
                  <c:v>Bayelsa </c:v>
                </c:pt>
                <c:pt idx="20">
                  <c:v>Benue </c:v>
                </c:pt>
                <c:pt idx="21">
                  <c:v>Plateau </c:v>
                </c:pt>
                <c:pt idx="22">
                  <c:v>Nasarawa </c:v>
                </c:pt>
                <c:pt idx="23">
                  <c:v>Niger </c:v>
                </c:pt>
                <c:pt idx="24">
                  <c:v>Ogun </c:v>
                </c:pt>
                <c:pt idx="25">
                  <c:v>Taraba </c:v>
                </c:pt>
                <c:pt idx="26">
                  <c:v>Sokoto </c:v>
                </c:pt>
                <c:pt idx="27">
                  <c:v>Gombe </c:v>
                </c:pt>
                <c:pt idx="28">
                  <c:v>Zamfara </c:v>
                </c:pt>
                <c:pt idx="29">
                  <c:v>Kaduna </c:v>
                </c:pt>
                <c:pt idx="30">
                  <c:v>Borno ()</c:v>
                </c:pt>
                <c:pt idx="31">
                  <c:v>Yobe </c:v>
                </c:pt>
                <c:pt idx="32">
                  <c:v>Kano </c:v>
                </c:pt>
                <c:pt idx="33">
                  <c:v>Bauchi </c:v>
                </c:pt>
                <c:pt idx="34">
                  <c:v>Kebbi </c:v>
                </c:pt>
                <c:pt idx="35">
                  <c:v>Katsina </c:v>
                </c:pt>
                <c:pt idx="36">
                  <c:v>Jigawa </c:v>
                </c:pt>
              </c:strCache>
            </c:strRef>
          </c:cat>
          <c:val>
            <c:numRef>
              <c:f>Health!$B$10:$B$46</c:f>
              <c:numCache>
                <c:formatCode>0.0</c:formatCode>
                <c:ptCount val="37"/>
                <c:pt idx="0">
                  <c:v>3</c:v>
                </c:pt>
                <c:pt idx="1">
                  <c:v>3.1</c:v>
                </c:pt>
                <c:pt idx="2">
                  <c:v>3.1</c:v>
                </c:pt>
                <c:pt idx="3">
                  <c:v>3.2</c:v>
                </c:pt>
                <c:pt idx="4">
                  <c:v>3.2</c:v>
                </c:pt>
                <c:pt idx="5">
                  <c:v>3.2</c:v>
                </c:pt>
                <c:pt idx="6">
                  <c:v>3.3</c:v>
                </c:pt>
                <c:pt idx="7">
                  <c:v>3.4</c:v>
                </c:pt>
                <c:pt idx="8">
                  <c:v>3.5</c:v>
                </c:pt>
                <c:pt idx="9">
                  <c:v>3.6</c:v>
                </c:pt>
                <c:pt idx="10">
                  <c:v>3.6</c:v>
                </c:pt>
                <c:pt idx="11">
                  <c:v>3.6</c:v>
                </c:pt>
                <c:pt idx="12">
                  <c:v>3.7</c:v>
                </c:pt>
                <c:pt idx="13">
                  <c:v>3.7</c:v>
                </c:pt>
                <c:pt idx="14">
                  <c:v>3.7</c:v>
                </c:pt>
                <c:pt idx="15">
                  <c:v>3.9</c:v>
                </c:pt>
                <c:pt idx="16">
                  <c:v>4</c:v>
                </c:pt>
                <c:pt idx="17">
                  <c:v>4.0999999999999996</c:v>
                </c:pt>
                <c:pt idx="18">
                  <c:v>4.2</c:v>
                </c:pt>
                <c:pt idx="19">
                  <c:v>4.2</c:v>
                </c:pt>
                <c:pt idx="20">
                  <c:v>4.3</c:v>
                </c:pt>
                <c:pt idx="21">
                  <c:v>4.4000000000000004</c:v>
                </c:pt>
                <c:pt idx="22">
                  <c:v>4.5</c:v>
                </c:pt>
                <c:pt idx="23">
                  <c:v>4.5999999999999996</c:v>
                </c:pt>
                <c:pt idx="24">
                  <c:v>4.8</c:v>
                </c:pt>
                <c:pt idx="25">
                  <c:v>4.9000000000000004</c:v>
                </c:pt>
                <c:pt idx="26">
                  <c:v>5.2</c:v>
                </c:pt>
                <c:pt idx="27">
                  <c:v>5.3</c:v>
                </c:pt>
                <c:pt idx="28">
                  <c:v>5.3</c:v>
                </c:pt>
                <c:pt idx="29">
                  <c:v>5.7</c:v>
                </c:pt>
                <c:pt idx="30">
                  <c:v>5.9</c:v>
                </c:pt>
                <c:pt idx="31">
                  <c:v>6.1</c:v>
                </c:pt>
                <c:pt idx="32">
                  <c:v>6.4</c:v>
                </c:pt>
                <c:pt idx="33">
                  <c:v>6.5</c:v>
                </c:pt>
                <c:pt idx="34">
                  <c:v>6.6</c:v>
                </c:pt>
                <c:pt idx="35">
                  <c:v>7.4</c:v>
                </c:pt>
                <c:pt idx="36">
                  <c:v>7.6</c:v>
                </c:pt>
              </c:numCache>
            </c:numRef>
          </c:val>
          <c:extLst>
            <c:ext xmlns:c16="http://schemas.microsoft.com/office/drawing/2014/chart" uri="{C3380CC4-5D6E-409C-BE32-E72D297353CC}">
              <c16:uniqueId val="{00000000-02B3-4667-8EC2-2D13557B37F1}"/>
            </c:ext>
          </c:extLst>
        </c:ser>
        <c:dLbls>
          <c:showLegendKey val="0"/>
          <c:showVal val="0"/>
          <c:showCatName val="0"/>
          <c:showSerName val="0"/>
          <c:showPercent val="0"/>
          <c:showBubbleSize val="0"/>
        </c:dLbls>
        <c:gapWidth val="219"/>
        <c:overlap val="-27"/>
        <c:axId val="1812206640"/>
        <c:axId val="1812204720"/>
      </c:barChart>
      <c:catAx>
        <c:axId val="18122066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NG"/>
          </a:p>
        </c:txPr>
        <c:crossAx val="1812204720"/>
        <c:crosses val="autoZero"/>
        <c:auto val="1"/>
        <c:lblAlgn val="ctr"/>
        <c:lblOffset val="100"/>
        <c:noMultiLvlLbl val="0"/>
      </c:catAx>
      <c:valAx>
        <c:axId val="181220472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NG"/>
          </a:p>
        </c:txPr>
        <c:crossAx val="18122066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accent1">
        <a:lumMod val="20000"/>
        <a:lumOff val="80000"/>
      </a:schemeClr>
    </a:solidFill>
    <a:ln>
      <a:noFill/>
    </a:ln>
    <a:effectLst/>
  </c:spPr>
  <c:txPr>
    <a:bodyPr/>
    <a:lstStyle/>
    <a:p>
      <a:pPr>
        <a:defRPr/>
      </a:pPr>
      <a:endParaRPr lang="en-NG"/>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79">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65000"/>
        <a:lumOff val="35000"/>
      </a:schemeClr>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effectLst>
        <a:innerShdw dist="12700" dir="16200000">
          <a:schemeClr val="lt1"/>
        </a:innerShdw>
      </a:effectLst>
    </cs:spPr>
  </cs:dataPoint>
  <cs:dataPoint3D>
    <cs:lnRef idx="0"/>
    <cs:fillRef idx="0">
      <cs:styleClr val="auto"/>
    </cs:fillRef>
    <cs:effectRef idx="0"/>
    <cs:fontRef idx="minor">
      <a:schemeClr val="dk1"/>
    </cs:fontRef>
    <cs:spPr>
      <a:solidFill>
        <a:schemeClr val="phClr">
          <a:alpha val="85000"/>
        </a:schemeClr>
      </a:solidFill>
      <a:effectLst>
        <a:innerShdw dist="12700" dir="16200000">
          <a:schemeClr val="lt1"/>
        </a:inn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C085A0-1F76-433D-8022-E9307DC37C0C}"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aa-ET"/>
        </a:p>
      </dgm:t>
    </dgm:pt>
    <dgm:pt modelId="{9C807AF5-986C-45D4-AEA7-B50C8E21EFD8}">
      <dgm:prSet phldrT="[Text]" custT="1"/>
      <dgm:spPr/>
      <dgm:t>
        <a:bodyPr/>
        <a:lstStyle/>
        <a:p>
          <a:r>
            <a:rPr lang="en-US" sz="2000" dirty="0"/>
            <a:t>Total Population</a:t>
          </a:r>
        </a:p>
        <a:p>
          <a:r>
            <a:rPr lang="aa-ET" sz="3200" b="1" i="0" u="none" dirty="0"/>
            <a:t>206,139,587</a:t>
          </a:r>
          <a:endParaRPr lang="aa-ET" sz="3200" b="1" dirty="0"/>
        </a:p>
      </dgm:t>
    </dgm:pt>
    <dgm:pt modelId="{23B7354A-4DD5-4CBE-BD1A-04E50BBFAA6E}" type="parTrans" cxnId="{E5AC3441-397E-4824-A224-150B27CA4123}">
      <dgm:prSet/>
      <dgm:spPr/>
      <dgm:t>
        <a:bodyPr/>
        <a:lstStyle/>
        <a:p>
          <a:endParaRPr lang="aa-ET" sz="2000"/>
        </a:p>
      </dgm:t>
    </dgm:pt>
    <dgm:pt modelId="{A97A0506-3C1B-46B3-8455-7C31A6A3F18E}" type="sibTrans" cxnId="{E5AC3441-397E-4824-A224-150B27CA4123}">
      <dgm:prSet/>
      <dgm:spPr/>
      <dgm:t>
        <a:bodyPr/>
        <a:lstStyle/>
        <a:p>
          <a:endParaRPr lang="aa-ET" sz="2000"/>
        </a:p>
      </dgm:t>
    </dgm:pt>
    <dgm:pt modelId="{F0C0B141-FFF2-4631-A940-51BD1C4BB3D7}">
      <dgm:prSet phldrT="[Text]" custT="1"/>
      <dgm:spPr/>
      <dgm:t>
        <a:bodyPr/>
        <a:lstStyle/>
        <a:p>
          <a:r>
            <a:rPr lang="en-US" sz="2000" dirty="0"/>
            <a:t>Working Age</a:t>
          </a:r>
        </a:p>
        <a:p>
          <a:r>
            <a:rPr lang="aa-ET" sz="2800" b="1" i="0" u="none" dirty="0"/>
            <a:t>116,871,186</a:t>
          </a:r>
          <a:r>
            <a:rPr lang="en-US" sz="2000" b="1" i="0" u="none" dirty="0"/>
            <a:t> (57%)</a:t>
          </a:r>
          <a:endParaRPr lang="aa-ET" sz="2000" b="1" dirty="0"/>
        </a:p>
      </dgm:t>
    </dgm:pt>
    <dgm:pt modelId="{4FEF3B13-B5C5-4383-9DC4-6C0D8A72119D}" type="parTrans" cxnId="{ECEC630C-FA57-4EA7-941D-B86C0CB296F5}">
      <dgm:prSet/>
      <dgm:spPr/>
      <dgm:t>
        <a:bodyPr/>
        <a:lstStyle/>
        <a:p>
          <a:endParaRPr lang="aa-ET" sz="2000"/>
        </a:p>
      </dgm:t>
    </dgm:pt>
    <dgm:pt modelId="{13931A64-9039-48F7-9F04-A454C96FD05D}" type="sibTrans" cxnId="{ECEC630C-FA57-4EA7-941D-B86C0CB296F5}">
      <dgm:prSet/>
      <dgm:spPr/>
      <dgm:t>
        <a:bodyPr/>
        <a:lstStyle/>
        <a:p>
          <a:endParaRPr lang="aa-ET" sz="2000"/>
        </a:p>
      </dgm:t>
    </dgm:pt>
    <dgm:pt modelId="{7F9CCB42-6D68-4A1C-AB84-EAD2CA78ECA6}">
      <dgm:prSet phldrT="[Text]" custT="1"/>
      <dgm:spPr/>
      <dgm:t>
        <a:bodyPr/>
        <a:lstStyle/>
        <a:p>
          <a:r>
            <a:rPr lang="en-US" sz="2000" b="1" dirty="0"/>
            <a:t>Out of </a:t>
          </a:r>
          <a:r>
            <a:rPr lang="en-US" sz="2000" b="1" dirty="0" err="1"/>
            <a:t>Labour</a:t>
          </a:r>
          <a:endParaRPr lang="en-US" sz="2000" b="1" dirty="0"/>
        </a:p>
        <a:p>
          <a:r>
            <a:rPr lang="aa-ET" sz="2800" b="1" i="0" u="none" dirty="0"/>
            <a:t>36,579,292</a:t>
          </a:r>
          <a:r>
            <a:rPr lang="en-US" sz="2800" b="1" i="0" u="none" dirty="0"/>
            <a:t> </a:t>
          </a:r>
          <a:r>
            <a:rPr lang="en-US" sz="2000" b="1" i="0" u="none" dirty="0"/>
            <a:t>(31%)</a:t>
          </a:r>
          <a:r>
            <a:rPr lang="aa-ET" sz="2000" b="1" i="0" u="none" dirty="0"/>
            <a:t> </a:t>
          </a:r>
          <a:endParaRPr lang="aa-ET" sz="2800" dirty="0"/>
        </a:p>
      </dgm:t>
    </dgm:pt>
    <dgm:pt modelId="{647B7751-C237-4BC0-A6BA-0166E539C633}" type="parTrans" cxnId="{3172CE4D-059D-48F5-8167-9DA301B4D381}">
      <dgm:prSet/>
      <dgm:spPr/>
      <dgm:t>
        <a:bodyPr/>
        <a:lstStyle/>
        <a:p>
          <a:endParaRPr lang="aa-ET" sz="2000"/>
        </a:p>
      </dgm:t>
    </dgm:pt>
    <dgm:pt modelId="{B48B99F6-240A-4BEA-881F-23AD6F484612}" type="sibTrans" cxnId="{3172CE4D-059D-48F5-8167-9DA301B4D381}">
      <dgm:prSet/>
      <dgm:spPr/>
      <dgm:t>
        <a:bodyPr/>
        <a:lstStyle/>
        <a:p>
          <a:endParaRPr lang="aa-ET" sz="2000"/>
        </a:p>
      </dgm:t>
    </dgm:pt>
    <dgm:pt modelId="{B5D3BBB0-7B77-43EE-8F64-C5BEF6AA9336}">
      <dgm:prSet phldrT="[Text]" custT="1"/>
      <dgm:spPr/>
      <dgm:t>
        <a:bodyPr/>
        <a:lstStyle/>
        <a:p>
          <a:r>
            <a:rPr lang="en-US" sz="2000" dirty="0"/>
            <a:t>Non-Working Age</a:t>
          </a:r>
        </a:p>
        <a:p>
          <a:r>
            <a:rPr lang="aa-ET" sz="2800" b="1" i="0" u="none" dirty="0"/>
            <a:t>89,268,401</a:t>
          </a:r>
          <a:r>
            <a:rPr lang="en-US" sz="2000" b="1" i="0" u="none" dirty="0"/>
            <a:t> (43%)</a:t>
          </a:r>
          <a:endParaRPr lang="aa-ET" sz="2000" b="1" dirty="0"/>
        </a:p>
      </dgm:t>
    </dgm:pt>
    <dgm:pt modelId="{FEA4263C-F80C-4917-A2BB-F86602DA789B}" type="parTrans" cxnId="{4CE3CC37-A8D7-4DFC-AEE5-0C077F7124E1}">
      <dgm:prSet/>
      <dgm:spPr/>
      <dgm:t>
        <a:bodyPr/>
        <a:lstStyle/>
        <a:p>
          <a:endParaRPr lang="aa-ET" sz="2000"/>
        </a:p>
      </dgm:t>
    </dgm:pt>
    <dgm:pt modelId="{5AB978BE-1931-4107-B8A6-BA23B409DD02}" type="sibTrans" cxnId="{4CE3CC37-A8D7-4DFC-AEE5-0C077F7124E1}">
      <dgm:prSet/>
      <dgm:spPr/>
      <dgm:t>
        <a:bodyPr/>
        <a:lstStyle/>
        <a:p>
          <a:endParaRPr lang="aa-ET" sz="2000"/>
        </a:p>
      </dgm:t>
    </dgm:pt>
    <dgm:pt modelId="{168123FB-25A1-4E95-83BE-26BD56FACC88}">
      <dgm:prSet custT="1"/>
      <dgm:spPr/>
      <dgm:t>
        <a:bodyPr/>
        <a:lstStyle/>
        <a:p>
          <a:r>
            <a:rPr lang="en-GB" sz="2000" b="1" i="0" u="none" dirty="0"/>
            <a:t>Not in employment</a:t>
          </a:r>
        </a:p>
        <a:p>
          <a:r>
            <a:rPr lang="aa-ET" sz="2800" b="1" i="0" u="none" dirty="0"/>
            <a:t>21,764,617</a:t>
          </a:r>
          <a:r>
            <a:rPr lang="en-US" sz="2800" b="1" i="0" u="none" dirty="0"/>
            <a:t> </a:t>
          </a:r>
          <a:r>
            <a:rPr lang="en-US" sz="2000" b="1" i="0" u="none" dirty="0"/>
            <a:t>(19%)</a:t>
          </a:r>
          <a:r>
            <a:rPr lang="aa-ET" sz="2000" b="1" i="0" u="none" dirty="0"/>
            <a:t> </a:t>
          </a:r>
          <a:endParaRPr lang="aa-ET" sz="2800" dirty="0"/>
        </a:p>
      </dgm:t>
    </dgm:pt>
    <dgm:pt modelId="{EAFD8B42-11E6-4DB0-B0AE-8DB1BF3D3414}" type="parTrans" cxnId="{76F3558D-244B-4526-B332-98E26FE5C2D0}">
      <dgm:prSet/>
      <dgm:spPr/>
      <dgm:t>
        <a:bodyPr/>
        <a:lstStyle/>
        <a:p>
          <a:endParaRPr lang="aa-ET" sz="2000"/>
        </a:p>
      </dgm:t>
    </dgm:pt>
    <dgm:pt modelId="{000D63A8-7046-404C-81D9-BD5DCB7ECB6C}" type="sibTrans" cxnId="{76F3558D-244B-4526-B332-98E26FE5C2D0}">
      <dgm:prSet/>
      <dgm:spPr/>
      <dgm:t>
        <a:bodyPr/>
        <a:lstStyle/>
        <a:p>
          <a:endParaRPr lang="aa-ET" sz="2000"/>
        </a:p>
      </dgm:t>
    </dgm:pt>
    <dgm:pt modelId="{34F800B5-F78D-45A3-AE5C-5C07CC820A84}">
      <dgm:prSet custT="1"/>
      <dgm:spPr/>
      <dgm:t>
        <a:bodyPr/>
        <a:lstStyle/>
        <a:p>
          <a:r>
            <a:rPr lang="en-GB" sz="1800" b="1" i="0" u="none" dirty="0"/>
            <a:t>Underemployed</a:t>
          </a:r>
        </a:p>
        <a:p>
          <a:r>
            <a:rPr lang="aa-ET" sz="2800" b="1" i="0" u="none" dirty="0"/>
            <a:t>22,942,003</a:t>
          </a:r>
          <a:r>
            <a:rPr lang="en-US" sz="2000" b="1" i="0" u="none" dirty="0"/>
            <a:t> (20%)</a:t>
          </a:r>
          <a:r>
            <a:rPr lang="aa-ET" sz="2000" b="1" i="0" u="none" dirty="0"/>
            <a:t> </a:t>
          </a:r>
          <a:endParaRPr lang="aa-ET" sz="2000" dirty="0"/>
        </a:p>
      </dgm:t>
    </dgm:pt>
    <dgm:pt modelId="{3BB1A052-DF4B-43E0-BE18-BB7D88361291}" type="parTrans" cxnId="{D0216878-FA30-4E3F-8790-F2A9257B1572}">
      <dgm:prSet/>
      <dgm:spPr/>
      <dgm:t>
        <a:bodyPr/>
        <a:lstStyle/>
        <a:p>
          <a:endParaRPr lang="aa-ET" sz="2000"/>
        </a:p>
      </dgm:t>
    </dgm:pt>
    <dgm:pt modelId="{49B986C3-8C00-411A-8035-C47ACFE21A57}" type="sibTrans" cxnId="{D0216878-FA30-4E3F-8790-F2A9257B1572}">
      <dgm:prSet/>
      <dgm:spPr/>
      <dgm:t>
        <a:bodyPr/>
        <a:lstStyle/>
        <a:p>
          <a:endParaRPr lang="aa-ET" sz="2000"/>
        </a:p>
      </dgm:t>
    </dgm:pt>
    <dgm:pt modelId="{1D4892B7-3AE2-4336-B865-29BDE9E2C3FB}">
      <dgm:prSet custT="1"/>
      <dgm:spPr/>
      <dgm:t>
        <a:bodyPr/>
        <a:lstStyle/>
        <a:p>
          <a:r>
            <a:rPr lang="en-GB" sz="1800" b="1" i="0" u="none" dirty="0"/>
            <a:t>Full employed</a:t>
          </a:r>
        </a:p>
        <a:p>
          <a:r>
            <a:rPr lang="aa-ET" sz="2800" b="1" i="0" u="none" dirty="0"/>
            <a:t>35,585,274</a:t>
          </a:r>
          <a:r>
            <a:rPr lang="en-US" sz="2800" b="1" i="0" u="none" dirty="0"/>
            <a:t> </a:t>
          </a:r>
          <a:r>
            <a:rPr lang="en-US" sz="2000" b="1" i="0" u="none" dirty="0"/>
            <a:t>(30%)</a:t>
          </a:r>
          <a:r>
            <a:rPr lang="aa-ET" sz="2000" b="1" i="0" u="none" dirty="0"/>
            <a:t> </a:t>
          </a:r>
          <a:endParaRPr lang="aa-ET" sz="2000" dirty="0"/>
        </a:p>
      </dgm:t>
    </dgm:pt>
    <dgm:pt modelId="{EE07AFEA-BA34-450A-BDC2-D43C0ECB4919}" type="parTrans" cxnId="{957CB611-3D75-4880-BA03-3713B58A92F0}">
      <dgm:prSet/>
      <dgm:spPr/>
      <dgm:t>
        <a:bodyPr/>
        <a:lstStyle/>
        <a:p>
          <a:endParaRPr lang="aa-ET" sz="2000"/>
        </a:p>
      </dgm:t>
    </dgm:pt>
    <dgm:pt modelId="{4D25DD68-EF1E-4EB3-B2A7-F621C33350AB}" type="sibTrans" cxnId="{957CB611-3D75-4880-BA03-3713B58A92F0}">
      <dgm:prSet/>
      <dgm:spPr/>
      <dgm:t>
        <a:bodyPr/>
        <a:lstStyle/>
        <a:p>
          <a:endParaRPr lang="aa-ET" sz="2000"/>
        </a:p>
      </dgm:t>
    </dgm:pt>
    <dgm:pt modelId="{51FFAF30-1F0D-4B4D-89A7-0F6B9280E21B}" type="pres">
      <dgm:prSet presAssocID="{E0C085A0-1F76-433D-8022-E9307DC37C0C}" presName="hierChild1" presStyleCnt="0">
        <dgm:presLayoutVars>
          <dgm:chPref val="1"/>
          <dgm:dir/>
          <dgm:animOne val="branch"/>
          <dgm:animLvl val="lvl"/>
          <dgm:resizeHandles/>
        </dgm:presLayoutVars>
      </dgm:prSet>
      <dgm:spPr/>
    </dgm:pt>
    <dgm:pt modelId="{EACF595D-71DC-477D-B53C-4EDD52E6D539}" type="pres">
      <dgm:prSet presAssocID="{9C807AF5-986C-45D4-AEA7-B50C8E21EFD8}" presName="hierRoot1" presStyleCnt="0"/>
      <dgm:spPr/>
    </dgm:pt>
    <dgm:pt modelId="{EC27FF2F-D595-4979-A30D-5D0865B1255C}" type="pres">
      <dgm:prSet presAssocID="{9C807AF5-986C-45D4-AEA7-B50C8E21EFD8}" presName="composite" presStyleCnt="0"/>
      <dgm:spPr/>
    </dgm:pt>
    <dgm:pt modelId="{49235545-2991-411E-B6D3-0A4382B65609}" type="pres">
      <dgm:prSet presAssocID="{9C807AF5-986C-45D4-AEA7-B50C8E21EFD8}" presName="background" presStyleLbl="node0" presStyleIdx="0" presStyleCnt="1"/>
      <dgm:spPr/>
    </dgm:pt>
    <dgm:pt modelId="{6361E0F2-AA43-4F21-A8CD-B870557E7A2B}" type="pres">
      <dgm:prSet presAssocID="{9C807AF5-986C-45D4-AEA7-B50C8E21EFD8}" presName="text" presStyleLbl="fgAcc0" presStyleIdx="0" presStyleCnt="1" custScaleX="165775" custScaleY="79721">
        <dgm:presLayoutVars>
          <dgm:chPref val="3"/>
        </dgm:presLayoutVars>
      </dgm:prSet>
      <dgm:spPr/>
    </dgm:pt>
    <dgm:pt modelId="{3CE43D9F-C61C-4519-9F06-1FA3FBF7FFB3}" type="pres">
      <dgm:prSet presAssocID="{9C807AF5-986C-45D4-AEA7-B50C8E21EFD8}" presName="hierChild2" presStyleCnt="0"/>
      <dgm:spPr/>
    </dgm:pt>
    <dgm:pt modelId="{E23FE014-4320-4A9F-AA77-AE7C2A6D4CE8}" type="pres">
      <dgm:prSet presAssocID="{4FEF3B13-B5C5-4383-9DC4-6C0D8A72119D}" presName="Name10" presStyleLbl="parChTrans1D2" presStyleIdx="0" presStyleCnt="2"/>
      <dgm:spPr/>
    </dgm:pt>
    <dgm:pt modelId="{804B33F2-A6A2-4996-A2C7-58FE780EA2F7}" type="pres">
      <dgm:prSet presAssocID="{F0C0B141-FFF2-4631-A940-51BD1C4BB3D7}" presName="hierRoot2" presStyleCnt="0"/>
      <dgm:spPr/>
    </dgm:pt>
    <dgm:pt modelId="{9FC27C8C-0F7F-4A7D-B861-2B3D1A1B408F}" type="pres">
      <dgm:prSet presAssocID="{F0C0B141-FFF2-4631-A940-51BD1C4BB3D7}" presName="composite2" presStyleCnt="0"/>
      <dgm:spPr/>
    </dgm:pt>
    <dgm:pt modelId="{C08AA4F8-F6FA-4B3D-BDD5-863A90BB3C76}" type="pres">
      <dgm:prSet presAssocID="{F0C0B141-FFF2-4631-A940-51BD1C4BB3D7}" presName="background2" presStyleLbl="node2" presStyleIdx="0" presStyleCnt="2"/>
      <dgm:spPr/>
    </dgm:pt>
    <dgm:pt modelId="{62FF9A78-7F06-4C3D-B980-430112B95ECE}" type="pres">
      <dgm:prSet presAssocID="{F0C0B141-FFF2-4631-A940-51BD1C4BB3D7}" presName="text2" presStyleLbl="fgAcc2" presStyleIdx="0" presStyleCnt="2" custScaleX="126838">
        <dgm:presLayoutVars>
          <dgm:chPref val="3"/>
        </dgm:presLayoutVars>
      </dgm:prSet>
      <dgm:spPr/>
    </dgm:pt>
    <dgm:pt modelId="{1FE337A8-33B2-4430-814F-2B9A2AE71391}" type="pres">
      <dgm:prSet presAssocID="{F0C0B141-FFF2-4631-A940-51BD1C4BB3D7}" presName="hierChild3" presStyleCnt="0"/>
      <dgm:spPr/>
    </dgm:pt>
    <dgm:pt modelId="{4B4390D7-B090-4613-9CB3-1A5209EC0915}" type="pres">
      <dgm:prSet presAssocID="{647B7751-C237-4BC0-A6BA-0166E539C633}" presName="Name17" presStyleLbl="parChTrans1D3" presStyleIdx="0" presStyleCnt="4"/>
      <dgm:spPr/>
    </dgm:pt>
    <dgm:pt modelId="{DAFCCD09-D51D-4AB0-B7B1-DDBDE4C54FCC}" type="pres">
      <dgm:prSet presAssocID="{7F9CCB42-6D68-4A1C-AB84-EAD2CA78ECA6}" presName="hierRoot3" presStyleCnt="0"/>
      <dgm:spPr/>
    </dgm:pt>
    <dgm:pt modelId="{6DBB6FA7-8E31-4C02-8739-182987BFD44F}" type="pres">
      <dgm:prSet presAssocID="{7F9CCB42-6D68-4A1C-AB84-EAD2CA78ECA6}" presName="composite3" presStyleCnt="0"/>
      <dgm:spPr/>
    </dgm:pt>
    <dgm:pt modelId="{D2EEB93D-70C6-4A44-8BFD-C97B48DFDB50}" type="pres">
      <dgm:prSet presAssocID="{7F9CCB42-6D68-4A1C-AB84-EAD2CA78ECA6}" presName="background3" presStyleLbl="node3" presStyleIdx="0" presStyleCnt="4"/>
      <dgm:spPr/>
    </dgm:pt>
    <dgm:pt modelId="{87C9D5B0-1921-4503-824D-FDB7C45F0CB8}" type="pres">
      <dgm:prSet presAssocID="{7F9CCB42-6D68-4A1C-AB84-EAD2CA78ECA6}" presName="text3" presStyleLbl="fgAcc3" presStyleIdx="0" presStyleCnt="4" custScaleX="106744">
        <dgm:presLayoutVars>
          <dgm:chPref val="3"/>
        </dgm:presLayoutVars>
      </dgm:prSet>
      <dgm:spPr/>
    </dgm:pt>
    <dgm:pt modelId="{A0FD6648-CB70-49A3-9B54-2645353931DB}" type="pres">
      <dgm:prSet presAssocID="{7F9CCB42-6D68-4A1C-AB84-EAD2CA78ECA6}" presName="hierChild4" presStyleCnt="0"/>
      <dgm:spPr/>
    </dgm:pt>
    <dgm:pt modelId="{AFC326E3-2E4E-4B27-BD80-5BA3BA6B517E}" type="pres">
      <dgm:prSet presAssocID="{EAFD8B42-11E6-4DB0-B0AE-8DB1BF3D3414}" presName="Name17" presStyleLbl="parChTrans1D3" presStyleIdx="1" presStyleCnt="4"/>
      <dgm:spPr/>
    </dgm:pt>
    <dgm:pt modelId="{5C914357-177E-47B1-922E-A5A7B1BF449D}" type="pres">
      <dgm:prSet presAssocID="{168123FB-25A1-4E95-83BE-26BD56FACC88}" presName="hierRoot3" presStyleCnt="0"/>
      <dgm:spPr/>
    </dgm:pt>
    <dgm:pt modelId="{90AD7B5E-DEA9-4F87-8275-86BC13DE32CF}" type="pres">
      <dgm:prSet presAssocID="{168123FB-25A1-4E95-83BE-26BD56FACC88}" presName="composite3" presStyleCnt="0"/>
      <dgm:spPr/>
    </dgm:pt>
    <dgm:pt modelId="{661CB0D3-B911-4DF9-970D-A2AD8EE63FA3}" type="pres">
      <dgm:prSet presAssocID="{168123FB-25A1-4E95-83BE-26BD56FACC88}" presName="background3" presStyleLbl="node3" presStyleIdx="1" presStyleCnt="4"/>
      <dgm:spPr/>
    </dgm:pt>
    <dgm:pt modelId="{68F38BD8-FF9C-437C-AEDA-58AADCAE96B0}" type="pres">
      <dgm:prSet presAssocID="{168123FB-25A1-4E95-83BE-26BD56FACC88}" presName="text3" presStyleLbl="fgAcc3" presStyleIdx="1" presStyleCnt="4" custScaleX="127318">
        <dgm:presLayoutVars>
          <dgm:chPref val="3"/>
        </dgm:presLayoutVars>
      </dgm:prSet>
      <dgm:spPr/>
    </dgm:pt>
    <dgm:pt modelId="{3B412CF0-797A-463E-8F5F-906712D2152C}" type="pres">
      <dgm:prSet presAssocID="{168123FB-25A1-4E95-83BE-26BD56FACC88}" presName="hierChild4" presStyleCnt="0"/>
      <dgm:spPr/>
    </dgm:pt>
    <dgm:pt modelId="{F8124F91-4AA5-4E5E-9AF6-414E5017D435}" type="pres">
      <dgm:prSet presAssocID="{3BB1A052-DF4B-43E0-BE18-BB7D88361291}" presName="Name17" presStyleLbl="parChTrans1D3" presStyleIdx="2" presStyleCnt="4"/>
      <dgm:spPr/>
    </dgm:pt>
    <dgm:pt modelId="{78D5C99F-159D-4E56-B35F-9543C9EAC2D2}" type="pres">
      <dgm:prSet presAssocID="{34F800B5-F78D-45A3-AE5C-5C07CC820A84}" presName="hierRoot3" presStyleCnt="0"/>
      <dgm:spPr/>
    </dgm:pt>
    <dgm:pt modelId="{E4644C92-8922-4B6F-8307-C34BB532F79F}" type="pres">
      <dgm:prSet presAssocID="{34F800B5-F78D-45A3-AE5C-5C07CC820A84}" presName="composite3" presStyleCnt="0"/>
      <dgm:spPr/>
    </dgm:pt>
    <dgm:pt modelId="{FF84BE6D-0129-499A-B9FB-33EACD211D47}" type="pres">
      <dgm:prSet presAssocID="{34F800B5-F78D-45A3-AE5C-5C07CC820A84}" presName="background3" presStyleLbl="node3" presStyleIdx="2" presStyleCnt="4"/>
      <dgm:spPr/>
    </dgm:pt>
    <dgm:pt modelId="{60DCFF34-8C25-4D27-A98E-319A36532DBF}" type="pres">
      <dgm:prSet presAssocID="{34F800B5-F78D-45A3-AE5C-5C07CC820A84}" presName="text3" presStyleLbl="fgAcc3" presStyleIdx="2" presStyleCnt="4" custScaleX="104824">
        <dgm:presLayoutVars>
          <dgm:chPref val="3"/>
        </dgm:presLayoutVars>
      </dgm:prSet>
      <dgm:spPr/>
    </dgm:pt>
    <dgm:pt modelId="{883AE594-4640-40E9-8A88-EFDFFCCD06E3}" type="pres">
      <dgm:prSet presAssocID="{34F800B5-F78D-45A3-AE5C-5C07CC820A84}" presName="hierChild4" presStyleCnt="0"/>
      <dgm:spPr/>
    </dgm:pt>
    <dgm:pt modelId="{CFBA28B7-356A-4EE5-926B-59C8AF7C2E6A}" type="pres">
      <dgm:prSet presAssocID="{EE07AFEA-BA34-450A-BDC2-D43C0ECB4919}" presName="Name17" presStyleLbl="parChTrans1D3" presStyleIdx="3" presStyleCnt="4"/>
      <dgm:spPr/>
    </dgm:pt>
    <dgm:pt modelId="{2588363F-9521-4733-8769-CAB1245A8BF2}" type="pres">
      <dgm:prSet presAssocID="{1D4892B7-3AE2-4336-B865-29BDE9E2C3FB}" presName="hierRoot3" presStyleCnt="0"/>
      <dgm:spPr/>
    </dgm:pt>
    <dgm:pt modelId="{215C2690-DE7F-43EB-BA81-B0AEF4FE8BDE}" type="pres">
      <dgm:prSet presAssocID="{1D4892B7-3AE2-4336-B865-29BDE9E2C3FB}" presName="composite3" presStyleCnt="0"/>
      <dgm:spPr/>
    </dgm:pt>
    <dgm:pt modelId="{E4E62158-A2E3-46A1-8108-26C605AC5BFE}" type="pres">
      <dgm:prSet presAssocID="{1D4892B7-3AE2-4336-B865-29BDE9E2C3FB}" presName="background3" presStyleLbl="node3" presStyleIdx="3" presStyleCnt="4"/>
      <dgm:spPr/>
    </dgm:pt>
    <dgm:pt modelId="{DD7B779D-FD94-476D-9887-7F3B34AB80D3}" type="pres">
      <dgm:prSet presAssocID="{1D4892B7-3AE2-4336-B865-29BDE9E2C3FB}" presName="text3" presStyleLbl="fgAcc3" presStyleIdx="3" presStyleCnt="4">
        <dgm:presLayoutVars>
          <dgm:chPref val="3"/>
        </dgm:presLayoutVars>
      </dgm:prSet>
      <dgm:spPr/>
    </dgm:pt>
    <dgm:pt modelId="{DADCADF3-A34D-4A31-872D-B8B8FFC4B5B6}" type="pres">
      <dgm:prSet presAssocID="{1D4892B7-3AE2-4336-B865-29BDE9E2C3FB}" presName="hierChild4" presStyleCnt="0"/>
      <dgm:spPr/>
    </dgm:pt>
    <dgm:pt modelId="{37D60E74-0D4F-42A7-AF1A-BEE5CF73C884}" type="pres">
      <dgm:prSet presAssocID="{FEA4263C-F80C-4917-A2BB-F86602DA789B}" presName="Name10" presStyleLbl="parChTrans1D2" presStyleIdx="1" presStyleCnt="2"/>
      <dgm:spPr/>
    </dgm:pt>
    <dgm:pt modelId="{DD2FC004-72AA-48C4-B589-94286B08F15C}" type="pres">
      <dgm:prSet presAssocID="{B5D3BBB0-7B77-43EE-8F64-C5BEF6AA9336}" presName="hierRoot2" presStyleCnt="0"/>
      <dgm:spPr/>
    </dgm:pt>
    <dgm:pt modelId="{889B57A3-7C0B-469E-8FA2-9D69406C6591}" type="pres">
      <dgm:prSet presAssocID="{B5D3BBB0-7B77-43EE-8F64-C5BEF6AA9336}" presName="composite2" presStyleCnt="0"/>
      <dgm:spPr/>
    </dgm:pt>
    <dgm:pt modelId="{AAC939AB-EF02-4316-9A48-91ABD27CE94F}" type="pres">
      <dgm:prSet presAssocID="{B5D3BBB0-7B77-43EE-8F64-C5BEF6AA9336}" presName="background2" presStyleLbl="node2" presStyleIdx="1" presStyleCnt="2"/>
      <dgm:spPr/>
    </dgm:pt>
    <dgm:pt modelId="{D26A68BD-6F9E-409B-91EC-B20F87A1DB4D}" type="pres">
      <dgm:prSet presAssocID="{B5D3BBB0-7B77-43EE-8F64-C5BEF6AA9336}" presName="text2" presStyleLbl="fgAcc2" presStyleIdx="1" presStyleCnt="2" custScaleX="121985" custScaleY="109672">
        <dgm:presLayoutVars>
          <dgm:chPref val="3"/>
        </dgm:presLayoutVars>
      </dgm:prSet>
      <dgm:spPr/>
    </dgm:pt>
    <dgm:pt modelId="{68A5C269-2D90-4034-8492-B95BB49EB724}" type="pres">
      <dgm:prSet presAssocID="{B5D3BBB0-7B77-43EE-8F64-C5BEF6AA9336}" presName="hierChild3" presStyleCnt="0"/>
      <dgm:spPr/>
    </dgm:pt>
  </dgm:ptLst>
  <dgm:cxnLst>
    <dgm:cxn modelId="{ECEC630C-FA57-4EA7-941D-B86C0CB296F5}" srcId="{9C807AF5-986C-45D4-AEA7-B50C8E21EFD8}" destId="{F0C0B141-FFF2-4631-A940-51BD1C4BB3D7}" srcOrd="0" destOrd="0" parTransId="{4FEF3B13-B5C5-4383-9DC4-6C0D8A72119D}" sibTransId="{13931A64-9039-48F7-9F04-A454C96FD05D}"/>
    <dgm:cxn modelId="{957CB611-3D75-4880-BA03-3713B58A92F0}" srcId="{F0C0B141-FFF2-4631-A940-51BD1C4BB3D7}" destId="{1D4892B7-3AE2-4336-B865-29BDE9E2C3FB}" srcOrd="3" destOrd="0" parTransId="{EE07AFEA-BA34-450A-BDC2-D43C0ECB4919}" sibTransId="{4D25DD68-EF1E-4EB3-B2A7-F621C33350AB}"/>
    <dgm:cxn modelId="{7F9F1F15-BA2F-4A3F-BF29-5BD7FD60499F}" type="presOf" srcId="{3BB1A052-DF4B-43E0-BE18-BB7D88361291}" destId="{F8124F91-4AA5-4E5E-9AF6-414E5017D435}" srcOrd="0" destOrd="0" presId="urn:microsoft.com/office/officeart/2005/8/layout/hierarchy1"/>
    <dgm:cxn modelId="{E407D820-5A79-4133-BA59-29BAAAEDE464}" type="presOf" srcId="{34F800B5-F78D-45A3-AE5C-5C07CC820A84}" destId="{60DCFF34-8C25-4D27-A98E-319A36532DBF}" srcOrd="0" destOrd="0" presId="urn:microsoft.com/office/officeart/2005/8/layout/hierarchy1"/>
    <dgm:cxn modelId="{76B66F22-667F-4192-BD8F-2492BD2108E3}" type="presOf" srcId="{1D4892B7-3AE2-4336-B865-29BDE9E2C3FB}" destId="{DD7B779D-FD94-476D-9887-7F3B34AB80D3}" srcOrd="0" destOrd="0" presId="urn:microsoft.com/office/officeart/2005/8/layout/hierarchy1"/>
    <dgm:cxn modelId="{DFF96724-987B-484C-9C7A-60D5716BFB1A}" type="presOf" srcId="{E0C085A0-1F76-433D-8022-E9307DC37C0C}" destId="{51FFAF30-1F0D-4B4D-89A7-0F6B9280E21B}" srcOrd="0" destOrd="0" presId="urn:microsoft.com/office/officeart/2005/8/layout/hierarchy1"/>
    <dgm:cxn modelId="{4CE3CC37-A8D7-4DFC-AEE5-0C077F7124E1}" srcId="{9C807AF5-986C-45D4-AEA7-B50C8E21EFD8}" destId="{B5D3BBB0-7B77-43EE-8F64-C5BEF6AA9336}" srcOrd="1" destOrd="0" parTransId="{FEA4263C-F80C-4917-A2BB-F86602DA789B}" sibTransId="{5AB978BE-1931-4107-B8A6-BA23B409DD02}"/>
    <dgm:cxn modelId="{E5AC3441-397E-4824-A224-150B27CA4123}" srcId="{E0C085A0-1F76-433D-8022-E9307DC37C0C}" destId="{9C807AF5-986C-45D4-AEA7-B50C8E21EFD8}" srcOrd="0" destOrd="0" parTransId="{23B7354A-4DD5-4CBE-BD1A-04E50BBFAA6E}" sibTransId="{A97A0506-3C1B-46B3-8455-7C31A6A3F18E}"/>
    <dgm:cxn modelId="{3BAAD946-ECD8-4FFA-AA12-3B6DC27D5FE2}" type="presOf" srcId="{EAFD8B42-11E6-4DB0-B0AE-8DB1BF3D3414}" destId="{AFC326E3-2E4E-4B27-BD80-5BA3BA6B517E}" srcOrd="0" destOrd="0" presId="urn:microsoft.com/office/officeart/2005/8/layout/hierarchy1"/>
    <dgm:cxn modelId="{3172CE4D-059D-48F5-8167-9DA301B4D381}" srcId="{F0C0B141-FFF2-4631-A940-51BD1C4BB3D7}" destId="{7F9CCB42-6D68-4A1C-AB84-EAD2CA78ECA6}" srcOrd="0" destOrd="0" parTransId="{647B7751-C237-4BC0-A6BA-0166E539C633}" sibTransId="{B48B99F6-240A-4BEA-881F-23AD6F484612}"/>
    <dgm:cxn modelId="{00CA624F-CF4C-42B8-9E64-3F1A6DA342BE}" type="presOf" srcId="{9C807AF5-986C-45D4-AEA7-B50C8E21EFD8}" destId="{6361E0F2-AA43-4F21-A8CD-B870557E7A2B}" srcOrd="0" destOrd="0" presId="urn:microsoft.com/office/officeart/2005/8/layout/hierarchy1"/>
    <dgm:cxn modelId="{43665D78-1026-4B46-9302-5A832E048CA5}" type="presOf" srcId="{B5D3BBB0-7B77-43EE-8F64-C5BEF6AA9336}" destId="{D26A68BD-6F9E-409B-91EC-B20F87A1DB4D}" srcOrd="0" destOrd="0" presId="urn:microsoft.com/office/officeart/2005/8/layout/hierarchy1"/>
    <dgm:cxn modelId="{D0216878-FA30-4E3F-8790-F2A9257B1572}" srcId="{F0C0B141-FFF2-4631-A940-51BD1C4BB3D7}" destId="{34F800B5-F78D-45A3-AE5C-5C07CC820A84}" srcOrd="2" destOrd="0" parTransId="{3BB1A052-DF4B-43E0-BE18-BB7D88361291}" sibTransId="{49B986C3-8C00-411A-8035-C47ACFE21A57}"/>
    <dgm:cxn modelId="{E1384988-8526-4304-AC12-55631F7B83DE}" type="presOf" srcId="{EE07AFEA-BA34-450A-BDC2-D43C0ECB4919}" destId="{CFBA28B7-356A-4EE5-926B-59C8AF7C2E6A}" srcOrd="0" destOrd="0" presId="urn:microsoft.com/office/officeart/2005/8/layout/hierarchy1"/>
    <dgm:cxn modelId="{7A9B948A-F989-4C94-8F00-E4C08A3F6E9B}" type="presOf" srcId="{168123FB-25A1-4E95-83BE-26BD56FACC88}" destId="{68F38BD8-FF9C-437C-AEDA-58AADCAE96B0}" srcOrd="0" destOrd="0" presId="urn:microsoft.com/office/officeart/2005/8/layout/hierarchy1"/>
    <dgm:cxn modelId="{76F3558D-244B-4526-B332-98E26FE5C2D0}" srcId="{F0C0B141-FFF2-4631-A940-51BD1C4BB3D7}" destId="{168123FB-25A1-4E95-83BE-26BD56FACC88}" srcOrd="1" destOrd="0" parTransId="{EAFD8B42-11E6-4DB0-B0AE-8DB1BF3D3414}" sibTransId="{000D63A8-7046-404C-81D9-BD5DCB7ECB6C}"/>
    <dgm:cxn modelId="{96E3C98D-73B8-4556-8618-9CFE388E923F}" type="presOf" srcId="{FEA4263C-F80C-4917-A2BB-F86602DA789B}" destId="{37D60E74-0D4F-42A7-AF1A-BEE5CF73C884}" srcOrd="0" destOrd="0" presId="urn:microsoft.com/office/officeart/2005/8/layout/hierarchy1"/>
    <dgm:cxn modelId="{6947BEB1-F8C8-4B82-8CFC-7041F08E7D61}" type="presOf" srcId="{F0C0B141-FFF2-4631-A940-51BD1C4BB3D7}" destId="{62FF9A78-7F06-4C3D-B980-430112B95ECE}" srcOrd="0" destOrd="0" presId="urn:microsoft.com/office/officeart/2005/8/layout/hierarchy1"/>
    <dgm:cxn modelId="{064507B5-714A-4C7F-A1BF-DE1F4D5D571E}" type="presOf" srcId="{4FEF3B13-B5C5-4383-9DC4-6C0D8A72119D}" destId="{E23FE014-4320-4A9F-AA77-AE7C2A6D4CE8}" srcOrd="0" destOrd="0" presId="urn:microsoft.com/office/officeart/2005/8/layout/hierarchy1"/>
    <dgm:cxn modelId="{B427E0CE-5A79-4E86-952C-4EB6321E921F}" type="presOf" srcId="{7F9CCB42-6D68-4A1C-AB84-EAD2CA78ECA6}" destId="{87C9D5B0-1921-4503-824D-FDB7C45F0CB8}" srcOrd="0" destOrd="0" presId="urn:microsoft.com/office/officeart/2005/8/layout/hierarchy1"/>
    <dgm:cxn modelId="{AA0298D5-AB94-4458-AA2E-30C31ABA11F5}" type="presOf" srcId="{647B7751-C237-4BC0-A6BA-0166E539C633}" destId="{4B4390D7-B090-4613-9CB3-1A5209EC0915}" srcOrd="0" destOrd="0" presId="urn:microsoft.com/office/officeart/2005/8/layout/hierarchy1"/>
    <dgm:cxn modelId="{B72CAE39-4CD7-41D6-8DFC-4383E15C1C49}" type="presParOf" srcId="{51FFAF30-1F0D-4B4D-89A7-0F6B9280E21B}" destId="{EACF595D-71DC-477D-B53C-4EDD52E6D539}" srcOrd="0" destOrd="0" presId="urn:microsoft.com/office/officeart/2005/8/layout/hierarchy1"/>
    <dgm:cxn modelId="{746CA623-9077-41FD-849F-5801B9B0F7F4}" type="presParOf" srcId="{EACF595D-71DC-477D-B53C-4EDD52E6D539}" destId="{EC27FF2F-D595-4979-A30D-5D0865B1255C}" srcOrd="0" destOrd="0" presId="urn:microsoft.com/office/officeart/2005/8/layout/hierarchy1"/>
    <dgm:cxn modelId="{2F5CF276-CE16-4F0B-8409-291C5F8C2884}" type="presParOf" srcId="{EC27FF2F-D595-4979-A30D-5D0865B1255C}" destId="{49235545-2991-411E-B6D3-0A4382B65609}" srcOrd="0" destOrd="0" presId="urn:microsoft.com/office/officeart/2005/8/layout/hierarchy1"/>
    <dgm:cxn modelId="{9885E231-2A8F-4D18-8EC4-9C890E0980D4}" type="presParOf" srcId="{EC27FF2F-D595-4979-A30D-5D0865B1255C}" destId="{6361E0F2-AA43-4F21-A8CD-B870557E7A2B}" srcOrd="1" destOrd="0" presId="urn:microsoft.com/office/officeart/2005/8/layout/hierarchy1"/>
    <dgm:cxn modelId="{C16AAD46-03DD-4BED-8123-42E34C8093A2}" type="presParOf" srcId="{EACF595D-71DC-477D-B53C-4EDD52E6D539}" destId="{3CE43D9F-C61C-4519-9F06-1FA3FBF7FFB3}" srcOrd="1" destOrd="0" presId="urn:microsoft.com/office/officeart/2005/8/layout/hierarchy1"/>
    <dgm:cxn modelId="{91CD5548-C6DC-42D0-9711-F818F40DEF9D}" type="presParOf" srcId="{3CE43D9F-C61C-4519-9F06-1FA3FBF7FFB3}" destId="{E23FE014-4320-4A9F-AA77-AE7C2A6D4CE8}" srcOrd="0" destOrd="0" presId="urn:microsoft.com/office/officeart/2005/8/layout/hierarchy1"/>
    <dgm:cxn modelId="{F61ADC01-0F94-496C-851E-73ED9B8202A6}" type="presParOf" srcId="{3CE43D9F-C61C-4519-9F06-1FA3FBF7FFB3}" destId="{804B33F2-A6A2-4996-A2C7-58FE780EA2F7}" srcOrd="1" destOrd="0" presId="urn:microsoft.com/office/officeart/2005/8/layout/hierarchy1"/>
    <dgm:cxn modelId="{8D28B320-677A-4519-8714-986487002810}" type="presParOf" srcId="{804B33F2-A6A2-4996-A2C7-58FE780EA2F7}" destId="{9FC27C8C-0F7F-4A7D-B861-2B3D1A1B408F}" srcOrd="0" destOrd="0" presId="urn:microsoft.com/office/officeart/2005/8/layout/hierarchy1"/>
    <dgm:cxn modelId="{1EEF2F2D-2A5A-4C03-9BF5-A82B9CA07550}" type="presParOf" srcId="{9FC27C8C-0F7F-4A7D-B861-2B3D1A1B408F}" destId="{C08AA4F8-F6FA-4B3D-BDD5-863A90BB3C76}" srcOrd="0" destOrd="0" presId="urn:microsoft.com/office/officeart/2005/8/layout/hierarchy1"/>
    <dgm:cxn modelId="{00846EF2-09AD-43D4-ADA5-496E235675DF}" type="presParOf" srcId="{9FC27C8C-0F7F-4A7D-B861-2B3D1A1B408F}" destId="{62FF9A78-7F06-4C3D-B980-430112B95ECE}" srcOrd="1" destOrd="0" presId="urn:microsoft.com/office/officeart/2005/8/layout/hierarchy1"/>
    <dgm:cxn modelId="{3092640D-0951-4786-AF3F-303A4B09C7A5}" type="presParOf" srcId="{804B33F2-A6A2-4996-A2C7-58FE780EA2F7}" destId="{1FE337A8-33B2-4430-814F-2B9A2AE71391}" srcOrd="1" destOrd="0" presId="urn:microsoft.com/office/officeart/2005/8/layout/hierarchy1"/>
    <dgm:cxn modelId="{5BB8A07F-B8D7-404F-94B8-EEC1BBBF1A14}" type="presParOf" srcId="{1FE337A8-33B2-4430-814F-2B9A2AE71391}" destId="{4B4390D7-B090-4613-9CB3-1A5209EC0915}" srcOrd="0" destOrd="0" presId="urn:microsoft.com/office/officeart/2005/8/layout/hierarchy1"/>
    <dgm:cxn modelId="{95668F66-6C2E-4629-AC72-419D16CDACB6}" type="presParOf" srcId="{1FE337A8-33B2-4430-814F-2B9A2AE71391}" destId="{DAFCCD09-D51D-4AB0-B7B1-DDBDE4C54FCC}" srcOrd="1" destOrd="0" presId="urn:microsoft.com/office/officeart/2005/8/layout/hierarchy1"/>
    <dgm:cxn modelId="{8850DE4C-667F-485A-A51F-DF3738181B49}" type="presParOf" srcId="{DAFCCD09-D51D-4AB0-B7B1-DDBDE4C54FCC}" destId="{6DBB6FA7-8E31-4C02-8739-182987BFD44F}" srcOrd="0" destOrd="0" presId="urn:microsoft.com/office/officeart/2005/8/layout/hierarchy1"/>
    <dgm:cxn modelId="{64350C9E-3572-472C-A61B-8978A3247980}" type="presParOf" srcId="{6DBB6FA7-8E31-4C02-8739-182987BFD44F}" destId="{D2EEB93D-70C6-4A44-8BFD-C97B48DFDB50}" srcOrd="0" destOrd="0" presId="urn:microsoft.com/office/officeart/2005/8/layout/hierarchy1"/>
    <dgm:cxn modelId="{7006FD2C-5A9C-43C2-AA05-C7E3F993F649}" type="presParOf" srcId="{6DBB6FA7-8E31-4C02-8739-182987BFD44F}" destId="{87C9D5B0-1921-4503-824D-FDB7C45F0CB8}" srcOrd="1" destOrd="0" presId="urn:microsoft.com/office/officeart/2005/8/layout/hierarchy1"/>
    <dgm:cxn modelId="{43EB8DD7-9118-4CC9-95CD-7F4638334A81}" type="presParOf" srcId="{DAFCCD09-D51D-4AB0-B7B1-DDBDE4C54FCC}" destId="{A0FD6648-CB70-49A3-9B54-2645353931DB}" srcOrd="1" destOrd="0" presId="urn:microsoft.com/office/officeart/2005/8/layout/hierarchy1"/>
    <dgm:cxn modelId="{A5BC8177-BB5D-4585-AE93-A549FE78F410}" type="presParOf" srcId="{1FE337A8-33B2-4430-814F-2B9A2AE71391}" destId="{AFC326E3-2E4E-4B27-BD80-5BA3BA6B517E}" srcOrd="2" destOrd="0" presId="urn:microsoft.com/office/officeart/2005/8/layout/hierarchy1"/>
    <dgm:cxn modelId="{006180A5-E213-4EDC-AE28-F00C43D69067}" type="presParOf" srcId="{1FE337A8-33B2-4430-814F-2B9A2AE71391}" destId="{5C914357-177E-47B1-922E-A5A7B1BF449D}" srcOrd="3" destOrd="0" presId="urn:microsoft.com/office/officeart/2005/8/layout/hierarchy1"/>
    <dgm:cxn modelId="{4B053A1E-3D4F-4363-9CDA-D6A8E983E7E1}" type="presParOf" srcId="{5C914357-177E-47B1-922E-A5A7B1BF449D}" destId="{90AD7B5E-DEA9-4F87-8275-86BC13DE32CF}" srcOrd="0" destOrd="0" presId="urn:microsoft.com/office/officeart/2005/8/layout/hierarchy1"/>
    <dgm:cxn modelId="{F882B70F-ED29-47D3-896B-72F9F66C3F1F}" type="presParOf" srcId="{90AD7B5E-DEA9-4F87-8275-86BC13DE32CF}" destId="{661CB0D3-B911-4DF9-970D-A2AD8EE63FA3}" srcOrd="0" destOrd="0" presId="urn:microsoft.com/office/officeart/2005/8/layout/hierarchy1"/>
    <dgm:cxn modelId="{E78200AB-B912-423F-B39F-73BCF8F384D6}" type="presParOf" srcId="{90AD7B5E-DEA9-4F87-8275-86BC13DE32CF}" destId="{68F38BD8-FF9C-437C-AEDA-58AADCAE96B0}" srcOrd="1" destOrd="0" presId="urn:microsoft.com/office/officeart/2005/8/layout/hierarchy1"/>
    <dgm:cxn modelId="{7A9CDF02-AF0D-4AA3-9DD6-B772369E9138}" type="presParOf" srcId="{5C914357-177E-47B1-922E-A5A7B1BF449D}" destId="{3B412CF0-797A-463E-8F5F-906712D2152C}" srcOrd="1" destOrd="0" presId="urn:microsoft.com/office/officeart/2005/8/layout/hierarchy1"/>
    <dgm:cxn modelId="{8360D2E7-A0DA-46FA-AE59-C078CC2A8C6C}" type="presParOf" srcId="{1FE337A8-33B2-4430-814F-2B9A2AE71391}" destId="{F8124F91-4AA5-4E5E-9AF6-414E5017D435}" srcOrd="4" destOrd="0" presId="urn:microsoft.com/office/officeart/2005/8/layout/hierarchy1"/>
    <dgm:cxn modelId="{EC74A4F5-A3E3-4C0E-8AED-240E3089A1EE}" type="presParOf" srcId="{1FE337A8-33B2-4430-814F-2B9A2AE71391}" destId="{78D5C99F-159D-4E56-B35F-9543C9EAC2D2}" srcOrd="5" destOrd="0" presId="urn:microsoft.com/office/officeart/2005/8/layout/hierarchy1"/>
    <dgm:cxn modelId="{2A5F5CFB-BA16-45D4-8265-043454B49115}" type="presParOf" srcId="{78D5C99F-159D-4E56-B35F-9543C9EAC2D2}" destId="{E4644C92-8922-4B6F-8307-C34BB532F79F}" srcOrd="0" destOrd="0" presId="urn:microsoft.com/office/officeart/2005/8/layout/hierarchy1"/>
    <dgm:cxn modelId="{132CF407-5B26-4C7C-BF1B-5961DF467D0D}" type="presParOf" srcId="{E4644C92-8922-4B6F-8307-C34BB532F79F}" destId="{FF84BE6D-0129-499A-B9FB-33EACD211D47}" srcOrd="0" destOrd="0" presId="urn:microsoft.com/office/officeart/2005/8/layout/hierarchy1"/>
    <dgm:cxn modelId="{5671A480-0E66-4E35-BC3C-D42F7A3AE82B}" type="presParOf" srcId="{E4644C92-8922-4B6F-8307-C34BB532F79F}" destId="{60DCFF34-8C25-4D27-A98E-319A36532DBF}" srcOrd="1" destOrd="0" presId="urn:microsoft.com/office/officeart/2005/8/layout/hierarchy1"/>
    <dgm:cxn modelId="{82472703-9DAC-47A5-9E90-C3F6B8F49562}" type="presParOf" srcId="{78D5C99F-159D-4E56-B35F-9543C9EAC2D2}" destId="{883AE594-4640-40E9-8A88-EFDFFCCD06E3}" srcOrd="1" destOrd="0" presId="urn:microsoft.com/office/officeart/2005/8/layout/hierarchy1"/>
    <dgm:cxn modelId="{6DA611F8-E1D3-41CA-9D65-02C0F3C1C245}" type="presParOf" srcId="{1FE337A8-33B2-4430-814F-2B9A2AE71391}" destId="{CFBA28B7-356A-4EE5-926B-59C8AF7C2E6A}" srcOrd="6" destOrd="0" presId="urn:microsoft.com/office/officeart/2005/8/layout/hierarchy1"/>
    <dgm:cxn modelId="{AA07E8AA-7C8C-4945-88F3-C7AFB343ABA7}" type="presParOf" srcId="{1FE337A8-33B2-4430-814F-2B9A2AE71391}" destId="{2588363F-9521-4733-8769-CAB1245A8BF2}" srcOrd="7" destOrd="0" presId="urn:microsoft.com/office/officeart/2005/8/layout/hierarchy1"/>
    <dgm:cxn modelId="{E76C3E2F-8FC1-42AB-A562-65905EF8D624}" type="presParOf" srcId="{2588363F-9521-4733-8769-CAB1245A8BF2}" destId="{215C2690-DE7F-43EB-BA81-B0AEF4FE8BDE}" srcOrd="0" destOrd="0" presId="urn:microsoft.com/office/officeart/2005/8/layout/hierarchy1"/>
    <dgm:cxn modelId="{E503539F-BF5A-429A-86FA-911AC332F23C}" type="presParOf" srcId="{215C2690-DE7F-43EB-BA81-B0AEF4FE8BDE}" destId="{E4E62158-A2E3-46A1-8108-26C605AC5BFE}" srcOrd="0" destOrd="0" presId="urn:microsoft.com/office/officeart/2005/8/layout/hierarchy1"/>
    <dgm:cxn modelId="{5D6E6F14-7A93-4BC3-BAF3-12A533294726}" type="presParOf" srcId="{215C2690-DE7F-43EB-BA81-B0AEF4FE8BDE}" destId="{DD7B779D-FD94-476D-9887-7F3B34AB80D3}" srcOrd="1" destOrd="0" presId="urn:microsoft.com/office/officeart/2005/8/layout/hierarchy1"/>
    <dgm:cxn modelId="{B86FD9EE-D431-4EC1-9B5F-E8E6F91482C4}" type="presParOf" srcId="{2588363F-9521-4733-8769-CAB1245A8BF2}" destId="{DADCADF3-A34D-4A31-872D-B8B8FFC4B5B6}" srcOrd="1" destOrd="0" presId="urn:microsoft.com/office/officeart/2005/8/layout/hierarchy1"/>
    <dgm:cxn modelId="{57896378-DC1D-44F9-BEDA-041E2BB5CEDD}" type="presParOf" srcId="{3CE43D9F-C61C-4519-9F06-1FA3FBF7FFB3}" destId="{37D60E74-0D4F-42A7-AF1A-BEE5CF73C884}" srcOrd="2" destOrd="0" presId="urn:microsoft.com/office/officeart/2005/8/layout/hierarchy1"/>
    <dgm:cxn modelId="{B29F4384-0B4C-4E88-A590-67E5A1A686A5}" type="presParOf" srcId="{3CE43D9F-C61C-4519-9F06-1FA3FBF7FFB3}" destId="{DD2FC004-72AA-48C4-B589-94286B08F15C}" srcOrd="3" destOrd="0" presId="urn:microsoft.com/office/officeart/2005/8/layout/hierarchy1"/>
    <dgm:cxn modelId="{216504B4-98D2-4567-A875-00A87379A9FC}" type="presParOf" srcId="{DD2FC004-72AA-48C4-B589-94286B08F15C}" destId="{889B57A3-7C0B-469E-8FA2-9D69406C6591}" srcOrd="0" destOrd="0" presId="urn:microsoft.com/office/officeart/2005/8/layout/hierarchy1"/>
    <dgm:cxn modelId="{94AF75FE-406D-494A-BA8B-BC98C1252BB6}" type="presParOf" srcId="{889B57A3-7C0B-469E-8FA2-9D69406C6591}" destId="{AAC939AB-EF02-4316-9A48-91ABD27CE94F}" srcOrd="0" destOrd="0" presId="urn:microsoft.com/office/officeart/2005/8/layout/hierarchy1"/>
    <dgm:cxn modelId="{48D63CBC-CF1D-4A05-A173-A0ABD64D2009}" type="presParOf" srcId="{889B57A3-7C0B-469E-8FA2-9D69406C6591}" destId="{D26A68BD-6F9E-409B-91EC-B20F87A1DB4D}" srcOrd="1" destOrd="0" presId="urn:microsoft.com/office/officeart/2005/8/layout/hierarchy1"/>
    <dgm:cxn modelId="{F35A674B-7F99-47B2-882E-957A19BE0993}" type="presParOf" srcId="{DD2FC004-72AA-48C4-B589-94286B08F15C}" destId="{68A5C269-2D90-4034-8492-B95BB49EB724}"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0C085A0-1F76-433D-8022-E9307DC37C0C}"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aa-ET"/>
        </a:p>
      </dgm:t>
    </dgm:pt>
    <dgm:pt modelId="{7F9CCB42-6D68-4A1C-AB84-EAD2CA78ECA6}">
      <dgm:prSet phldrT="[Text]" custT="1"/>
      <dgm:spPr/>
      <dgm:t>
        <a:bodyPr/>
        <a:lstStyle/>
        <a:p>
          <a:r>
            <a:rPr lang="en-US" sz="2000" dirty="0"/>
            <a:t>Out of </a:t>
          </a:r>
          <a:r>
            <a:rPr lang="en-US" sz="2000" dirty="0" err="1"/>
            <a:t>Labour</a:t>
          </a:r>
          <a:r>
            <a:rPr lang="en-US" sz="2000" dirty="0"/>
            <a:t> force</a:t>
          </a:r>
        </a:p>
        <a:p>
          <a:r>
            <a:rPr lang="aa-ET" sz="2800" b="1" i="0" u="none" dirty="0"/>
            <a:t>36,579,292</a:t>
          </a:r>
          <a:r>
            <a:rPr lang="en-US" sz="2800" b="1" i="0" u="none" dirty="0"/>
            <a:t> </a:t>
          </a:r>
          <a:r>
            <a:rPr lang="en-US" sz="2000" b="1" i="0" u="none" dirty="0"/>
            <a:t>(31%)</a:t>
          </a:r>
          <a:r>
            <a:rPr lang="aa-ET" sz="2000" b="1" i="0" u="none" dirty="0"/>
            <a:t> </a:t>
          </a:r>
          <a:endParaRPr lang="aa-ET" sz="2800" dirty="0"/>
        </a:p>
      </dgm:t>
    </dgm:pt>
    <dgm:pt modelId="{647B7751-C237-4BC0-A6BA-0166E539C633}" type="parTrans" cxnId="{3172CE4D-059D-48F5-8167-9DA301B4D381}">
      <dgm:prSet/>
      <dgm:spPr/>
      <dgm:t>
        <a:bodyPr/>
        <a:lstStyle/>
        <a:p>
          <a:endParaRPr lang="aa-ET" sz="2000"/>
        </a:p>
      </dgm:t>
    </dgm:pt>
    <dgm:pt modelId="{B48B99F6-240A-4BEA-881F-23AD6F484612}" type="sibTrans" cxnId="{3172CE4D-059D-48F5-8167-9DA301B4D381}">
      <dgm:prSet/>
      <dgm:spPr/>
      <dgm:t>
        <a:bodyPr/>
        <a:lstStyle/>
        <a:p>
          <a:endParaRPr lang="aa-ET" sz="2000"/>
        </a:p>
      </dgm:t>
    </dgm:pt>
    <dgm:pt modelId="{168123FB-25A1-4E95-83BE-26BD56FACC88}">
      <dgm:prSet custT="1"/>
      <dgm:spPr/>
      <dgm:t>
        <a:bodyPr/>
        <a:lstStyle/>
        <a:p>
          <a:r>
            <a:rPr lang="en-GB" sz="2000" b="0" i="0" u="none" dirty="0"/>
            <a:t>Full Time School/Training</a:t>
          </a:r>
        </a:p>
        <a:p>
          <a:r>
            <a:rPr lang="aa-ET" sz="2800" b="1" i="0" u="none" dirty="0"/>
            <a:t>24,464,23</a:t>
          </a:r>
          <a:r>
            <a:rPr lang="af-ZA" sz="2800" b="1" i="0" u="none" dirty="0"/>
            <a:t>1</a:t>
          </a:r>
        </a:p>
        <a:p>
          <a:r>
            <a:rPr lang="en-US" sz="2000" b="1" i="0" u="none" dirty="0"/>
            <a:t>(67%)</a:t>
          </a:r>
          <a:r>
            <a:rPr lang="aa-ET" sz="2000" b="1" i="0" u="none" dirty="0"/>
            <a:t> </a:t>
          </a:r>
          <a:endParaRPr lang="aa-ET" sz="2800" dirty="0"/>
        </a:p>
      </dgm:t>
    </dgm:pt>
    <dgm:pt modelId="{EAFD8B42-11E6-4DB0-B0AE-8DB1BF3D3414}" type="parTrans" cxnId="{76F3558D-244B-4526-B332-98E26FE5C2D0}">
      <dgm:prSet/>
      <dgm:spPr/>
      <dgm:t>
        <a:bodyPr/>
        <a:lstStyle/>
        <a:p>
          <a:endParaRPr lang="aa-ET" sz="2000"/>
        </a:p>
      </dgm:t>
    </dgm:pt>
    <dgm:pt modelId="{000D63A8-7046-404C-81D9-BD5DCB7ECB6C}" type="sibTrans" cxnId="{76F3558D-244B-4526-B332-98E26FE5C2D0}">
      <dgm:prSet/>
      <dgm:spPr/>
      <dgm:t>
        <a:bodyPr/>
        <a:lstStyle/>
        <a:p>
          <a:endParaRPr lang="aa-ET" sz="2000"/>
        </a:p>
      </dgm:t>
    </dgm:pt>
    <dgm:pt modelId="{34F800B5-F78D-45A3-AE5C-5C07CC820A84}">
      <dgm:prSet custT="1"/>
      <dgm:spPr/>
      <dgm:t>
        <a:bodyPr/>
        <a:lstStyle/>
        <a:p>
          <a:r>
            <a:rPr lang="en-GB" sz="2000" b="0" i="0" u="none" dirty="0"/>
            <a:t>Full Time Household Duties</a:t>
          </a:r>
        </a:p>
        <a:p>
          <a:r>
            <a:rPr lang="aa-ET" sz="2800" b="1" i="0" u="none" dirty="0"/>
            <a:t>10,088,569 </a:t>
          </a:r>
          <a:r>
            <a:rPr lang="en-US" sz="2000" b="1" i="0" u="none" dirty="0"/>
            <a:t> (28%)</a:t>
          </a:r>
          <a:r>
            <a:rPr lang="aa-ET" sz="2000" b="1" i="0" u="none" dirty="0"/>
            <a:t> </a:t>
          </a:r>
          <a:endParaRPr lang="aa-ET" sz="2000" dirty="0"/>
        </a:p>
      </dgm:t>
    </dgm:pt>
    <dgm:pt modelId="{3BB1A052-DF4B-43E0-BE18-BB7D88361291}" type="parTrans" cxnId="{D0216878-FA30-4E3F-8790-F2A9257B1572}">
      <dgm:prSet/>
      <dgm:spPr/>
      <dgm:t>
        <a:bodyPr/>
        <a:lstStyle/>
        <a:p>
          <a:endParaRPr lang="aa-ET" sz="2000"/>
        </a:p>
      </dgm:t>
    </dgm:pt>
    <dgm:pt modelId="{49B986C3-8C00-411A-8035-C47ACFE21A57}" type="sibTrans" cxnId="{D0216878-FA30-4E3F-8790-F2A9257B1572}">
      <dgm:prSet/>
      <dgm:spPr/>
      <dgm:t>
        <a:bodyPr/>
        <a:lstStyle/>
        <a:p>
          <a:endParaRPr lang="aa-ET" sz="2000"/>
        </a:p>
      </dgm:t>
    </dgm:pt>
    <dgm:pt modelId="{1D4892B7-3AE2-4336-B865-29BDE9E2C3FB}">
      <dgm:prSet custT="1"/>
      <dgm:spPr/>
      <dgm:t>
        <a:bodyPr/>
        <a:lstStyle/>
        <a:p>
          <a:r>
            <a:rPr lang="en-GB" sz="2000" b="0" i="0" u="none" dirty="0"/>
            <a:t>Aged/Retiree</a:t>
          </a:r>
        </a:p>
        <a:p>
          <a:r>
            <a:rPr lang="aa-ET" sz="2800" b="1" i="0" u="none" dirty="0"/>
            <a:t>2,022,835</a:t>
          </a:r>
          <a:r>
            <a:rPr lang="en-US" sz="2800" b="1" i="0" u="none" dirty="0"/>
            <a:t> </a:t>
          </a:r>
          <a:r>
            <a:rPr lang="en-US" sz="2000" b="1" i="0" u="none" dirty="0"/>
            <a:t>(6%)</a:t>
          </a:r>
          <a:r>
            <a:rPr lang="aa-ET" sz="2000" b="1" i="0" u="none" dirty="0"/>
            <a:t> </a:t>
          </a:r>
          <a:endParaRPr lang="aa-ET" sz="2000" dirty="0"/>
        </a:p>
      </dgm:t>
    </dgm:pt>
    <dgm:pt modelId="{EE07AFEA-BA34-450A-BDC2-D43C0ECB4919}" type="parTrans" cxnId="{957CB611-3D75-4880-BA03-3713B58A92F0}">
      <dgm:prSet/>
      <dgm:spPr/>
      <dgm:t>
        <a:bodyPr/>
        <a:lstStyle/>
        <a:p>
          <a:endParaRPr lang="aa-ET" sz="2000"/>
        </a:p>
      </dgm:t>
    </dgm:pt>
    <dgm:pt modelId="{4D25DD68-EF1E-4EB3-B2A7-F621C33350AB}" type="sibTrans" cxnId="{957CB611-3D75-4880-BA03-3713B58A92F0}">
      <dgm:prSet/>
      <dgm:spPr/>
      <dgm:t>
        <a:bodyPr/>
        <a:lstStyle/>
        <a:p>
          <a:endParaRPr lang="aa-ET" sz="2000"/>
        </a:p>
      </dgm:t>
    </dgm:pt>
    <dgm:pt modelId="{51FFAF30-1F0D-4B4D-89A7-0F6B9280E21B}" type="pres">
      <dgm:prSet presAssocID="{E0C085A0-1F76-433D-8022-E9307DC37C0C}" presName="hierChild1" presStyleCnt="0">
        <dgm:presLayoutVars>
          <dgm:chPref val="1"/>
          <dgm:dir/>
          <dgm:animOne val="branch"/>
          <dgm:animLvl val="lvl"/>
          <dgm:resizeHandles/>
        </dgm:presLayoutVars>
      </dgm:prSet>
      <dgm:spPr/>
    </dgm:pt>
    <dgm:pt modelId="{97870464-511C-4CFE-BCDE-0CAF1DE29D6C}" type="pres">
      <dgm:prSet presAssocID="{7F9CCB42-6D68-4A1C-AB84-EAD2CA78ECA6}" presName="hierRoot1" presStyleCnt="0"/>
      <dgm:spPr/>
    </dgm:pt>
    <dgm:pt modelId="{9A07230F-D50C-4C75-9330-C4C1F3437F49}" type="pres">
      <dgm:prSet presAssocID="{7F9CCB42-6D68-4A1C-AB84-EAD2CA78ECA6}" presName="composite" presStyleCnt="0"/>
      <dgm:spPr/>
    </dgm:pt>
    <dgm:pt modelId="{C44CF4A9-B361-4C87-975F-2BED24789041}" type="pres">
      <dgm:prSet presAssocID="{7F9CCB42-6D68-4A1C-AB84-EAD2CA78ECA6}" presName="background" presStyleLbl="node0" presStyleIdx="0" presStyleCnt="1"/>
      <dgm:spPr/>
    </dgm:pt>
    <dgm:pt modelId="{E28917BD-25B7-4096-8C1E-3043437F9B3F}" type="pres">
      <dgm:prSet presAssocID="{7F9CCB42-6D68-4A1C-AB84-EAD2CA78ECA6}" presName="text" presStyleLbl="fgAcc0" presStyleIdx="0" presStyleCnt="1">
        <dgm:presLayoutVars>
          <dgm:chPref val="3"/>
        </dgm:presLayoutVars>
      </dgm:prSet>
      <dgm:spPr/>
    </dgm:pt>
    <dgm:pt modelId="{16851204-0600-4CDA-82D9-27247225F654}" type="pres">
      <dgm:prSet presAssocID="{7F9CCB42-6D68-4A1C-AB84-EAD2CA78ECA6}" presName="hierChild2" presStyleCnt="0"/>
      <dgm:spPr/>
    </dgm:pt>
    <dgm:pt modelId="{C8EA2372-6CAB-4DDF-9C62-074E8DA68C3E}" type="pres">
      <dgm:prSet presAssocID="{EAFD8B42-11E6-4DB0-B0AE-8DB1BF3D3414}" presName="Name10" presStyleLbl="parChTrans1D2" presStyleIdx="0" presStyleCnt="3"/>
      <dgm:spPr/>
    </dgm:pt>
    <dgm:pt modelId="{2EC73B5C-D903-49EF-8309-C2F24FD770BF}" type="pres">
      <dgm:prSet presAssocID="{168123FB-25A1-4E95-83BE-26BD56FACC88}" presName="hierRoot2" presStyleCnt="0"/>
      <dgm:spPr/>
    </dgm:pt>
    <dgm:pt modelId="{A298D84F-EA21-422A-8EB1-4B2CBC0E7201}" type="pres">
      <dgm:prSet presAssocID="{168123FB-25A1-4E95-83BE-26BD56FACC88}" presName="composite2" presStyleCnt="0"/>
      <dgm:spPr/>
    </dgm:pt>
    <dgm:pt modelId="{4FC7A12B-B8DA-47AF-9DC4-13A8335F6695}" type="pres">
      <dgm:prSet presAssocID="{168123FB-25A1-4E95-83BE-26BD56FACC88}" presName="background2" presStyleLbl="node2" presStyleIdx="0" presStyleCnt="3"/>
      <dgm:spPr/>
    </dgm:pt>
    <dgm:pt modelId="{3DB8CB51-BE96-4B35-8E50-A4148E479B8F}" type="pres">
      <dgm:prSet presAssocID="{168123FB-25A1-4E95-83BE-26BD56FACC88}" presName="text2" presStyleLbl="fgAcc2" presStyleIdx="0" presStyleCnt="3" custScaleX="119242">
        <dgm:presLayoutVars>
          <dgm:chPref val="3"/>
        </dgm:presLayoutVars>
      </dgm:prSet>
      <dgm:spPr/>
    </dgm:pt>
    <dgm:pt modelId="{53185AF3-AE27-4157-BEE2-5C8E66D24C78}" type="pres">
      <dgm:prSet presAssocID="{168123FB-25A1-4E95-83BE-26BD56FACC88}" presName="hierChild3" presStyleCnt="0"/>
      <dgm:spPr/>
    </dgm:pt>
    <dgm:pt modelId="{ADD4A0F2-AAA1-44B0-9655-2AB15E1D7CBB}" type="pres">
      <dgm:prSet presAssocID="{3BB1A052-DF4B-43E0-BE18-BB7D88361291}" presName="Name10" presStyleLbl="parChTrans1D2" presStyleIdx="1" presStyleCnt="3"/>
      <dgm:spPr/>
    </dgm:pt>
    <dgm:pt modelId="{58DD2976-648F-41A8-A55E-A4D206923B21}" type="pres">
      <dgm:prSet presAssocID="{34F800B5-F78D-45A3-AE5C-5C07CC820A84}" presName="hierRoot2" presStyleCnt="0"/>
      <dgm:spPr/>
    </dgm:pt>
    <dgm:pt modelId="{E6802582-E7D5-45AB-B156-2295A450C1DE}" type="pres">
      <dgm:prSet presAssocID="{34F800B5-F78D-45A3-AE5C-5C07CC820A84}" presName="composite2" presStyleCnt="0"/>
      <dgm:spPr/>
    </dgm:pt>
    <dgm:pt modelId="{6EE7B188-6AFD-4EEF-92A1-DDFAB2F234A7}" type="pres">
      <dgm:prSet presAssocID="{34F800B5-F78D-45A3-AE5C-5C07CC820A84}" presName="background2" presStyleLbl="node2" presStyleIdx="1" presStyleCnt="3"/>
      <dgm:spPr/>
    </dgm:pt>
    <dgm:pt modelId="{01C22D68-CD37-40D5-A6F6-BB3EB6A81865}" type="pres">
      <dgm:prSet presAssocID="{34F800B5-F78D-45A3-AE5C-5C07CC820A84}" presName="text2" presStyleLbl="fgAcc2" presStyleIdx="1" presStyleCnt="3" custScaleX="114263">
        <dgm:presLayoutVars>
          <dgm:chPref val="3"/>
        </dgm:presLayoutVars>
      </dgm:prSet>
      <dgm:spPr/>
    </dgm:pt>
    <dgm:pt modelId="{724115E9-1578-484A-9E8E-F7684036CAC7}" type="pres">
      <dgm:prSet presAssocID="{34F800B5-F78D-45A3-AE5C-5C07CC820A84}" presName="hierChild3" presStyleCnt="0"/>
      <dgm:spPr/>
    </dgm:pt>
    <dgm:pt modelId="{342E3365-7962-46ED-B00D-8EA289456326}" type="pres">
      <dgm:prSet presAssocID="{EE07AFEA-BA34-450A-BDC2-D43C0ECB4919}" presName="Name10" presStyleLbl="parChTrans1D2" presStyleIdx="2" presStyleCnt="3"/>
      <dgm:spPr/>
    </dgm:pt>
    <dgm:pt modelId="{C7EFD766-6F10-4DF8-BE29-D5AB4C922473}" type="pres">
      <dgm:prSet presAssocID="{1D4892B7-3AE2-4336-B865-29BDE9E2C3FB}" presName="hierRoot2" presStyleCnt="0"/>
      <dgm:spPr/>
    </dgm:pt>
    <dgm:pt modelId="{C4A42908-3BA6-40DD-9B42-E6B2058E27F8}" type="pres">
      <dgm:prSet presAssocID="{1D4892B7-3AE2-4336-B865-29BDE9E2C3FB}" presName="composite2" presStyleCnt="0"/>
      <dgm:spPr/>
    </dgm:pt>
    <dgm:pt modelId="{8174968E-B89B-417E-872B-352441930B8D}" type="pres">
      <dgm:prSet presAssocID="{1D4892B7-3AE2-4336-B865-29BDE9E2C3FB}" presName="background2" presStyleLbl="node2" presStyleIdx="2" presStyleCnt="3"/>
      <dgm:spPr/>
    </dgm:pt>
    <dgm:pt modelId="{0840ED70-DAE4-4FD5-9BBA-6E21B998B9D1}" type="pres">
      <dgm:prSet presAssocID="{1D4892B7-3AE2-4336-B865-29BDE9E2C3FB}" presName="text2" presStyleLbl="fgAcc2" presStyleIdx="2" presStyleCnt="3" custScaleX="82486">
        <dgm:presLayoutVars>
          <dgm:chPref val="3"/>
        </dgm:presLayoutVars>
      </dgm:prSet>
      <dgm:spPr/>
    </dgm:pt>
    <dgm:pt modelId="{E0B13B61-7C8B-435E-A0AA-A2E86F08791E}" type="pres">
      <dgm:prSet presAssocID="{1D4892B7-3AE2-4336-B865-29BDE9E2C3FB}" presName="hierChild3" presStyleCnt="0"/>
      <dgm:spPr/>
    </dgm:pt>
  </dgm:ptLst>
  <dgm:cxnLst>
    <dgm:cxn modelId="{1B1DE908-74BE-43B7-9CBC-9657061F59D2}" type="presOf" srcId="{EAFD8B42-11E6-4DB0-B0AE-8DB1BF3D3414}" destId="{C8EA2372-6CAB-4DDF-9C62-074E8DA68C3E}" srcOrd="0" destOrd="0" presId="urn:microsoft.com/office/officeart/2005/8/layout/hierarchy1"/>
    <dgm:cxn modelId="{957CB611-3D75-4880-BA03-3713B58A92F0}" srcId="{7F9CCB42-6D68-4A1C-AB84-EAD2CA78ECA6}" destId="{1D4892B7-3AE2-4336-B865-29BDE9E2C3FB}" srcOrd="2" destOrd="0" parTransId="{EE07AFEA-BA34-450A-BDC2-D43C0ECB4919}" sibTransId="{4D25DD68-EF1E-4EB3-B2A7-F621C33350AB}"/>
    <dgm:cxn modelId="{DFF96724-987B-484C-9C7A-60D5716BFB1A}" type="presOf" srcId="{E0C085A0-1F76-433D-8022-E9307DC37C0C}" destId="{51FFAF30-1F0D-4B4D-89A7-0F6B9280E21B}" srcOrd="0" destOrd="0" presId="urn:microsoft.com/office/officeart/2005/8/layout/hierarchy1"/>
    <dgm:cxn modelId="{0E223E63-15E8-45FA-B749-BD3143D317FA}" type="presOf" srcId="{7F9CCB42-6D68-4A1C-AB84-EAD2CA78ECA6}" destId="{E28917BD-25B7-4096-8C1E-3043437F9B3F}" srcOrd="0" destOrd="0" presId="urn:microsoft.com/office/officeart/2005/8/layout/hierarchy1"/>
    <dgm:cxn modelId="{3172CE4D-059D-48F5-8167-9DA301B4D381}" srcId="{E0C085A0-1F76-433D-8022-E9307DC37C0C}" destId="{7F9CCB42-6D68-4A1C-AB84-EAD2CA78ECA6}" srcOrd="0" destOrd="0" parTransId="{647B7751-C237-4BC0-A6BA-0166E539C633}" sibTransId="{B48B99F6-240A-4BEA-881F-23AD6F484612}"/>
    <dgm:cxn modelId="{C0D7A172-1BC6-44F2-A2FB-4BE3B08852AA}" type="presOf" srcId="{EE07AFEA-BA34-450A-BDC2-D43C0ECB4919}" destId="{342E3365-7962-46ED-B00D-8EA289456326}" srcOrd="0" destOrd="0" presId="urn:microsoft.com/office/officeart/2005/8/layout/hierarchy1"/>
    <dgm:cxn modelId="{D0216878-FA30-4E3F-8790-F2A9257B1572}" srcId="{7F9CCB42-6D68-4A1C-AB84-EAD2CA78ECA6}" destId="{34F800B5-F78D-45A3-AE5C-5C07CC820A84}" srcOrd="1" destOrd="0" parTransId="{3BB1A052-DF4B-43E0-BE18-BB7D88361291}" sibTransId="{49B986C3-8C00-411A-8035-C47ACFE21A57}"/>
    <dgm:cxn modelId="{76F3558D-244B-4526-B332-98E26FE5C2D0}" srcId="{7F9CCB42-6D68-4A1C-AB84-EAD2CA78ECA6}" destId="{168123FB-25A1-4E95-83BE-26BD56FACC88}" srcOrd="0" destOrd="0" parTransId="{EAFD8B42-11E6-4DB0-B0AE-8DB1BF3D3414}" sibTransId="{000D63A8-7046-404C-81D9-BD5DCB7ECB6C}"/>
    <dgm:cxn modelId="{081E609D-46B0-4507-8578-6717C9551569}" type="presOf" srcId="{34F800B5-F78D-45A3-AE5C-5C07CC820A84}" destId="{01C22D68-CD37-40D5-A6F6-BB3EB6A81865}" srcOrd="0" destOrd="0" presId="urn:microsoft.com/office/officeart/2005/8/layout/hierarchy1"/>
    <dgm:cxn modelId="{12141BC4-2BB4-43B8-A8B2-7B004E8BF3E9}" type="presOf" srcId="{3BB1A052-DF4B-43E0-BE18-BB7D88361291}" destId="{ADD4A0F2-AAA1-44B0-9655-2AB15E1D7CBB}" srcOrd="0" destOrd="0" presId="urn:microsoft.com/office/officeart/2005/8/layout/hierarchy1"/>
    <dgm:cxn modelId="{CFE536D2-5918-435C-B656-C425EB331E06}" type="presOf" srcId="{1D4892B7-3AE2-4336-B865-29BDE9E2C3FB}" destId="{0840ED70-DAE4-4FD5-9BBA-6E21B998B9D1}" srcOrd="0" destOrd="0" presId="urn:microsoft.com/office/officeart/2005/8/layout/hierarchy1"/>
    <dgm:cxn modelId="{CB1193FA-6BAE-449D-8A95-4E70990CCF5D}" type="presOf" srcId="{168123FB-25A1-4E95-83BE-26BD56FACC88}" destId="{3DB8CB51-BE96-4B35-8E50-A4148E479B8F}" srcOrd="0" destOrd="0" presId="urn:microsoft.com/office/officeart/2005/8/layout/hierarchy1"/>
    <dgm:cxn modelId="{D90B89D5-2576-49E9-9F48-37A5222D9E78}" type="presParOf" srcId="{51FFAF30-1F0D-4B4D-89A7-0F6B9280E21B}" destId="{97870464-511C-4CFE-BCDE-0CAF1DE29D6C}" srcOrd="0" destOrd="0" presId="urn:microsoft.com/office/officeart/2005/8/layout/hierarchy1"/>
    <dgm:cxn modelId="{4596B552-61C6-473B-9867-ABA2FFC0B89F}" type="presParOf" srcId="{97870464-511C-4CFE-BCDE-0CAF1DE29D6C}" destId="{9A07230F-D50C-4C75-9330-C4C1F3437F49}" srcOrd="0" destOrd="0" presId="urn:microsoft.com/office/officeart/2005/8/layout/hierarchy1"/>
    <dgm:cxn modelId="{DD10ACA8-06C0-4024-938B-1F1C72861B94}" type="presParOf" srcId="{9A07230F-D50C-4C75-9330-C4C1F3437F49}" destId="{C44CF4A9-B361-4C87-975F-2BED24789041}" srcOrd="0" destOrd="0" presId="urn:microsoft.com/office/officeart/2005/8/layout/hierarchy1"/>
    <dgm:cxn modelId="{130BAC58-6AEA-4974-9147-77BA1915C698}" type="presParOf" srcId="{9A07230F-D50C-4C75-9330-C4C1F3437F49}" destId="{E28917BD-25B7-4096-8C1E-3043437F9B3F}" srcOrd="1" destOrd="0" presId="urn:microsoft.com/office/officeart/2005/8/layout/hierarchy1"/>
    <dgm:cxn modelId="{FB8F178E-E6B5-47FD-B2C0-F0E8E083C080}" type="presParOf" srcId="{97870464-511C-4CFE-BCDE-0CAF1DE29D6C}" destId="{16851204-0600-4CDA-82D9-27247225F654}" srcOrd="1" destOrd="0" presId="urn:microsoft.com/office/officeart/2005/8/layout/hierarchy1"/>
    <dgm:cxn modelId="{6D9BCD13-BF2B-4435-A95C-58E53FFABB91}" type="presParOf" srcId="{16851204-0600-4CDA-82D9-27247225F654}" destId="{C8EA2372-6CAB-4DDF-9C62-074E8DA68C3E}" srcOrd="0" destOrd="0" presId="urn:microsoft.com/office/officeart/2005/8/layout/hierarchy1"/>
    <dgm:cxn modelId="{A4B841F4-93F7-4D4F-AD75-33669F72A4C0}" type="presParOf" srcId="{16851204-0600-4CDA-82D9-27247225F654}" destId="{2EC73B5C-D903-49EF-8309-C2F24FD770BF}" srcOrd="1" destOrd="0" presId="urn:microsoft.com/office/officeart/2005/8/layout/hierarchy1"/>
    <dgm:cxn modelId="{A06670CD-2CB8-48E0-B4D7-DD78D34C5237}" type="presParOf" srcId="{2EC73B5C-D903-49EF-8309-C2F24FD770BF}" destId="{A298D84F-EA21-422A-8EB1-4B2CBC0E7201}" srcOrd="0" destOrd="0" presId="urn:microsoft.com/office/officeart/2005/8/layout/hierarchy1"/>
    <dgm:cxn modelId="{D5F54094-CD98-4983-A680-270D540AA1D8}" type="presParOf" srcId="{A298D84F-EA21-422A-8EB1-4B2CBC0E7201}" destId="{4FC7A12B-B8DA-47AF-9DC4-13A8335F6695}" srcOrd="0" destOrd="0" presId="urn:microsoft.com/office/officeart/2005/8/layout/hierarchy1"/>
    <dgm:cxn modelId="{F9088056-6431-445F-BC88-0F3615D07CE2}" type="presParOf" srcId="{A298D84F-EA21-422A-8EB1-4B2CBC0E7201}" destId="{3DB8CB51-BE96-4B35-8E50-A4148E479B8F}" srcOrd="1" destOrd="0" presId="urn:microsoft.com/office/officeart/2005/8/layout/hierarchy1"/>
    <dgm:cxn modelId="{7390C54F-C4C4-445B-B1C8-954DEDADA68B}" type="presParOf" srcId="{2EC73B5C-D903-49EF-8309-C2F24FD770BF}" destId="{53185AF3-AE27-4157-BEE2-5C8E66D24C78}" srcOrd="1" destOrd="0" presId="urn:microsoft.com/office/officeart/2005/8/layout/hierarchy1"/>
    <dgm:cxn modelId="{E30AE193-E8EC-4362-BEBB-82577949BDE0}" type="presParOf" srcId="{16851204-0600-4CDA-82D9-27247225F654}" destId="{ADD4A0F2-AAA1-44B0-9655-2AB15E1D7CBB}" srcOrd="2" destOrd="0" presId="urn:microsoft.com/office/officeart/2005/8/layout/hierarchy1"/>
    <dgm:cxn modelId="{FD122967-47EA-4345-977C-3220F77BF042}" type="presParOf" srcId="{16851204-0600-4CDA-82D9-27247225F654}" destId="{58DD2976-648F-41A8-A55E-A4D206923B21}" srcOrd="3" destOrd="0" presId="urn:microsoft.com/office/officeart/2005/8/layout/hierarchy1"/>
    <dgm:cxn modelId="{5C1BC472-032B-4AA3-8DEE-C50FC7EAE093}" type="presParOf" srcId="{58DD2976-648F-41A8-A55E-A4D206923B21}" destId="{E6802582-E7D5-45AB-B156-2295A450C1DE}" srcOrd="0" destOrd="0" presId="urn:microsoft.com/office/officeart/2005/8/layout/hierarchy1"/>
    <dgm:cxn modelId="{F60420C9-4A7D-4787-BC32-133E51232B33}" type="presParOf" srcId="{E6802582-E7D5-45AB-B156-2295A450C1DE}" destId="{6EE7B188-6AFD-4EEF-92A1-DDFAB2F234A7}" srcOrd="0" destOrd="0" presId="urn:microsoft.com/office/officeart/2005/8/layout/hierarchy1"/>
    <dgm:cxn modelId="{EA81DBFF-22B9-4BF0-8F4F-BD691811F1E1}" type="presParOf" srcId="{E6802582-E7D5-45AB-B156-2295A450C1DE}" destId="{01C22D68-CD37-40D5-A6F6-BB3EB6A81865}" srcOrd="1" destOrd="0" presId="urn:microsoft.com/office/officeart/2005/8/layout/hierarchy1"/>
    <dgm:cxn modelId="{3EEF6CCB-9AE2-41C2-9423-0E31B29525D4}" type="presParOf" srcId="{58DD2976-648F-41A8-A55E-A4D206923B21}" destId="{724115E9-1578-484A-9E8E-F7684036CAC7}" srcOrd="1" destOrd="0" presId="urn:microsoft.com/office/officeart/2005/8/layout/hierarchy1"/>
    <dgm:cxn modelId="{27936163-E774-4DCE-BE7C-6ED50B0E3AAD}" type="presParOf" srcId="{16851204-0600-4CDA-82D9-27247225F654}" destId="{342E3365-7962-46ED-B00D-8EA289456326}" srcOrd="4" destOrd="0" presId="urn:microsoft.com/office/officeart/2005/8/layout/hierarchy1"/>
    <dgm:cxn modelId="{7E486F26-1E88-496F-B77E-D8D5443175A4}" type="presParOf" srcId="{16851204-0600-4CDA-82D9-27247225F654}" destId="{C7EFD766-6F10-4DF8-BE29-D5AB4C922473}" srcOrd="5" destOrd="0" presId="urn:microsoft.com/office/officeart/2005/8/layout/hierarchy1"/>
    <dgm:cxn modelId="{283A41FE-F14B-4F95-AE07-681A26FFE612}" type="presParOf" srcId="{C7EFD766-6F10-4DF8-BE29-D5AB4C922473}" destId="{C4A42908-3BA6-40DD-9B42-E6B2058E27F8}" srcOrd="0" destOrd="0" presId="urn:microsoft.com/office/officeart/2005/8/layout/hierarchy1"/>
    <dgm:cxn modelId="{5BDDB5E6-967D-41F6-AE31-25C023727B02}" type="presParOf" srcId="{C4A42908-3BA6-40DD-9B42-E6B2058E27F8}" destId="{8174968E-B89B-417E-872B-352441930B8D}" srcOrd="0" destOrd="0" presId="urn:microsoft.com/office/officeart/2005/8/layout/hierarchy1"/>
    <dgm:cxn modelId="{FA9F0402-43AB-4E54-95A6-F86943F6262D}" type="presParOf" srcId="{C4A42908-3BA6-40DD-9B42-E6B2058E27F8}" destId="{0840ED70-DAE4-4FD5-9BBA-6E21B998B9D1}" srcOrd="1" destOrd="0" presId="urn:microsoft.com/office/officeart/2005/8/layout/hierarchy1"/>
    <dgm:cxn modelId="{43892FC7-6ADA-4008-8C0E-387284CCB68C}" type="presParOf" srcId="{C7EFD766-6F10-4DF8-BE29-D5AB4C922473}" destId="{E0B13B61-7C8B-435E-A0AA-A2E86F08791E}"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D60E74-0D4F-42A7-AF1A-BEE5CF73C884}">
      <dsp:nvSpPr>
        <dsp:cNvPr id="0" name=""/>
        <dsp:cNvSpPr/>
      </dsp:nvSpPr>
      <dsp:spPr>
        <a:xfrm>
          <a:off x="6604583" y="1235600"/>
          <a:ext cx="1513961" cy="590782"/>
        </a:xfrm>
        <a:custGeom>
          <a:avLst/>
          <a:gdLst/>
          <a:ahLst/>
          <a:cxnLst/>
          <a:rect l="0" t="0" r="0" b="0"/>
          <a:pathLst>
            <a:path>
              <a:moveTo>
                <a:pt x="0" y="0"/>
              </a:moveTo>
              <a:lnTo>
                <a:pt x="0" y="402600"/>
              </a:lnTo>
              <a:lnTo>
                <a:pt x="1513961" y="402600"/>
              </a:lnTo>
              <a:lnTo>
                <a:pt x="1513961" y="590782"/>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FBA28B7-356A-4EE5-926B-59C8AF7C2E6A}">
      <dsp:nvSpPr>
        <dsp:cNvPr id="0" name=""/>
        <dsp:cNvSpPr/>
      </dsp:nvSpPr>
      <dsp:spPr>
        <a:xfrm>
          <a:off x="5139912" y="3116285"/>
          <a:ext cx="4119081" cy="590782"/>
        </a:xfrm>
        <a:custGeom>
          <a:avLst/>
          <a:gdLst/>
          <a:ahLst/>
          <a:cxnLst/>
          <a:rect l="0" t="0" r="0" b="0"/>
          <a:pathLst>
            <a:path>
              <a:moveTo>
                <a:pt x="0" y="0"/>
              </a:moveTo>
              <a:lnTo>
                <a:pt x="0" y="402600"/>
              </a:lnTo>
              <a:lnTo>
                <a:pt x="4119081" y="402600"/>
              </a:lnTo>
              <a:lnTo>
                <a:pt x="4119081" y="590782"/>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8124F91-4AA5-4E5E-9AF6-414E5017D435}">
      <dsp:nvSpPr>
        <dsp:cNvPr id="0" name=""/>
        <dsp:cNvSpPr/>
      </dsp:nvSpPr>
      <dsp:spPr>
        <a:xfrm>
          <a:off x="5139912" y="3116285"/>
          <a:ext cx="1587333" cy="590782"/>
        </a:xfrm>
        <a:custGeom>
          <a:avLst/>
          <a:gdLst/>
          <a:ahLst/>
          <a:cxnLst/>
          <a:rect l="0" t="0" r="0" b="0"/>
          <a:pathLst>
            <a:path>
              <a:moveTo>
                <a:pt x="0" y="0"/>
              </a:moveTo>
              <a:lnTo>
                <a:pt x="0" y="402600"/>
              </a:lnTo>
              <a:lnTo>
                <a:pt x="1587333" y="402600"/>
              </a:lnTo>
              <a:lnTo>
                <a:pt x="1587333" y="590782"/>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FC326E3-2E4E-4B27-BD80-5BA3BA6B517E}">
      <dsp:nvSpPr>
        <dsp:cNvPr id="0" name=""/>
        <dsp:cNvSpPr/>
      </dsp:nvSpPr>
      <dsp:spPr>
        <a:xfrm>
          <a:off x="3918037" y="3116285"/>
          <a:ext cx="1221875" cy="590782"/>
        </a:xfrm>
        <a:custGeom>
          <a:avLst/>
          <a:gdLst/>
          <a:ahLst/>
          <a:cxnLst/>
          <a:rect l="0" t="0" r="0" b="0"/>
          <a:pathLst>
            <a:path>
              <a:moveTo>
                <a:pt x="1221875" y="0"/>
              </a:moveTo>
              <a:lnTo>
                <a:pt x="1221875" y="402600"/>
              </a:lnTo>
              <a:lnTo>
                <a:pt x="0" y="402600"/>
              </a:lnTo>
              <a:lnTo>
                <a:pt x="0" y="590782"/>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B4390D7-B090-4613-9CB3-1A5209EC0915}">
      <dsp:nvSpPr>
        <dsp:cNvPr id="0" name=""/>
        <dsp:cNvSpPr/>
      </dsp:nvSpPr>
      <dsp:spPr>
        <a:xfrm>
          <a:off x="1089327" y="3116285"/>
          <a:ext cx="4050585" cy="590782"/>
        </a:xfrm>
        <a:custGeom>
          <a:avLst/>
          <a:gdLst/>
          <a:ahLst/>
          <a:cxnLst/>
          <a:rect l="0" t="0" r="0" b="0"/>
          <a:pathLst>
            <a:path>
              <a:moveTo>
                <a:pt x="4050585" y="0"/>
              </a:moveTo>
              <a:lnTo>
                <a:pt x="4050585" y="402600"/>
              </a:lnTo>
              <a:lnTo>
                <a:pt x="0" y="402600"/>
              </a:lnTo>
              <a:lnTo>
                <a:pt x="0" y="590782"/>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23FE014-4320-4A9F-AA77-AE7C2A6D4CE8}">
      <dsp:nvSpPr>
        <dsp:cNvPr id="0" name=""/>
        <dsp:cNvSpPr/>
      </dsp:nvSpPr>
      <dsp:spPr>
        <a:xfrm>
          <a:off x="5139912" y="1235600"/>
          <a:ext cx="1464671" cy="590782"/>
        </a:xfrm>
        <a:custGeom>
          <a:avLst/>
          <a:gdLst/>
          <a:ahLst/>
          <a:cxnLst/>
          <a:rect l="0" t="0" r="0" b="0"/>
          <a:pathLst>
            <a:path>
              <a:moveTo>
                <a:pt x="1464671" y="0"/>
              </a:moveTo>
              <a:lnTo>
                <a:pt x="1464671" y="402600"/>
              </a:lnTo>
              <a:lnTo>
                <a:pt x="0" y="402600"/>
              </a:lnTo>
              <a:lnTo>
                <a:pt x="0" y="590782"/>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9235545-2991-411E-B6D3-0A4382B65609}">
      <dsp:nvSpPr>
        <dsp:cNvPr id="0" name=""/>
        <dsp:cNvSpPr/>
      </dsp:nvSpPr>
      <dsp:spPr>
        <a:xfrm>
          <a:off x="4920854" y="207277"/>
          <a:ext cx="3367458" cy="1028323"/>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361E0F2-AA43-4F21-A8CD-B870557E7A2B}">
      <dsp:nvSpPr>
        <dsp:cNvPr id="0" name=""/>
        <dsp:cNvSpPr/>
      </dsp:nvSpPr>
      <dsp:spPr>
        <a:xfrm>
          <a:off x="5146559" y="421697"/>
          <a:ext cx="3367458" cy="1028323"/>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Total Population</a:t>
          </a:r>
        </a:p>
        <a:p>
          <a:pPr marL="0" lvl="0" indent="0" algn="ctr" defTabSz="889000">
            <a:lnSpc>
              <a:spcPct val="90000"/>
            </a:lnSpc>
            <a:spcBef>
              <a:spcPct val="0"/>
            </a:spcBef>
            <a:spcAft>
              <a:spcPct val="35000"/>
            </a:spcAft>
            <a:buNone/>
          </a:pPr>
          <a:r>
            <a:rPr lang="aa-ET" sz="3200" b="1" i="0" u="none" kern="1200" dirty="0"/>
            <a:t>206,139,587</a:t>
          </a:r>
          <a:endParaRPr lang="aa-ET" sz="3200" b="1" kern="1200" dirty="0"/>
        </a:p>
      </dsp:txBody>
      <dsp:txXfrm>
        <a:off x="5176678" y="451816"/>
        <a:ext cx="3307220" cy="968085"/>
      </dsp:txXfrm>
    </dsp:sp>
    <dsp:sp modelId="{C08AA4F8-F6FA-4B3D-BDD5-863A90BB3C76}">
      <dsp:nvSpPr>
        <dsp:cNvPr id="0" name=""/>
        <dsp:cNvSpPr/>
      </dsp:nvSpPr>
      <dsp:spPr>
        <a:xfrm>
          <a:off x="3851655" y="1826382"/>
          <a:ext cx="2576514" cy="1289902"/>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FF9A78-7F06-4C3D-B980-430112B95ECE}">
      <dsp:nvSpPr>
        <dsp:cNvPr id="0" name=""/>
        <dsp:cNvSpPr/>
      </dsp:nvSpPr>
      <dsp:spPr>
        <a:xfrm>
          <a:off x="4077359" y="2040802"/>
          <a:ext cx="2576514" cy="1289902"/>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Working Age</a:t>
          </a:r>
        </a:p>
        <a:p>
          <a:pPr marL="0" lvl="0" indent="0" algn="ctr" defTabSz="889000">
            <a:lnSpc>
              <a:spcPct val="90000"/>
            </a:lnSpc>
            <a:spcBef>
              <a:spcPct val="0"/>
            </a:spcBef>
            <a:spcAft>
              <a:spcPct val="35000"/>
            </a:spcAft>
            <a:buNone/>
          </a:pPr>
          <a:r>
            <a:rPr lang="aa-ET" sz="2800" b="1" i="0" u="none" kern="1200" dirty="0"/>
            <a:t>116,871,186</a:t>
          </a:r>
          <a:r>
            <a:rPr lang="en-US" sz="2000" b="1" i="0" u="none" kern="1200" dirty="0"/>
            <a:t> (57%)</a:t>
          </a:r>
          <a:endParaRPr lang="aa-ET" sz="2000" b="1" kern="1200" dirty="0"/>
        </a:p>
      </dsp:txBody>
      <dsp:txXfrm>
        <a:off x="4115139" y="2078582"/>
        <a:ext cx="2500954" cy="1214342"/>
      </dsp:txXfrm>
    </dsp:sp>
    <dsp:sp modelId="{D2EEB93D-70C6-4A44-8BFD-C97B48DFDB50}">
      <dsp:nvSpPr>
        <dsp:cNvPr id="0" name=""/>
        <dsp:cNvSpPr/>
      </dsp:nvSpPr>
      <dsp:spPr>
        <a:xfrm>
          <a:off x="5158" y="3707067"/>
          <a:ext cx="2168336" cy="1289902"/>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C9D5B0-1921-4503-824D-FDB7C45F0CB8}">
      <dsp:nvSpPr>
        <dsp:cNvPr id="0" name=""/>
        <dsp:cNvSpPr/>
      </dsp:nvSpPr>
      <dsp:spPr>
        <a:xfrm>
          <a:off x="230863" y="3921486"/>
          <a:ext cx="2168336" cy="1289902"/>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dirty="0"/>
            <a:t>Out of </a:t>
          </a:r>
          <a:r>
            <a:rPr lang="en-US" sz="2000" b="1" kern="1200" dirty="0" err="1"/>
            <a:t>Labour</a:t>
          </a:r>
          <a:endParaRPr lang="en-US" sz="2000" b="1" kern="1200" dirty="0"/>
        </a:p>
        <a:p>
          <a:pPr marL="0" lvl="0" indent="0" algn="ctr" defTabSz="889000">
            <a:lnSpc>
              <a:spcPct val="90000"/>
            </a:lnSpc>
            <a:spcBef>
              <a:spcPct val="0"/>
            </a:spcBef>
            <a:spcAft>
              <a:spcPct val="35000"/>
            </a:spcAft>
            <a:buNone/>
          </a:pPr>
          <a:r>
            <a:rPr lang="aa-ET" sz="2800" b="1" i="0" u="none" kern="1200" dirty="0"/>
            <a:t>36,579,292</a:t>
          </a:r>
          <a:r>
            <a:rPr lang="en-US" sz="2800" b="1" i="0" u="none" kern="1200" dirty="0"/>
            <a:t> </a:t>
          </a:r>
          <a:r>
            <a:rPr lang="en-US" sz="2000" b="1" i="0" u="none" kern="1200" dirty="0"/>
            <a:t>(31%)</a:t>
          </a:r>
          <a:r>
            <a:rPr lang="aa-ET" sz="2000" b="1" i="0" u="none" kern="1200" dirty="0"/>
            <a:t> </a:t>
          </a:r>
          <a:endParaRPr lang="aa-ET" sz="2800" kern="1200" dirty="0"/>
        </a:p>
      </dsp:txBody>
      <dsp:txXfrm>
        <a:off x="268643" y="3959266"/>
        <a:ext cx="2092776" cy="1214342"/>
      </dsp:txXfrm>
    </dsp:sp>
    <dsp:sp modelId="{661CB0D3-B911-4DF9-970D-A2AD8EE63FA3}">
      <dsp:nvSpPr>
        <dsp:cNvPr id="0" name=""/>
        <dsp:cNvSpPr/>
      </dsp:nvSpPr>
      <dsp:spPr>
        <a:xfrm>
          <a:off x="2624904" y="3707067"/>
          <a:ext cx="2586264" cy="1289902"/>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8F38BD8-FF9C-437C-AEDA-58AADCAE96B0}">
      <dsp:nvSpPr>
        <dsp:cNvPr id="0" name=""/>
        <dsp:cNvSpPr/>
      </dsp:nvSpPr>
      <dsp:spPr>
        <a:xfrm>
          <a:off x="2850609" y="3921486"/>
          <a:ext cx="2586264" cy="1289902"/>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b="1" i="0" u="none" kern="1200" dirty="0"/>
            <a:t>Not in employment</a:t>
          </a:r>
        </a:p>
        <a:p>
          <a:pPr marL="0" lvl="0" indent="0" algn="ctr" defTabSz="889000">
            <a:lnSpc>
              <a:spcPct val="90000"/>
            </a:lnSpc>
            <a:spcBef>
              <a:spcPct val="0"/>
            </a:spcBef>
            <a:spcAft>
              <a:spcPct val="35000"/>
            </a:spcAft>
            <a:buNone/>
          </a:pPr>
          <a:r>
            <a:rPr lang="aa-ET" sz="2800" b="1" i="0" u="none" kern="1200" dirty="0"/>
            <a:t>21,764,617</a:t>
          </a:r>
          <a:r>
            <a:rPr lang="en-US" sz="2800" b="1" i="0" u="none" kern="1200" dirty="0"/>
            <a:t> </a:t>
          </a:r>
          <a:r>
            <a:rPr lang="en-US" sz="2000" b="1" i="0" u="none" kern="1200" dirty="0"/>
            <a:t>(19%)</a:t>
          </a:r>
          <a:r>
            <a:rPr lang="aa-ET" sz="2000" b="1" i="0" u="none" kern="1200" dirty="0"/>
            <a:t> </a:t>
          </a:r>
          <a:endParaRPr lang="aa-ET" sz="2800" kern="1200" dirty="0"/>
        </a:p>
      </dsp:txBody>
      <dsp:txXfrm>
        <a:off x="2888389" y="3959266"/>
        <a:ext cx="2510704" cy="1214342"/>
      </dsp:txXfrm>
    </dsp:sp>
    <dsp:sp modelId="{FF84BE6D-0129-499A-B9FB-33EACD211D47}">
      <dsp:nvSpPr>
        <dsp:cNvPr id="0" name=""/>
        <dsp:cNvSpPr/>
      </dsp:nvSpPr>
      <dsp:spPr>
        <a:xfrm>
          <a:off x="5662578" y="3707067"/>
          <a:ext cx="2129334" cy="1289902"/>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DCFF34-8C25-4D27-A98E-319A36532DBF}">
      <dsp:nvSpPr>
        <dsp:cNvPr id="0" name=""/>
        <dsp:cNvSpPr/>
      </dsp:nvSpPr>
      <dsp:spPr>
        <a:xfrm>
          <a:off x="5888283" y="3921486"/>
          <a:ext cx="2129334" cy="1289902"/>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1" i="0" u="none" kern="1200" dirty="0"/>
            <a:t>Underemployed</a:t>
          </a:r>
        </a:p>
        <a:p>
          <a:pPr marL="0" lvl="0" indent="0" algn="ctr" defTabSz="800100">
            <a:lnSpc>
              <a:spcPct val="90000"/>
            </a:lnSpc>
            <a:spcBef>
              <a:spcPct val="0"/>
            </a:spcBef>
            <a:spcAft>
              <a:spcPct val="35000"/>
            </a:spcAft>
            <a:buNone/>
          </a:pPr>
          <a:r>
            <a:rPr lang="aa-ET" sz="2800" b="1" i="0" u="none" kern="1200" dirty="0"/>
            <a:t>22,942,003</a:t>
          </a:r>
          <a:r>
            <a:rPr lang="en-US" sz="2000" b="1" i="0" u="none" kern="1200" dirty="0"/>
            <a:t> (20%)</a:t>
          </a:r>
          <a:r>
            <a:rPr lang="aa-ET" sz="2000" b="1" i="0" u="none" kern="1200" dirty="0"/>
            <a:t> </a:t>
          </a:r>
          <a:endParaRPr lang="aa-ET" sz="2000" kern="1200" dirty="0"/>
        </a:p>
      </dsp:txBody>
      <dsp:txXfrm>
        <a:off x="5926063" y="3959266"/>
        <a:ext cx="2053774" cy="1214342"/>
      </dsp:txXfrm>
    </dsp:sp>
    <dsp:sp modelId="{E4E62158-A2E3-46A1-8108-26C605AC5BFE}">
      <dsp:nvSpPr>
        <dsp:cNvPr id="0" name=""/>
        <dsp:cNvSpPr/>
      </dsp:nvSpPr>
      <dsp:spPr>
        <a:xfrm>
          <a:off x="8243322" y="3707067"/>
          <a:ext cx="2031342" cy="1289902"/>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D7B779D-FD94-476D-9887-7F3B34AB80D3}">
      <dsp:nvSpPr>
        <dsp:cNvPr id="0" name=""/>
        <dsp:cNvSpPr/>
      </dsp:nvSpPr>
      <dsp:spPr>
        <a:xfrm>
          <a:off x="8469027" y="3921486"/>
          <a:ext cx="2031342" cy="1289902"/>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1" i="0" u="none" kern="1200" dirty="0"/>
            <a:t>Full employed</a:t>
          </a:r>
        </a:p>
        <a:p>
          <a:pPr marL="0" lvl="0" indent="0" algn="ctr" defTabSz="800100">
            <a:lnSpc>
              <a:spcPct val="90000"/>
            </a:lnSpc>
            <a:spcBef>
              <a:spcPct val="0"/>
            </a:spcBef>
            <a:spcAft>
              <a:spcPct val="35000"/>
            </a:spcAft>
            <a:buNone/>
          </a:pPr>
          <a:r>
            <a:rPr lang="aa-ET" sz="2800" b="1" i="0" u="none" kern="1200" dirty="0"/>
            <a:t>35,585,274</a:t>
          </a:r>
          <a:r>
            <a:rPr lang="en-US" sz="2800" b="1" i="0" u="none" kern="1200" dirty="0"/>
            <a:t> </a:t>
          </a:r>
          <a:r>
            <a:rPr lang="en-US" sz="2000" b="1" i="0" u="none" kern="1200" dirty="0"/>
            <a:t>(30%)</a:t>
          </a:r>
          <a:r>
            <a:rPr lang="aa-ET" sz="2000" b="1" i="0" u="none" kern="1200" dirty="0"/>
            <a:t> </a:t>
          </a:r>
          <a:endParaRPr lang="aa-ET" sz="2000" kern="1200" dirty="0"/>
        </a:p>
      </dsp:txBody>
      <dsp:txXfrm>
        <a:off x="8506807" y="3959266"/>
        <a:ext cx="1955782" cy="1214342"/>
      </dsp:txXfrm>
    </dsp:sp>
    <dsp:sp modelId="{AAC939AB-EF02-4316-9A48-91ABD27CE94F}">
      <dsp:nvSpPr>
        <dsp:cNvPr id="0" name=""/>
        <dsp:cNvSpPr/>
      </dsp:nvSpPr>
      <dsp:spPr>
        <a:xfrm>
          <a:off x="6879578" y="1826382"/>
          <a:ext cx="2477933" cy="141466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26A68BD-6F9E-409B-91EC-B20F87A1DB4D}">
      <dsp:nvSpPr>
        <dsp:cNvPr id="0" name=""/>
        <dsp:cNvSpPr/>
      </dsp:nvSpPr>
      <dsp:spPr>
        <a:xfrm>
          <a:off x="7105283" y="2040802"/>
          <a:ext cx="2477933" cy="1414661"/>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Non-Working Age</a:t>
          </a:r>
        </a:p>
        <a:p>
          <a:pPr marL="0" lvl="0" indent="0" algn="ctr" defTabSz="889000">
            <a:lnSpc>
              <a:spcPct val="90000"/>
            </a:lnSpc>
            <a:spcBef>
              <a:spcPct val="0"/>
            </a:spcBef>
            <a:spcAft>
              <a:spcPct val="35000"/>
            </a:spcAft>
            <a:buNone/>
          </a:pPr>
          <a:r>
            <a:rPr lang="aa-ET" sz="2800" b="1" i="0" u="none" kern="1200" dirty="0"/>
            <a:t>89,268,401</a:t>
          </a:r>
          <a:r>
            <a:rPr lang="en-US" sz="2000" b="1" i="0" u="none" kern="1200" dirty="0"/>
            <a:t> (43%)</a:t>
          </a:r>
          <a:endParaRPr lang="aa-ET" sz="2000" b="1" kern="1200" dirty="0"/>
        </a:p>
      </dsp:txBody>
      <dsp:txXfrm>
        <a:off x="7146717" y="2082236"/>
        <a:ext cx="2395065" cy="13317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2E3365-7962-46ED-B00D-8EA289456326}">
      <dsp:nvSpPr>
        <dsp:cNvPr id="0" name=""/>
        <dsp:cNvSpPr/>
      </dsp:nvSpPr>
      <dsp:spPr>
        <a:xfrm>
          <a:off x="4881507" y="2172900"/>
          <a:ext cx="3761486" cy="787168"/>
        </a:xfrm>
        <a:custGeom>
          <a:avLst/>
          <a:gdLst/>
          <a:ahLst/>
          <a:cxnLst/>
          <a:rect l="0" t="0" r="0" b="0"/>
          <a:pathLst>
            <a:path>
              <a:moveTo>
                <a:pt x="0" y="0"/>
              </a:moveTo>
              <a:lnTo>
                <a:pt x="0" y="536432"/>
              </a:lnTo>
              <a:lnTo>
                <a:pt x="3761486" y="536432"/>
              </a:lnTo>
              <a:lnTo>
                <a:pt x="3761486" y="787168"/>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DD4A0F2-AAA1-44B0-9655-2AB15E1D7CBB}">
      <dsp:nvSpPr>
        <dsp:cNvPr id="0" name=""/>
        <dsp:cNvSpPr/>
      </dsp:nvSpPr>
      <dsp:spPr>
        <a:xfrm>
          <a:off x="4881507" y="2172900"/>
          <a:ext cx="497418" cy="787168"/>
        </a:xfrm>
        <a:custGeom>
          <a:avLst/>
          <a:gdLst/>
          <a:ahLst/>
          <a:cxnLst/>
          <a:rect l="0" t="0" r="0" b="0"/>
          <a:pathLst>
            <a:path>
              <a:moveTo>
                <a:pt x="0" y="0"/>
              </a:moveTo>
              <a:lnTo>
                <a:pt x="0" y="536432"/>
              </a:lnTo>
              <a:lnTo>
                <a:pt x="497418" y="536432"/>
              </a:lnTo>
              <a:lnTo>
                <a:pt x="497418" y="787168"/>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8EA2372-6CAB-4DDF-9C62-074E8DA68C3E}">
      <dsp:nvSpPr>
        <dsp:cNvPr id="0" name=""/>
        <dsp:cNvSpPr/>
      </dsp:nvSpPr>
      <dsp:spPr>
        <a:xfrm>
          <a:off x="1617439" y="2172900"/>
          <a:ext cx="3264068" cy="787168"/>
        </a:xfrm>
        <a:custGeom>
          <a:avLst/>
          <a:gdLst/>
          <a:ahLst/>
          <a:cxnLst/>
          <a:rect l="0" t="0" r="0" b="0"/>
          <a:pathLst>
            <a:path>
              <a:moveTo>
                <a:pt x="3264068" y="0"/>
              </a:moveTo>
              <a:lnTo>
                <a:pt x="3264068" y="536432"/>
              </a:lnTo>
              <a:lnTo>
                <a:pt x="0" y="536432"/>
              </a:lnTo>
              <a:lnTo>
                <a:pt x="0" y="787168"/>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44CF4A9-B361-4C87-975F-2BED24789041}">
      <dsp:nvSpPr>
        <dsp:cNvPr id="0" name=""/>
        <dsp:cNvSpPr/>
      </dsp:nvSpPr>
      <dsp:spPr>
        <a:xfrm>
          <a:off x="3528208" y="454211"/>
          <a:ext cx="2706597" cy="1718689"/>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28917BD-25B7-4096-8C1E-3043437F9B3F}">
      <dsp:nvSpPr>
        <dsp:cNvPr id="0" name=""/>
        <dsp:cNvSpPr/>
      </dsp:nvSpPr>
      <dsp:spPr>
        <a:xfrm>
          <a:off x="3828941" y="739907"/>
          <a:ext cx="2706597" cy="1718689"/>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Out of </a:t>
          </a:r>
          <a:r>
            <a:rPr lang="en-US" sz="2000" kern="1200" dirty="0" err="1"/>
            <a:t>Labour</a:t>
          </a:r>
          <a:r>
            <a:rPr lang="en-US" sz="2000" kern="1200" dirty="0"/>
            <a:t> force</a:t>
          </a:r>
        </a:p>
        <a:p>
          <a:pPr marL="0" lvl="0" indent="0" algn="ctr" defTabSz="889000">
            <a:lnSpc>
              <a:spcPct val="90000"/>
            </a:lnSpc>
            <a:spcBef>
              <a:spcPct val="0"/>
            </a:spcBef>
            <a:spcAft>
              <a:spcPct val="35000"/>
            </a:spcAft>
            <a:buNone/>
          </a:pPr>
          <a:r>
            <a:rPr lang="aa-ET" sz="2800" b="1" i="0" u="none" kern="1200" dirty="0"/>
            <a:t>36,579,292</a:t>
          </a:r>
          <a:r>
            <a:rPr lang="en-US" sz="2800" b="1" i="0" u="none" kern="1200" dirty="0"/>
            <a:t> </a:t>
          </a:r>
          <a:r>
            <a:rPr lang="en-US" sz="2000" b="1" i="0" u="none" kern="1200" dirty="0"/>
            <a:t>(31%)</a:t>
          </a:r>
          <a:r>
            <a:rPr lang="aa-ET" sz="2000" b="1" i="0" u="none" kern="1200" dirty="0"/>
            <a:t> </a:t>
          </a:r>
          <a:endParaRPr lang="aa-ET" sz="2800" kern="1200" dirty="0"/>
        </a:p>
      </dsp:txBody>
      <dsp:txXfrm>
        <a:off x="3879280" y="790246"/>
        <a:ext cx="2605919" cy="1618011"/>
      </dsp:txXfrm>
    </dsp:sp>
    <dsp:sp modelId="{4FC7A12B-B8DA-47AF-9DC4-13A8335F6695}">
      <dsp:nvSpPr>
        <dsp:cNvPr id="0" name=""/>
        <dsp:cNvSpPr/>
      </dsp:nvSpPr>
      <dsp:spPr>
        <a:xfrm>
          <a:off x="3738" y="2960069"/>
          <a:ext cx="3227401" cy="1718689"/>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B8CB51-BE96-4B35-8E50-A4148E479B8F}">
      <dsp:nvSpPr>
        <dsp:cNvPr id="0" name=""/>
        <dsp:cNvSpPr/>
      </dsp:nvSpPr>
      <dsp:spPr>
        <a:xfrm>
          <a:off x="304471" y="3245766"/>
          <a:ext cx="3227401" cy="1718689"/>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b="0" i="0" u="none" kern="1200" dirty="0"/>
            <a:t>Full Time School/Training</a:t>
          </a:r>
        </a:p>
        <a:p>
          <a:pPr marL="0" lvl="0" indent="0" algn="ctr" defTabSz="889000">
            <a:lnSpc>
              <a:spcPct val="90000"/>
            </a:lnSpc>
            <a:spcBef>
              <a:spcPct val="0"/>
            </a:spcBef>
            <a:spcAft>
              <a:spcPct val="35000"/>
            </a:spcAft>
            <a:buNone/>
          </a:pPr>
          <a:r>
            <a:rPr lang="aa-ET" sz="2800" b="1" i="0" u="none" kern="1200" dirty="0"/>
            <a:t>24,464,23</a:t>
          </a:r>
          <a:r>
            <a:rPr lang="af-ZA" sz="2800" b="1" i="0" u="none" kern="1200" dirty="0"/>
            <a:t>1</a:t>
          </a:r>
        </a:p>
        <a:p>
          <a:pPr marL="0" lvl="0" indent="0" algn="ctr" defTabSz="889000">
            <a:lnSpc>
              <a:spcPct val="90000"/>
            </a:lnSpc>
            <a:spcBef>
              <a:spcPct val="0"/>
            </a:spcBef>
            <a:spcAft>
              <a:spcPct val="35000"/>
            </a:spcAft>
            <a:buNone/>
          </a:pPr>
          <a:r>
            <a:rPr lang="en-US" sz="2000" b="1" i="0" u="none" kern="1200" dirty="0"/>
            <a:t>(67%)</a:t>
          </a:r>
          <a:r>
            <a:rPr lang="aa-ET" sz="2000" b="1" i="0" u="none" kern="1200" dirty="0"/>
            <a:t> </a:t>
          </a:r>
          <a:endParaRPr lang="aa-ET" sz="2800" kern="1200" dirty="0"/>
        </a:p>
      </dsp:txBody>
      <dsp:txXfrm>
        <a:off x="354810" y="3296105"/>
        <a:ext cx="3126723" cy="1618011"/>
      </dsp:txXfrm>
    </dsp:sp>
    <dsp:sp modelId="{6EE7B188-6AFD-4EEF-92A1-DDFAB2F234A7}">
      <dsp:nvSpPr>
        <dsp:cNvPr id="0" name=""/>
        <dsp:cNvSpPr/>
      </dsp:nvSpPr>
      <dsp:spPr>
        <a:xfrm>
          <a:off x="3832606" y="2960069"/>
          <a:ext cx="3092639" cy="1718689"/>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1C22D68-CD37-40D5-A6F6-BB3EB6A81865}">
      <dsp:nvSpPr>
        <dsp:cNvPr id="0" name=""/>
        <dsp:cNvSpPr/>
      </dsp:nvSpPr>
      <dsp:spPr>
        <a:xfrm>
          <a:off x="4133339" y="3245766"/>
          <a:ext cx="3092639" cy="1718689"/>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b="0" i="0" u="none" kern="1200" dirty="0"/>
            <a:t>Full Time Household Duties</a:t>
          </a:r>
        </a:p>
        <a:p>
          <a:pPr marL="0" lvl="0" indent="0" algn="ctr" defTabSz="889000">
            <a:lnSpc>
              <a:spcPct val="90000"/>
            </a:lnSpc>
            <a:spcBef>
              <a:spcPct val="0"/>
            </a:spcBef>
            <a:spcAft>
              <a:spcPct val="35000"/>
            </a:spcAft>
            <a:buNone/>
          </a:pPr>
          <a:r>
            <a:rPr lang="aa-ET" sz="2800" b="1" i="0" u="none" kern="1200" dirty="0"/>
            <a:t>10,088,569 </a:t>
          </a:r>
          <a:r>
            <a:rPr lang="en-US" sz="2000" b="1" i="0" u="none" kern="1200" dirty="0"/>
            <a:t> (28%)</a:t>
          </a:r>
          <a:r>
            <a:rPr lang="aa-ET" sz="2000" b="1" i="0" u="none" kern="1200" dirty="0"/>
            <a:t> </a:t>
          </a:r>
          <a:endParaRPr lang="aa-ET" sz="2000" kern="1200" dirty="0"/>
        </a:p>
      </dsp:txBody>
      <dsp:txXfrm>
        <a:off x="4183678" y="3296105"/>
        <a:ext cx="2991961" cy="1618011"/>
      </dsp:txXfrm>
    </dsp:sp>
    <dsp:sp modelId="{8174968E-B89B-417E-872B-352441930B8D}">
      <dsp:nvSpPr>
        <dsp:cNvPr id="0" name=""/>
        <dsp:cNvSpPr/>
      </dsp:nvSpPr>
      <dsp:spPr>
        <a:xfrm>
          <a:off x="7526712" y="2960069"/>
          <a:ext cx="2232564" cy="1718689"/>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40ED70-DAE4-4FD5-9BBA-6E21B998B9D1}">
      <dsp:nvSpPr>
        <dsp:cNvPr id="0" name=""/>
        <dsp:cNvSpPr/>
      </dsp:nvSpPr>
      <dsp:spPr>
        <a:xfrm>
          <a:off x="7827445" y="3245766"/>
          <a:ext cx="2232564" cy="1718689"/>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b="0" i="0" u="none" kern="1200" dirty="0"/>
            <a:t>Aged/Retiree</a:t>
          </a:r>
        </a:p>
        <a:p>
          <a:pPr marL="0" lvl="0" indent="0" algn="ctr" defTabSz="889000">
            <a:lnSpc>
              <a:spcPct val="90000"/>
            </a:lnSpc>
            <a:spcBef>
              <a:spcPct val="0"/>
            </a:spcBef>
            <a:spcAft>
              <a:spcPct val="35000"/>
            </a:spcAft>
            <a:buNone/>
          </a:pPr>
          <a:r>
            <a:rPr lang="aa-ET" sz="2800" b="1" i="0" u="none" kern="1200" dirty="0"/>
            <a:t>2,022,835</a:t>
          </a:r>
          <a:r>
            <a:rPr lang="en-US" sz="2800" b="1" i="0" u="none" kern="1200" dirty="0"/>
            <a:t> </a:t>
          </a:r>
          <a:r>
            <a:rPr lang="en-US" sz="2000" b="1" i="0" u="none" kern="1200" dirty="0"/>
            <a:t>(6%)</a:t>
          </a:r>
          <a:r>
            <a:rPr lang="aa-ET" sz="2000" b="1" i="0" u="none" kern="1200" dirty="0"/>
            <a:t> </a:t>
          </a:r>
          <a:endParaRPr lang="aa-ET" sz="2000" kern="1200" dirty="0"/>
        </a:p>
      </dsp:txBody>
      <dsp:txXfrm>
        <a:off x="7877784" y="3296105"/>
        <a:ext cx="2131886" cy="161801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1653A7-6E04-4D4C-B131-E659E8F5F98B}" type="datetimeFigureOut">
              <a:rPr lang="en-NG" smtClean="0"/>
              <a:t>11/03/2025</a:t>
            </a:fld>
            <a:endParaRPr lang="en-N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A67A00-1D9A-4958-B1DD-0DAA3832A6F6}" type="slidenum">
              <a:rPr lang="en-NG" smtClean="0"/>
              <a:t>‹#›</a:t>
            </a:fld>
            <a:endParaRPr lang="en-NG"/>
          </a:p>
        </p:txBody>
      </p:sp>
    </p:spTree>
    <p:extLst>
      <p:ext uri="{BB962C8B-B14F-4D97-AF65-F5344CB8AC3E}">
        <p14:creationId xmlns:p14="http://schemas.microsoft.com/office/powerpoint/2010/main" val="30695626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F5844D5-F213-4BD2-94A8-6BDC2676E2FE}" type="slidenum">
              <a:rPr lang="en-GB" smtClean="0"/>
              <a:pPr/>
              <a:t>11</a:t>
            </a:fld>
            <a:endParaRPr lang="en-GB"/>
          </a:p>
        </p:txBody>
      </p:sp>
    </p:spTree>
    <p:extLst>
      <p:ext uri="{BB962C8B-B14F-4D97-AF65-F5344CB8AC3E}">
        <p14:creationId xmlns:p14="http://schemas.microsoft.com/office/powerpoint/2010/main" val="18347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G" dirty="0"/>
          </a:p>
        </p:txBody>
      </p:sp>
      <p:sp>
        <p:nvSpPr>
          <p:cNvPr id="4" name="Slide Number Placeholder 3"/>
          <p:cNvSpPr>
            <a:spLocks noGrp="1"/>
          </p:cNvSpPr>
          <p:nvPr>
            <p:ph type="sldNum" sz="quarter" idx="5"/>
          </p:nvPr>
        </p:nvSpPr>
        <p:spPr/>
        <p:txBody>
          <a:bodyPr/>
          <a:lstStyle/>
          <a:p>
            <a:fld id="{5B8B270D-091D-4ED2-8C85-0898DD7D9F21}" type="slidenum">
              <a:rPr lang="en-US" smtClean="0"/>
              <a:t>14</a:t>
            </a:fld>
            <a:endParaRPr lang="en-US" dirty="0"/>
          </a:p>
        </p:txBody>
      </p:sp>
    </p:spTree>
    <p:extLst>
      <p:ext uri="{BB962C8B-B14F-4D97-AF65-F5344CB8AC3E}">
        <p14:creationId xmlns:p14="http://schemas.microsoft.com/office/powerpoint/2010/main" val="624280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smtClean="0"/>
              <a:t>3/11/2025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58084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64C608-40B1-4030-A28D-5B74BC98ADCE}" type="datetimeFigureOut">
              <a:rPr lang="en-US" smtClean="0"/>
              <a:t>3/11/2025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7533526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64C608-40B1-4030-A28D-5B74BC98ADCE}" type="datetimeFigureOut">
              <a:rPr lang="en-US" smtClean="0"/>
              <a:t>3/11/2025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71974141"/>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8664C608-40B1-4030-A28D-5B74BC98ADCE}" type="datetimeFigureOut">
              <a:rPr lang="en-US" smtClean="0"/>
              <a:t>3/11/2025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383442254"/>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8664C608-40B1-4030-A28D-5B74BC98ADCE}" type="datetimeFigureOut">
              <a:rPr lang="en-US" smtClean="0"/>
              <a:t>3/11/2025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23731517"/>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8664C608-40B1-4030-A28D-5B74BC98ADCE}" type="datetimeFigureOut">
              <a:rPr lang="en-US" smtClean="0"/>
              <a:t>3/11/2025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19000390"/>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smtClean="0"/>
              <a:t>3/11/2025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5212435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t>3/11/2025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92199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3/11/2025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36361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6F822A4-8DA6-4447-9B1F-C5DB58435268}" type="datetimeFigureOut">
              <a:rPr lang="en-US" smtClean="0"/>
              <a:t>3/11/2025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530369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3/11/2025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50554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3/11/2025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7010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smtClean="0"/>
              <a:t>3/11/2025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993213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smtClean="0"/>
              <a:t>3/11/2025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398030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16AA21-1863-4931-97CB-99D0A168701B}" type="datetimeFigureOut">
              <a:rPr lang="en-US" smtClean="0"/>
              <a:t>3/11/2025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91209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smtClean="0"/>
              <a:t>3/11/2025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858444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664C608-40B1-4030-A28D-5B74BC98ADCE}" type="datetimeFigureOut">
              <a:rPr lang="en-US" smtClean="0"/>
              <a:t>3/11/2025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41948143"/>
      </p:ext>
    </p:extLst>
  </p:cSld>
  <p:clrMap bg1="lt1" tx1="dk1" bg2="lt2" tx2="dk2" accent1="accent1" accent2="accent2" accent3="accent3" accent4="accent4" accent5="accent5" accent6="accent6" hlink="hlink" folHlink="folHlink"/>
  <p:sldLayoutIdLst>
    <p:sldLayoutId id="2147483907" r:id="rId1"/>
    <p:sldLayoutId id="2147483908" r:id="rId2"/>
    <p:sldLayoutId id="2147483909" r:id="rId3"/>
    <p:sldLayoutId id="2147483910" r:id="rId4"/>
    <p:sldLayoutId id="2147483911" r:id="rId5"/>
    <p:sldLayoutId id="2147483912" r:id="rId6"/>
    <p:sldLayoutId id="2147483913" r:id="rId7"/>
    <p:sldLayoutId id="2147483914" r:id="rId8"/>
    <p:sldLayoutId id="2147483915" r:id="rId9"/>
    <p:sldLayoutId id="2147483916" r:id="rId10"/>
    <p:sldLayoutId id="2147483917" r:id="rId11"/>
    <p:sldLayoutId id="2147483918" r:id="rId12"/>
    <p:sldLayoutId id="2147483919" r:id="rId13"/>
    <p:sldLayoutId id="2147483920" r:id="rId14"/>
    <p:sldLayoutId id="2147483921" r:id="rId15"/>
    <p:sldLayoutId id="2147483922"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facebook.com/hashtag/endsars?__eep__=6&amp;__cft__%5b0%5d=AZXJvezn-dXz25b4Ei6lnv_wzEioO6AggX_-_ujh86L121TT4x--6u-SNEuz3oo-yqb4BF1yQf5_QAYa6t75h4rjai2-ngfr1qSucsn9C0MRwZA-X5gyY4LU61Ea18n8plY&amp;__tn__=*NK-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5460" y="861214"/>
            <a:ext cx="8915399" cy="2262781"/>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GB" sz="3600" b="1" dirty="0">
                <a:latin typeface="+mj-lt"/>
              </a:rPr>
              <a:t>Youth Bulge as Early Warning Indicator for Continuous Youth Restiveness: The Case of #</a:t>
            </a:r>
            <a:r>
              <a:rPr lang="fr-FR" sz="3600" b="1" i="0" u="none" strike="noStrike" baseline="0" dirty="0" err="1">
                <a:solidFill>
                  <a:srgbClr val="000000"/>
                </a:solidFill>
                <a:latin typeface="+mj-lt"/>
              </a:rPr>
              <a:t>Endbadgovernance</a:t>
            </a:r>
            <a:r>
              <a:rPr lang="en-GB" sz="3600" b="1" dirty="0">
                <a:latin typeface="+mj-lt"/>
              </a:rPr>
              <a:t> Protests</a:t>
            </a:r>
          </a:p>
        </p:txBody>
      </p:sp>
      <p:sp>
        <p:nvSpPr>
          <p:cNvPr id="3" name="Subtitle 2"/>
          <p:cNvSpPr>
            <a:spLocks noGrp="1"/>
          </p:cNvSpPr>
          <p:nvPr>
            <p:ph type="subTitle" idx="1"/>
          </p:nvPr>
        </p:nvSpPr>
        <p:spPr>
          <a:xfrm>
            <a:off x="2006222" y="4051840"/>
            <a:ext cx="9484944" cy="1586340"/>
          </a:xfrm>
        </p:spPr>
        <p:txBody>
          <a:bodyPr>
            <a:noAutofit/>
          </a:bodyPr>
          <a:lstStyle/>
          <a:p>
            <a:pPr algn="ctr">
              <a:spcBef>
                <a:spcPts val="0"/>
              </a:spcBef>
              <a:spcAft>
                <a:spcPts val="0"/>
              </a:spcAft>
            </a:pPr>
            <a:r>
              <a:rPr lang="fr-FR" sz="2400" b="0" i="1" u="none" strike="noStrike" baseline="0" dirty="0">
                <a:solidFill>
                  <a:srgbClr val="000000"/>
                </a:solidFill>
                <a:latin typeface="Times New Roman" panose="02020603050405020304" pitchFamily="18" charset="0"/>
                <a:cs typeface="Times New Roman" panose="02020603050405020304" pitchFamily="18" charset="0"/>
              </a:rPr>
              <a:t>Olanrewaju Olaniyan, Noah </a:t>
            </a:r>
            <a:r>
              <a:rPr lang="fr-FR" sz="2400" b="0" i="1" u="none" strike="noStrike" baseline="0" dirty="0" err="1">
                <a:solidFill>
                  <a:srgbClr val="000000"/>
                </a:solidFill>
                <a:latin typeface="Times New Roman" panose="02020603050405020304" pitchFamily="18" charset="0"/>
                <a:cs typeface="Times New Roman" panose="02020603050405020304" pitchFamily="18" charset="0"/>
              </a:rPr>
              <a:t>Olasehinde</a:t>
            </a:r>
            <a:r>
              <a:rPr lang="fr-FR" sz="2400" b="0" i="1" u="none" strike="noStrike" baseline="0" dirty="0">
                <a:solidFill>
                  <a:srgbClr val="000000"/>
                </a:solidFill>
                <a:latin typeface="Times New Roman" panose="02020603050405020304" pitchFamily="18" charset="0"/>
                <a:cs typeface="Times New Roman" panose="02020603050405020304" pitchFamily="18" charset="0"/>
              </a:rPr>
              <a:t>, </a:t>
            </a:r>
            <a:r>
              <a:rPr lang="fr-FR" sz="2400" b="0" i="1" u="none" strike="noStrike" baseline="0" dirty="0" err="1">
                <a:solidFill>
                  <a:srgbClr val="000000"/>
                </a:solidFill>
                <a:latin typeface="Times New Roman" panose="02020603050405020304" pitchFamily="18" charset="0"/>
                <a:cs typeface="Times New Roman" panose="02020603050405020304" pitchFamily="18" charset="0"/>
              </a:rPr>
              <a:t>Akanni</a:t>
            </a:r>
            <a:r>
              <a:rPr lang="fr-FR" sz="2400" b="0" i="1" u="none" strike="noStrike" baseline="0" dirty="0">
                <a:solidFill>
                  <a:srgbClr val="000000"/>
                </a:solidFill>
                <a:latin typeface="Times New Roman" panose="02020603050405020304" pitchFamily="18" charset="0"/>
                <a:cs typeface="Times New Roman" panose="02020603050405020304" pitchFamily="18" charset="0"/>
              </a:rPr>
              <a:t> Lawanson, </a:t>
            </a:r>
            <a:r>
              <a:rPr lang="fr-FR" sz="2400" b="0" i="1" u="none" strike="noStrike" baseline="0" dirty="0" err="1">
                <a:solidFill>
                  <a:srgbClr val="000000"/>
                </a:solidFill>
                <a:latin typeface="Times New Roman" panose="02020603050405020304" pitchFamily="18" charset="0"/>
                <a:cs typeface="Times New Roman" panose="02020603050405020304" pitchFamily="18" charset="0"/>
              </a:rPr>
              <a:t>Oyeteju</a:t>
            </a:r>
            <a:r>
              <a:rPr lang="fr-FR" sz="2400" b="0" i="1" u="none" strike="noStrike" baseline="0" dirty="0">
                <a:solidFill>
                  <a:srgbClr val="000000"/>
                </a:solidFill>
                <a:latin typeface="Times New Roman" panose="02020603050405020304" pitchFamily="18" charset="0"/>
                <a:cs typeface="Times New Roman" panose="02020603050405020304" pitchFamily="18" charset="0"/>
              </a:rPr>
              <a:t> Odufuwa, Olabanji Awodumi, </a:t>
            </a:r>
            <a:r>
              <a:rPr lang="fr-FR" sz="2400" b="0" i="1" u="none" strike="noStrike" baseline="0" dirty="0" err="1">
                <a:solidFill>
                  <a:srgbClr val="000000"/>
                </a:solidFill>
                <a:latin typeface="Times New Roman" panose="02020603050405020304" pitchFamily="18" charset="0"/>
                <a:cs typeface="Times New Roman" panose="02020603050405020304" pitchFamily="18" charset="0"/>
              </a:rPr>
              <a:t>Temitope</a:t>
            </a:r>
            <a:r>
              <a:rPr lang="fr-FR" sz="2400" b="0" i="1" u="none" strike="noStrike" baseline="0" dirty="0">
                <a:solidFill>
                  <a:srgbClr val="000000"/>
                </a:solidFill>
                <a:latin typeface="Times New Roman" panose="02020603050405020304" pitchFamily="18" charset="0"/>
                <a:cs typeface="Times New Roman" panose="02020603050405020304" pitchFamily="18" charset="0"/>
              </a:rPr>
              <a:t> </a:t>
            </a:r>
            <a:r>
              <a:rPr lang="fr-FR" sz="2400" b="0" i="1" u="none" strike="noStrike" baseline="0" dirty="0" err="1">
                <a:solidFill>
                  <a:srgbClr val="000000"/>
                </a:solidFill>
                <a:latin typeface="Times New Roman" panose="02020603050405020304" pitchFamily="18" charset="0"/>
                <a:cs typeface="Times New Roman" panose="02020603050405020304" pitchFamily="18" charset="0"/>
              </a:rPr>
              <a:t>Olalude</a:t>
            </a:r>
            <a:r>
              <a:rPr lang="fr-FR" sz="2400" b="0" i="1" u="none" strike="noStrike" baseline="0" dirty="0">
                <a:solidFill>
                  <a:srgbClr val="000000"/>
                </a:solidFill>
                <a:latin typeface="Times New Roman" panose="02020603050405020304" pitchFamily="18" charset="0"/>
                <a:cs typeface="Times New Roman" panose="02020603050405020304" pitchFamily="18" charset="0"/>
              </a:rPr>
              <a:t>, </a:t>
            </a:r>
            <a:r>
              <a:rPr lang="fr-FR" sz="2400" b="0" i="1" u="none" strike="noStrike" baseline="0" dirty="0" err="1">
                <a:solidFill>
                  <a:srgbClr val="000000"/>
                </a:solidFill>
                <a:latin typeface="Times New Roman" panose="02020603050405020304" pitchFamily="18" charset="0"/>
                <a:cs typeface="Times New Roman" panose="02020603050405020304" pitchFamily="18" charset="0"/>
              </a:rPr>
              <a:t>Andat</a:t>
            </a:r>
            <a:r>
              <a:rPr lang="fr-FR" sz="2400" b="0" i="1" u="none" strike="noStrike" baseline="0" dirty="0">
                <a:solidFill>
                  <a:srgbClr val="000000"/>
                </a:solidFill>
                <a:latin typeface="Times New Roman" panose="02020603050405020304" pitchFamily="18" charset="0"/>
                <a:cs typeface="Times New Roman" panose="02020603050405020304" pitchFamily="18" charset="0"/>
              </a:rPr>
              <a:t> </a:t>
            </a:r>
            <a:r>
              <a:rPr lang="fr-FR" sz="2400" b="0" i="1" u="none" strike="noStrike" baseline="0" dirty="0" err="1">
                <a:solidFill>
                  <a:srgbClr val="000000"/>
                </a:solidFill>
                <a:latin typeface="Times New Roman" panose="02020603050405020304" pitchFamily="18" charset="0"/>
                <a:cs typeface="Times New Roman" panose="02020603050405020304" pitchFamily="18" charset="0"/>
              </a:rPr>
              <a:t>Dasogot</a:t>
            </a:r>
            <a:r>
              <a:rPr lang="fr-FR" sz="2400" b="0" i="1" u="none" strike="noStrike" baseline="0" dirty="0">
                <a:solidFill>
                  <a:srgbClr val="000000"/>
                </a:solidFill>
                <a:latin typeface="Times New Roman" panose="02020603050405020304" pitchFamily="18" charset="0"/>
                <a:cs typeface="Times New Roman" panose="02020603050405020304" pitchFamily="18" charset="0"/>
              </a:rPr>
              <a:t> </a:t>
            </a:r>
          </a:p>
          <a:p>
            <a:pPr algn="ctr">
              <a:spcBef>
                <a:spcPts val="0"/>
              </a:spcBef>
              <a:spcAft>
                <a:spcPts val="0"/>
              </a:spcAft>
            </a:pPr>
            <a:endParaRPr lang="en-GB" sz="2400" dirty="0">
              <a:solidFill>
                <a:srgbClr val="7030A0"/>
              </a:solidFill>
              <a:latin typeface="Times New Roman" panose="02020603050405020304" pitchFamily="18" charset="0"/>
              <a:cs typeface="Times New Roman" panose="02020603050405020304" pitchFamily="18" charset="0"/>
            </a:endParaRPr>
          </a:p>
          <a:p>
            <a:pPr algn="ctr">
              <a:spcBef>
                <a:spcPts val="0"/>
              </a:spcBef>
              <a:spcAft>
                <a:spcPts val="0"/>
              </a:spcAft>
            </a:pPr>
            <a:endParaRPr lang="en-GB" sz="2400" dirty="0">
              <a:solidFill>
                <a:srgbClr val="7030A0"/>
              </a:solidFill>
              <a:latin typeface="Times New Roman" panose="02020603050405020304" pitchFamily="18" charset="0"/>
              <a:cs typeface="Times New Roman" panose="02020603050405020304" pitchFamily="18" charset="0"/>
            </a:endParaRPr>
          </a:p>
          <a:p>
            <a:pPr algn="ctr">
              <a:spcBef>
                <a:spcPts val="0"/>
              </a:spcBef>
              <a:spcAft>
                <a:spcPts val="0"/>
              </a:spcAft>
            </a:pPr>
            <a:endParaRPr lang="en-GB" sz="2400" dirty="0">
              <a:solidFill>
                <a:srgbClr val="7030A0"/>
              </a:solidFill>
              <a:latin typeface="Times New Roman" panose="02020603050405020304" pitchFamily="18" charset="0"/>
              <a:cs typeface="Times New Roman" panose="02020603050405020304" pitchFamily="18" charset="0"/>
            </a:endParaRPr>
          </a:p>
          <a:p>
            <a:pPr algn="ctr">
              <a:spcBef>
                <a:spcPts val="0"/>
              </a:spcBef>
            </a:pPr>
            <a:r>
              <a:rPr lang="en-GB" sz="2400" b="1" i="1" dirty="0">
                <a:solidFill>
                  <a:srgbClr val="7030A0"/>
                </a:solidFill>
                <a:latin typeface="Times New Roman" panose="02020603050405020304" pitchFamily="18" charset="0"/>
                <a:cs typeface="Times New Roman" panose="02020603050405020304" pitchFamily="18" charset="0"/>
              </a:rPr>
              <a:t>Presented at the 15th Global Meeting of the NTA Network</a:t>
            </a:r>
          </a:p>
          <a:p>
            <a:pPr algn="ctr">
              <a:spcBef>
                <a:spcPts val="0"/>
              </a:spcBef>
            </a:pPr>
            <a:r>
              <a:rPr lang="en-US" sz="2400" b="1" i="1" dirty="0">
                <a:solidFill>
                  <a:srgbClr val="7030A0"/>
                </a:solidFill>
                <a:effectLst/>
                <a:latin typeface="Times New Roman" panose="02020603050405020304" pitchFamily="18" charset="0"/>
                <a:cs typeface="Times New Roman" panose="02020603050405020304" pitchFamily="18" charset="0"/>
              </a:rPr>
              <a:t> Thailand</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37913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3148" y="314687"/>
            <a:ext cx="9720072" cy="800239"/>
          </a:xfrm>
        </p:spPr>
        <p:txBody>
          <a:bodyPr>
            <a:normAutofit/>
          </a:bodyPr>
          <a:lstStyle/>
          <a:p>
            <a:r>
              <a:rPr lang="en-GB" dirty="0"/>
              <a:t>Economic Lifecycle Deficit, Nigeria 2016</a:t>
            </a:r>
          </a:p>
        </p:txBody>
      </p:sp>
      <p:graphicFrame>
        <p:nvGraphicFramePr>
          <p:cNvPr id="5" name="Chart 4">
            <a:extLst>
              <a:ext uri="{FF2B5EF4-FFF2-40B4-BE49-F238E27FC236}">
                <a16:creationId xmlns:a16="http://schemas.microsoft.com/office/drawing/2014/main" id="{408A7174-1669-4DFD-B857-3D9C3B6075C8}"/>
              </a:ext>
            </a:extLst>
          </p:cNvPr>
          <p:cNvGraphicFramePr>
            <a:graphicFrameLocks/>
          </p:cNvGraphicFramePr>
          <p:nvPr>
            <p:extLst>
              <p:ext uri="{D42A27DB-BD31-4B8C-83A1-F6EECF244321}">
                <p14:modId xmlns:p14="http://schemas.microsoft.com/office/powerpoint/2010/main" val="340576439"/>
              </p:ext>
            </p:extLst>
          </p:nvPr>
        </p:nvGraphicFramePr>
        <p:xfrm>
          <a:off x="786063" y="954741"/>
          <a:ext cx="10482572" cy="5634318"/>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6">
            <a:extLst>
              <a:ext uri="{FF2B5EF4-FFF2-40B4-BE49-F238E27FC236}">
                <a16:creationId xmlns:a16="http://schemas.microsoft.com/office/drawing/2014/main" id="{C2652914-1A4C-41B4-8752-2E3C40B1BD1D}"/>
              </a:ext>
            </a:extLst>
          </p:cNvPr>
          <p:cNvSpPr txBox="1">
            <a:spLocks/>
          </p:cNvSpPr>
          <p:nvPr/>
        </p:nvSpPr>
        <p:spPr bwMode="auto">
          <a:xfrm>
            <a:off x="3445379" y="4316904"/>
            <a:ext cx="2341804" cy="1426170"/>
          </a:xfrm>
          <a:prstGeom prst="wedgeEllipseCallout">
            <a:avLst>
              <a:gd name="adj1" fmla="val -65772"/>
              <a:gd name="adj2" fmla="val -32877"/>
            </a:avLst>
          </a:prstGeom>
          <a:ln>
            <a:solidFill>
              <a:schemeClr val="tx1"/>
            </a:solidFill>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ctr" anchorCtr="0" compatLnSpc="1">
            <a:prstTxWarp prst="textNoShape">
              <a:avLst/>
            </a:prstTxWarp>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1800" b="1" i="0" u="sng" strike="noStrike" kern="1200" cap="none" spc="0" normalizeH="0" baseline="0" noProof="0" dirty="0">
                <a:ln>
                  <a:noFill/>
                </a:ln>
                <a:solidFill>
                  <a:schemeClr val="dk1"/>
                </a:solidFill>
                <a:effectLst/>
                <a:uLnTx/>
                <a:uFillTx/>
                <a:latin typeface="+mn-lt"/>
                <a:ea typeface="+mn-ea"/>
                <a:cs typeface="+mn-cs"/>
              </a:rPr>
              <a:t>Child deficit</a:t>
            </a:r>
          </a:p>
          <a:p>
            <a:pPr lvl="0" algn="ctr" eaLnBrk="0" fontAlgn="base" hangingPunct="0">
              <a:spcBef>
                <a:spcPct val="0"/>
              </a:spcBef>
              <a:spcAft>
                <a:spcPct val="0"/>
              </a:spcAft>
              <a:defRPr/>
            </a:pPr>
            <a:r>
              <a:rPr lang="en-US" sz="2000" strike="dblStrike" dirty="0" err="1"/>
              <a:t>N</a:t>
            </a:r>
            <a:r>
              <a:rPr lang="en-US" sz="2000" dirty="0" err="1"/>
              <a:t>43.93</a:t>
            </a:r>
            <a:r>
              <a:rPr lang="en-US" sz="2000" dirty="0"/>
              <a:t> trillion</a:t>
            </a:r>
          </a:p>
        </p:txBody>
      </p:sp>
      <p:sp>
        <p:nvSpPr>
          <p:cNvPr id="7" name="Title 6">
            <a:extLst>
              <a:ext uri="{FF2B5EF4-FFF2-40B4-BE49-F238E27FC236}">
                <a16:creationId xmlns:a16="http://schemas.microsoft.com/office/drawing/2014/main" id="{6F2CC58D-89A4-4F3A-9F33-D58F6FD17F84}"/>
              </a:ext>
            </a:extLst>
          </p:cNvPr>
          <p:cNvSpPr txBox="1">
            <a:spLocks/>
          </p:cNvSpPr>
          <p:nvPr/>
        </p:nvSpPr>
        <p:spPr bwMode="auto">
          <a:xfrm>
            <a:off x="6958039" y="954741"/>
            <a:ext cx="2341804" cy="898358"/>
          </a:xfrm>
          <a:prstGeom prst="wedgeEllipseCallout">
            <a:avLst>
              <a:gd name="adj1" fmla="val -63470"/>
              <a:gd name="adj2" fmla="val 95537"/>
            </a:avLst>
          </a:prstGeom>
          <a:solidFill>
            <a:schemeClr val="accent2">
              <a:lumMod val="60000"/>
              <a:lumOff val="40000"/>
            </a:schemeClr>
          </a:solidFill>
          <a:ln>
            <a:solidFill>
              <a:schemeClr val="tx1"/>
            </a:solidFill>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ctr" anchorCtr="0" compatLnSpc="1">
            <a:prstTxWarp prst="textNoShape">
              <a:avLst/>
            </a:prstTxWarp>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457200" rtl="0" eaLnBrk="0" fontAlgn="base" latinLnBrk="0" hangingPunct="0">
              <a:lnSpc>
                <a:spcPct val="100000"/>
              </a:lnSpc>
              <a:spcBef>
                <a:spcPct val="0"/>
              </a:spcBef>
              <a:spcAft>
                <a:spcPct val="0"/>
              </a:spcAft>
              <a:buClrTx/>
              <a:buSzTx/>
              <a:buFontTx/>
              <a:buNone/>
              <a:tabLst/>
              <a:defRPr/>
            </a:pPr>
            <a:r>
              <a:rPr lang="en-US" sz="1800" b="1" u="sng" dirty="0"/>
              <a:t>Surplus</a:t>
            </a:r>
            <a:endParaRPr kumimoji="0" lang="en-US" sz="1800" b="1" i="0" u="sng" strike="noStrike" kern="1200" cap="none" spc="0" normalizeH="0" baseline="0" noProof="0" dirty="0">
              <a:ln>
                <a:noFill/>
              </a:ln>
              <a:solidFill>
                <a:schemeClr val="dk1"/>
              </a:solidFill>
              <a:effectLst/>
              <a:uLnTx/>
              <a:uFillTx/>
              <a:latin typeface="+mn-lt"/>
              <a:ea typeface="+mn-ea"/>
              <a:cs typeface="+mn-cs"/>
            </a:endParaRPr>
          </a:p>
          <a:p>
            <a:pPr lvl="0" algn="ctr" defTabSz="457200" eaLnBrk="0" fontAlgn="base" hangingPunct="0">
              <a:spcBef>
                <a:spcPct val="0"/>
              </a:spcBef>
              <a:spcAft>
                <a:spcPct val="0"/>
              </a:spcAft>
              <a:defRPr/>
            </a:pPr>
            <a:r>
              <a:rPr lang="en-US" sz="2000" strike="dblStrike" dirty="0" err="1"/>
              <a:t>N</a:t>
            </a:r>
            <a:r>
              <a:rPr lang="en-US" sz="2000" dirty="0" err="1"/>
              <a:t>13.7</a:t>
            </a:r>
            <a:r>
              <a:rPr lang="en-US" sz="2000" dirty="0"/>
              <a:t> trillion</a:t>
            </a:r>
          </a:p>
        </p:txBody>
      </p:sp>
      <p:sp>
        <p:nvSpPr>
          <p:cNvPr id="8" name="Title 6">
            <a:extLst>
              <a:ext uri="{FF2B5EF4-FFF2-40B4-BE49-F238E27FC236}">
                <a16:creationId xmlns:a16="http://schemas.microsoft.com/office/drawing/2014/main" id="{431E37C6-C78E-43DC-8C0A-75C67DFF5286}"/>
              </a:ext>
            </a:extLst>
          </p:cNvPr>
          <p:cNvSpPr txBox="1">
            <a:spLocks/>
          </p:cNvSpPr>
          <p:nvPr/>
        </p:nvSpPr>
        <p:spPr bwMode="auto">
          <a:xfrm>
            <a:off x="9064133" y="3603819"/>
            <a:ext cx="2341804" cy="1426170"/>
          </a:xfrm>
          <a:prstGeom prst="wedgeEllipseCallout">
            <a:avLst>
              <a:gd name="adj1" fmla="val -50181"/>
              <a:gd name="adj2" fmla="val -98201"/>
            </a:avLst>
          </a:prstGeom>
          <a:ln>
            <a:solidFill>
              <a:schemeClr val="tx1"/>
            </a:solidFill>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ctr" anchorCtr="0" compatLnSpc="1">
            <a:prstTxWarp prst="textNoShape">
              <a:avLst/>
            </a:prstTxWarp>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1800" b="1" i="0" u="sng" strike="noStrike" kern="1200" cap="none" spc="0" normalizeH="0" baseline="0" noProof="0" dirty="0">
                <a:ln>
                  <a:noFill/>
                </a:ln>
                <a:solidFill>
                  <a:schemeClr val="dk1"/>
                </a:solidFill>
                <a:effectLst/>
                <a:uLnTx/>
                <a:uFillTx/>
                <a:latin typeface="+mn-lt"/>
                <a:ea typeface="+mn-ea"/>
                <a:cs typeface="+mn-cs"/>
              </a:rPr>
              <a:t>Old Age deficit</a:t>
            </a:r>
          </a:p>
          <a:p>
            <a:pPr lvl="0" algn="ctr" eaLnBrk="0" fontAlgn="base" hangingPunct="0">
              <a:spcBef>
                <a:spcPct val="0"/>
              </a:spcBef>
              <a:spcAft>
                <a:spcPct val="0"/>
              </a:spcAft>
              <a:defRPr/>
            </a:pPr>
            <a:r>
              <a:rPr lang="en-US" sz="2000" strike="dblStrike" dirty="0" err="1"/>
              <a:t>N</a:t>
            </a:r>
            <a:r>
              <a:rPr lang="en-US" sz="2000" dirty="0" err="1"/>
              <a:t>1.63</a:t>
            </a:r>
            <a:r>
              <a:rPr lang="en-US" sz="2000" dirty="0"/>
              <a:t> trillion</a:t>
            </a:r>
          </a:p>
        </p:txBody>
      </p:sp>
    </p:spTree>
    <p:extLst>
      <p:ext uri="{BB962C8B-B14F-4D97-AF65-F5344CB8AC3E}">
        <p14:creationId xmlns:p14="http://schemas.microsoft.com/office/powerpoint/2010/main" val="2127626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C757F562-D842-45F8-98FB-B123FBA13C1B}"/>
              </a:ext>
            </a:extLst>
          </p:cNvPr>
          <p:cNvGraphicFramePr>
            <a:graphicFrameLocks noGrp="1"/>
          </p:cNvGraphicFramePr>
          <p:nvPr>
            <p:ph idx="1"/>
          </p:nvPr>
        </p:nvGraphicFramePr>
        <p:xfrm>
          <a:off x="488515" y="438411"/>
          <a:ext cx="10597019" cy="615027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3283204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3462" y="0"/>
            <a:ext cx="9720072" cy="800239"/>
          </a:xfrm>
        </p:spPr>
        <p:txBody>
          <a:bodyPr/>
          <a:lstStyle/>
          <a:p>
            <a:r>
              <a:rPr lang="en-US" dirty="0"/>
              <a:t>Effective Consumers and Producers</a:t>
            </a:r>
            <a:endParaRPr lang="en-GB" dirty="0"/>
          </a:p>
        </p:txBody>
      </p:sp>
      <p:graphicFrame>
        <p:nvGraphicFramePr>
          <p:cNvPr id="6" name="Diagram 5">
            <a:extLst>
              <a:ext uri="{FF2B5EF4-FFF2-40B4-BE49-F238E27FC236}">
                <a16:creationId xmlns:a16="http://schemas.microsoft.com/office/drawing/2014/main" id="{5F666139-0120-483D-B592-2EB7907C0524}"/>
              </a:ext>
            </a:extLst>
          </p:cNvPr>
          <p:cNvGraphicFramePr/>
          <p:nvPr>
            <p:extLst>
              <p:ext uri="{D42A27DB-BD31-4B8C-83A1-F6EECF244321}">
                <p14:modId xmlns:p14="http://schemas.microsoft.com/office/powerpoint/2010/main" val="2904483425"/>
              </p:ext>
            </p:extLst>
          </p:nvPr>
        </p:nvGraphicFramePr>
        <p:xfrm>
          <a:off x="1064125" y="719666"/>
          <a:ext cx="10505529"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07315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7682" y="0"/>
            <a:ext cx="9720072" cy="800239"/>
          </a:xfrm>
        </p:spPr>
        <p:txBody>
          <a:bodyPr>
            <a:normAutofit fontScale="90000"/>
          </a:bodyPr>
          <a:lstStyle/>
          <a:p>
            <a:r>
              <a:rPr lang="en-US" dirty="0"/>
              <a:t>Effective Consumers and Producers: Who are those out of </a:t>
            </a:r>
            <a:r>
              <a:rPr lang="en-US" dirty="0" err="1"/>
              <a:t>labour</a:t>
            </a:r>
            <a:r>
              <a:rPr lang="en-US" dirty="0"/>
              <a:t> force?</a:t>
            </a:r>
            <a:endParaRPr lang="en-GB" dirty="0"/>
          </a:p>
        </p:txBody>
      </p:sp>
      <p:graphicFrame>
        <p:nvGraphicFramePr>
          <p:cNvPr id="6" name="Diagram 5">
            <a:extLst>
              <a:ext uri="{FF2B5EF4-FFF2-40B4-BE49-F238E27FC236}">
                <a16:creationId xmlns:a16="http://schemas.microsoft.com/office/drawing/2014/main" id="{5F666139-0120-483D-B592-2EB7907C0524}"/>
              </a:ext>
            </a:extLst>
          </p:cNvPr>
          <p:cNvGraphicFramePr/>
          <p:nvPr>
            <p:extLst>
              <p:ext uri="{D42A27DB-BD31-4B8C-83A1-F6EECF244321}">
                <p14:modId xmlns:p14="http://schemas.microsoft.com/office/powerpoint/2010/main" val="2217428778"/>
              </p:ext>
            </p:extLst>
          </p:nvPr>
        </p:nvGraphicFramePr>
        <p:xfrm>
          <a:off x="1064126" y="719666"/>
          <a:ext cx="10063748"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296184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56F89-72D2-24B4-40AD-8D1F103667AE}"/>
              </a:ext>
            </a:extLst>
          </p:cNvPr>
          <p:cNvSpPr>
            <a:spLocks noGrp="1"/>
          </p:cNvSpPr>
          <p:nvPr>
            <p:ph type="title"/>
          </p:nvPr>
        </p:nvSpPr>
        <p:spPr>
          <a:xfrm>
            <a:off x="1311579" y="118884"/>
            <a:ext cx="10213200" cy="874967"/>
          </a:xfrm>
        </p:spPr>
        <p:txBody>
          <a:bodyPr>
            <a:normAutofit/>
          </a:bodyPr>
          <a:lstStyle/>
          <a:p>
            <a:r>
              <a:rPr lang="en-GB" sz="4400" b="1" dirty="0"/>
              <a:t>What are the warning signs?</a:t>
            </a:r>
            <a:endParaRPr lang="en-NG" sz="4400" b="1" dirty="0"/>
          </a:p>
        </p:txBody>
      </p:sp>
      <p:sp>
        <p:nvSpPr>
          <p:cNvPr id="3" name="Content Placeholder 2">
            <a:extLst>
              <a:ext uri="{FF2B5EF4-FFF2-40B4-BE49-F238E27FC236}">
                <a16:creationId xmlns:a16="http://schemas.microsoft.com/office/drawing/2014/main" id="{A6031AF6-6097-8426-E9B3-CCAC6D9944FA}"/>
              </a:ext>
            </a:extLst>
          </p:cNvPr>
          <p:cNvSpPr>
            <a:spLocks noGrp="1"/>
          </p:cNvSpPr>
          <p:nvPr>
            <p:ph idx="1"/>
          </p:nvPr>
        </p:nvSpPr>
        <p:spPr>
          <a:xfrm>
            <a:off x="1637731" y="1658929"/>
            <a:ext cx="10316869" cy="5127044"/>
          </a:xfrm>
        </p:spPr>
        <p:txBody>
          <a:bodyPr>
            <a:noAutofit/>
          </a:bodyPr>
          <a:lstStyle/>
          <a:p>
            <a:pPr>
              <a:lnSpc>
                <a:spcPct val="100000"/>
              </a:lnSpc>
              <a:spcBef>
                <a:spcPts val="0"/>
              </a:spcBef>
            </a:pPr>
            <a:r>
              <a:rPr lang="en-GB" sz="2400" b="1" dirty="0">
                <a:latin typeface="+mj-lt"/>
                <a:cs typeface="Calibri"/>
              </a:rPr>
              <a:t>High unemployment: </a:t>
            </a:r>
            <a:r>
              <a:rPr lang="en-GB" sz="2400" dirty="0">
                <a:latin typeface="+mj-lt"/>
                <a:cs typeface="Calibri"/>
              </a:rPr>
              <a:t>Mechanical improvements in age-based dependency ratios cannot be a proxy for improvements in actual economic dependency ratios. NTA measure of dependency becomes crucial in measuring this. </a:t>
            </a:r>
          </a:p>
          <a:p>
            <a:pPr>
              <a:lnSpc>
                <a:spcPct val="100000"/>
              </a:lnSpc>
              <a:spcBef>
                <a:spcPts val="0"/>
              </a:spcBef>
            </a:pPr>
            <a:r>
              <a:rPr lang="en-GB" sz="2400" dirty="0">
                <a:latin typeface="+mj-lt"/>
                <a:cs typeface="Calibri"/>
              </a:rPr>
              <a:t>This surge in the relative size of the working age population when combined with the economic and political disenfranchisement that high unemployment reflects, can be a source of political and social instability that in turn worsens economic strain</a:t>
            </a:r>
          </a:p>
          <a:p>
            <a:pPr>
              <a:lnSpc>
                <a:spcPct val="100000"/>
              </a:lnSpc>
              <a:spcBef>
                <a:spcPts val="0"/>
              </a:spcBef>
            </a:pPr>
            <a:endParaRPr lang="en-NG" sz="2400" dirty="0">
              <a:latin typeface="+mj-lt"/>
            </a:endParaRPr>
          </a:p>
        </p:txBody>
      </p:sp>
      <p:sp>
        <p:nvSpPr>
          <p:cNvPr id="4" name="Slide Number Placeholder 3">
            <a:extLst>
              <a:ext uri="{FF2B5EF4-FFF2-40B4-BE49-F238E27FC236}">
                <a16:creationId xmlns:a16="http://schemas.microsoft.com/office/drawing/2014/main" id="{2943A68A-67B0-BD30-2982-B7B0A1667546}"/>
              </a:ext>
            </a:extLst>
          </p:cNvPr>
          <p:cNvSpPr>
            <a:spLocks noGrp="1"/>
          </p:cNvSpPr>
          <p:nvPr>
            <p:ph type="sldNum" sz="quarter" idx="12"/>
          </p:nvPr>
        </p:nvSpPr>
        <p:spPr/>
        <p:txBody>
          <a:bodyPr/>
          <a:lstStyle/>
          <a:p>
            <a:fld id="{577F89DA-88F9-4E1A-BAA7-F7252BD4547F}" type="slidenum">
              <a:rPr lang="en-NG" smtClean="0"/>
              <a:t>14</a:t>
            </a:fld>
            <a:endParaRPr lang="en-NG"/>
          </a:p>
        </p:txBody>
      </p:sp>
    </p:spTree>
    <p:extLst>
      <p:ext uri="{BB962C8B-B14F-4D97-AF65-F5344CB8AC3E}">
        <p14:creationId xmlns:p14="http://schemas.microsoft.com/office/powerpoint/2010/main" val="4541032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1AA012-6D40-A58A-68CC-05FCE0A26E11}"/>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CC59FBAC-607D-0516-7EFA-6DF28CEB5886}"/>
              </a:ext>
            </a:extLst>
          </p:cNvPr>
          <p:cNvSpPr txBox="1"/>
          <p:nvPr/>
        </p:nvSpPr>
        <p:spPr>
          <a:xfrm>
            <a:off x="0" y="6273225"/>
            <a:ext cx="11791949" cy="584775"/>
          </a:xfrm>
          <a:prstGeom prst="rect">
            <a:avLst/>
          </a:prstGeom>
          <a:solidFill>
            <a:schemeClr val="accent5">
              <a:lumMod val="40000"/>
              <a:lumOff val="60000"/>
            </a:schemeClr>
          </a:solidFill>
        </p:spPr>
        <p:txBody>
          <a:bodyPr wrap="square" rtlCol="0">
            <a:spAutoFit/>
          </a:bodyPr>
          <a:lstStyle/>
          <a:p>
            <a:pPr algn="ctr"/>
            <a:r>
              <a:rPr lang="en-GB" sz="1600" dirty="0"/>
              <a:t>Source: Nigerian Population Projections and Demographic Indicators, 2020 by National Population Commission and Nigeria Labour Force Survey, </a:t>
            </a:r>
            <a:r>
              <a:rPr lang="en-GB" sz="1600" dirty="0" err="1"/>
              <a:t>2022Q4</a:t>
            </a:r>
            <a:endParaRPr lang="en-GB" sz="1600" b="1" dirty="0">
              <a:latin typeface="+mj-lt"/>
            </a:endParaRPr>
          </a:p>
        </p:txBody>
      </p:sp>
      <p:graphicFrame>
        <p:nvGraphicFramePr>
          <p:cNvPr id="2" name="Chart 1">
            <a:extLst>
              <a:ext uri="{FF2B5EF4-FFF2-40B4-BE49-F238E27FC236}">
                <a16:creationId xmlns:a16="http://schemas.microsoft.com/office/drawing/2014/main" id="{7276600B-9127-CA64-A058-3D2A77E48E34}"/>
              </a:ext>
            </a:extLst>
          </p:cNvPr>
          <p:cNvGraphicFramePr>
            <a:graphicFrameLocks/>
          </p:cNvGraphicFramePr>
          <p:nvPr>
            <p:extLst>
              <p:ext uri="{D42A27DB-BD31-4B8C-83A1-F6EECF244321}">
                <p14:modId xmlns:p14="http://schemas.microsoft.com/office/powerpoint/2010/main" val="1203148560"/>
              </p:ext>
            </p:extLst>
          </p:nvPr>
        </p:nvGraphicFramePr>
        <p:xfrm>
          <a:off x="200025" y="0"/>
          <a:ext cx="11791949" cy="5915451"/>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1A689857-5C05-E7A3-AE66-B06A88F43585}"/>
              </a:ext>
            </a:extLst>
          </p:cNvPr>
          <p:cNvSpPr txBox="1"/>
          <p:nvPr/>
        </p:nvSpPr>
        <p:spPr>
          <a:xfrm>
            <a:off x="-164005" y="5894283"/>
            <a:ext cx="12520007" cy="400110"/>
          </a:xfrm>
          <a:prstGeom prst="rect">
            <a:avLst/>
          </a:prstGeom>
          <a:solidFill>
            <a:schemeClr val="tx2">
              <a:lumMod val="10000"/>
              <a:lumOff val="90000"/>
            </a:schemeClr>
          </a:solidFill>
        </p:spPr>
        <p:txBody>
          <a:bodyPr wrap="square" rtlCol="0">
            <a:spAutoFit/>
          </a:bodyPr>
          <a:lstStyle/>
          <a:p>
            <a:pPr algn="ctr"/>
            <a:r>
              <a:rPr lang="en-GB" sz="2000" dirty="0"/>
              <a:t>Total Number of Nigerians who require decent jobs in Nigeria: </a:t>
            </a:r>
            <a:r>
              <a:rPr lang="en-GB" sz="2000" b="1" dirty="0"/>
              <a:t>21,875,717 (2022)</a:t>
            </a:r>
          </a:p>
        </p:txBody>
      </p:sp>
    </p:spTree>
    <p:extLst>
      <p:ext uri="{BB962C8B-B14F-4D97-AF65-F5344CB8AC3E}">
        <p14:creationId xmlns:p14="http://schemas.microsoft.com/office/powerpoint/2010/main" val="12567522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3073" y="7238"/>
            <a:ext cx="9720072" cy="800239"/>
          </a:xfrm>
        </p:spPr>
        <p:txBody>
          <a:bodyPr>
            <a:normAutofit fontScale="90000"/>
          </a:bodyPr>
          <a:lstStyle/>
          <a:p>
            <a:r>
              <a:rPr lang="en-GB" b="1" dirty="0"/>
              <a:t>High Population growth rate and large number of children relative to the population</a:t>
            </a:r>
            <a:br>
              <a:rPr lang="en-GB" b="1" dirty="0"/>
            </a:br>
            <a:br>
              <a:rPr lang="en-GB" b="1" dirty="0"/>
            </a:br>
            <a:r>
              <a:rPr lang="en-GB" b="1" dirty="0"/>
              <a:t>The </a:t>
            </a:r>
            <a:r>
              <a:rPr lang="en-US" b="1" dirty="0"/>
              <a:t>Median Age</a:t>
            </a:r>
            <a:endParaRPr lang="en-GB" b="1" dirty="0"/>
          </a:p>
        </p:txBody>
      </p:sp>
      <p:graphicFrame>
        <p:nvGraphicFramePr>
          <p:cNvPr id="4" name="Chart 3">
            <a:extLst>
              <a:ext uri="{FF2B5EF4-FFF2-40B4-BE49-F238E27FC236}">
                <a16:creationId xmlns:a16="http://schemas.microsoft.com/office/drawing/2014/main" id="{7467F595-76B9-48F3-BF60-714D14938D1A}"/>
              </a:ext>
            </a:extLst>
          </p:cNvPr>
          <p:cNvGraphicFramePr>
            <a:graphicFrameLocks/>
          </p:cNvGraphicFramePr>
          <p:nvPr>
            <p:extLst>
              <p:ext uri="{D42A27DB-BD31-4B8C-83A1-F6EECF244321}">
                <p14:modId xmlns:p14="http://schemas.microsoft.com/office/powerpoint/2010/main" val="4243033310"/>
              </p:ext>
            </p:extLst>
          </p:nvPr>
        </p:nvGraphicFramePr>
        <p:xfrm>
          <a:off x="1650476" y="1247322"/>
          <a:ext cx="10891816" cy="535819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826775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44595D1D-EB3E-8247-00DB-21F1975192A1}"/>
              </a:ext>
            </a:extLst>
          </p:cNvPr>
          <p:cNvGraphicFramePr>
            <a:graphicFrameLocks/>
          </p:cNvGraphicFramePr>
          <p:nvPr/>
        </p:nvGraphicFramePr>
        <p:xfrm>
          <a:off x="192506" y="368300"/>
          <a:ext cx="11808994" cy="609441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41628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extLst>
              <p:ext uri="{D42A27DB-BD31-4B8C-83A1-F6EECF244321}">
                <p14:modId xmlns:p14="http://schemas.microsoft.com/office/powerpoint/2010/main" val="2787206874"/>
              </p:ext>
            </p:extLst>
          </p:nvPr>
        </p:nvGraphicFramePr>
        <p:xfrm>
          <a:off x="1023181" y="1224173"/>
          <a:ext cx="10354235" cy="5459506"/>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 y="6545180"/>
            <a:ext cx="12192001" cy="276999"/>
          </a:xfrm>
          <a:prstGeom prst="rect">
            <a:avLst/>
          </a:prstGeom>
          <a:solidFill>
            <a:schemeClr val="accent3">
              <a:lumMod val="20000"/>
              <a:lumOff val="80000"/>
            </a:schemeClr>
          </a:solidFill>
        </p:spPr>
        <p:txBody>
          <a:bodyPr wrap="square" rtlCol="0">
            <a:spAutoFit/>
          </a:bodyPr>
          <a:lstStyle/>
          <a:p>
            <a:r>
              <a:rPr lang="en-GB" sz="1200" b="1" i="1" dirty="0">
                <a:solidFill>
                  <a:srgbClr val="7030A0"/>
                </a:solidFill>
              </a:rPr>
              <a:t>Source: Drawn from United Nations, Department of Economic and Social Affairs, Population Division (2019). World Population Prospects 2019, Online Edition. Rev. 1.</a:t>
            </a:r>
          </a:p>
        </p:txBody>
      </p:sp>
      <p:sp>
        <p:nvSpPr>
          <p:cNvPr id="2" name="Rectangle 1"/>
          <p:cNvSpPr/>
          <p:nvPr/>
        </p:nvSpPr>
        <p:spPr>
          <a:xfrm>
            <a:off x="322374" y="76190"/>
            <a:ext cx="6527749" cy="646331"/>
          </a:xfrm>
          <a:prstGeom prst="rect">
            <a:avLst/>
          </a:prstGeom>
          <a:solidFill>
            <a:schemeClr val="accent4">
              <a:lumMod val="20000"/>
              <a:lumOff val="80000"/>
            </a:schemeClr>
          </a:solidFill>
        </p:spPr>
        <p:txBody>
          <a:bodyPr wrap="none">
            <a:spAutoFit/>
          </a:bodyPr>
          <a:lstStyle/>
          <a:p>
            <a:r>
              <a:rPr lang="en-GB" sz="3600" b="1" dirty="0">
                <a:solidFill>
                  <a:srgbClr val="FF0000"/>
                </a:solidFill>
              </a:rPr>
              <a:t>Migration can be a big issue</a:t>
            </a:r>
            <a:endParaRPr lang="en-GB" sz="3600" dirty="0">
              <a:solidFill>
                <a:srgbClr val="FF0000"/>
              </a:solidFill>
            </a:endParaRPr>
          </a:p>
        </p:txBody>
      </p:sp>
      <p:sp>
        <p:nvSpPr>
          <p:cNvPr id="6" name="TextBox 5">
            <a:extLst>
              <a:ext uri="{FF2B5EF4-FFF2-40B4-BE49-F238E27FC236}">
                <a16:creationId xmlns:a16="http://schemas.microsoft.com/office/drawing/2014/main" id="{5C09E8E7-20C0-B4B8-8FD3-D33D14C27E4E}"/>
              </a:ext>
            </a:extLst>
          </p:cNvPr>
          <p:cNvSpPr txBox="1"/>
          <p:nvPr/>
        </p:nvSpPr>
        <p:spPr>
          <a:xfrm>
            <a:off x="2577486" y="722521"/>
            <a:ext cx="8006720" cy="461665"/>
          </a:xfrm>
          <a:prstGeom prst="rect">
            <a:avLst/>
          </a:prstGeom>
          <a:noFill/>
        </p:spPr>
        <p:txBody>
          <a:bodyPr wrap="square">
            <a:spAutoFit/>
          </a:bodyPr>
          <a:lstStyle/>
          <a:p>
            <a:pPr algn="ctr" rtl="0">
              <a:defRPr sz="2400" b="0" i="0" u="none" strike="noStrike" kern="1200" spc="0" baseline="0">
                <a:solidFill>
                  <a:prstClr val="black"/>
                </a:solidFill>
                <a:latin typeface="+mn-lt"/>
                <a:ea typeface="+mn-ea"/>
                <a:cs typeface="+mn-cs"/>
              </a:defRPr>
            </a:pPr>
            <a:r>
              <a:rPr lang="en-GB" b="1" dirty="0">
                <a:solidFill>
                  <a:schemeClr val="tx1"/>
                </a:solidFill>
              </a:rPr>
              <a:t>Rural</a:t>
            </a:r>
            <a:r>
              <a:rPr lang="en-GB" b="1" baseline="0" dirty="0">
                <a:solidFill>
                  <a:schemeClr val="tx1"/>
                </a:solidFill>
              </a:rPr>
              <a:t> and </a:t>
            </a:r>
            <a:r>
              <a:rPr lang="en-GB" b="1" dirty="0">
                <a:solidFill>
                  <a:schemeClr val="tx1"/>
                </a:solidFill>
              </a:rPr>
              <a:t>Urban Population in Nigeria, 1950 - 2020</a:t>
            </a:r>
          </a:p>
        </p:txBody>
      </p:sp>
    </p:spTree>
    <p:extLst>
      <p:ext uri="{BB962C8B-B14F-4D97-AF65-F5344CB8AC3E}">
        <p14:creationId xmlns:p14="http://schemas.microsoft.com/office/powerpoint/2010/main" val="22608331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9400" y="0"/>
            <a:ext cx="10213200" cy="857304"/>
          </a:xfrm>
        </p:spPr>
        <p:txBody>
          <a:bodyPr>
            <a:normAutofit fontScale="90000"/>
          </a:bodyPr>
          <a:lstStyle/>
          <a:p>
            <a:pPr algn="ctr"/>
            <a:r>
              <a:rPr lang="en-GB" sz="4000" b="1" dirty="0"/>
              <a:t>Economic fundamentals are also in play:</a:t>
            </a:r>
            <a:br>
              <a:rPr lang="en-GB" sz="4000" b="1" dirty="0"/>
            </a:br>
            <a:r>
              <a:rPr lang="en-GB" sz="4000" b="1" i="1" dirty="0">
                <a:latin typeface="Book Antiqua" panose="02040602050305030304" pitchFamily="18" charset="0"/>
              </a:rPr>
              <a:t>Savings and Financial Dividends</a:t>
            </a:r>
            <a:endParaRPr lang="en-US" sz="4000" i="1" dirty="0">
              <a:latin typeface="Book Antiqua" panose="02040602050305030304" pitchFamily="18" charset="0"/>
            </a:endParaRPr>
          </a:p>
        </p:txBody>
      </p:sp>
      <p:sp>
        <p:nvSpPr>
          <p:cNvPr id="3" name="Content Placeholder 2"/>
          <p:cNvSpPr>
            <a:spLocks noGrp="1"/>
          </p:cNvSpPr>
          <p:nvPr>
            <p:ph idx="1"/>
          </p:nvPr>
        </p:nvSpPr>
        <p:spPr>
          <a:xfrm>
            <a:off x="2060811" y="1392072"/>
            <a:ext cx="9906599" cy="5040811"/>
          </a:xfrm>
        </p:spPr>
        <p:txBody>
          <a:bodyPr>
            <a:noAutofit/>
          </a:bodyPr>
          <a:lstStyle/>
          <a:p>
            <a:pPr>
              <a:lnSpc>
                <a:spcPct val="100000"/>
              </a:lnSpc>
              <a:spcBef>
                <a:spcPts val="0"/>
              </a:spcBef>
            </a:pPr>
            <a:r>
              <a:rPr lang="en-GB" sz="2800" dirty="0"/>
              <a:t>Youth bulge and decreased dependency rates means that more resources are available to the working population that they wold need for their current status</a:t>
            </a:r>
          </a:p>
          <a:p>
            <a:pPr>
              <a:lnSpc>
                <a:spcPct val="100000"/>
              </a:lnSpc>
              <a:spcBef>
                <a:spcPts val="0"/>
              </a:spcBef>
            </a:pPr>
            <a:r>
              <a:rPr lang="en-GB" sz="2800" dirty="0"/>
              <a:t>There must be policies that encourage and stimulates savings and investment of these surpluses. </a:t>
            </a:r>
          </a:p>
          <a:p>
            <a:pPr>
              <a:lnSpc>
                <a:spcPct val="100000"/>
              </a:lnSpc>
              <a:spcBef>
                <a:spcPts val="0"/>
              </a:spcBef>
            </a:pPr>
            <a:r>
              <a:rPr lang="en-GB" sz="2800" dirty="0"/>
              <a:t>The country must prevent a way in which the excess funds are extravagantly spent on consumption with little or nothing for investment.</a:t>
            </a:r>
          </a:p>
          <a:p>
            <a:pPr>
              <a:lnSpc>
                <a:spcPct val="100000"/>
              </a:lnSpc>
              <a:spcBef>
                <a:spcPts val="0"/>
              </a:spcBef>
            </a:pPr>
            <a:r>
              <a:rPr lang="en-GB" sz="2800" dirty="0"/>
              <a:t>If a high proportion of the returns on investment are made and saved outside the country, it might be counterproductive</a:t>
            </a:r>
            <a:endParaRPr lang="en-US" sz="2800" dirty="0"/>
          </a:p>
        </p:txBody>
      </p:sp>
    </p:spTree>
    <p:extLst>
      <p:ext uri="{BB962C8B-B14F-4D97-AF65-F5344CB8AC3E}">
        <p14:creationId xmlns:p14="http://schemas.microsoft.com/office/powerpoint/2010/main" val="1140452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79176" y="2133599"/>
            <a:ext cx="10300448" cy="4307541"/>
          </a:xfrm>
        </p:spPr>
        <p:txBody>
          <a:bodyPr>
            <a:normAutofit/>
          </a:bodyPr>
          <a:lstStyle/>
          <a:p>
            <a:r>
              <a:rPr lang="en-GB" sz="2800" b="1" i="1" dirty="0">
                <a:latin typeface="Bookman Old Style" panose="02050604050505020204" pitchFamily="18" charset="0"/>
              </a:rPr>
              <a:t>Youth groups are rising up everyday because Nigerian youth are tired. Tired of promises that amount to naught. Tired of a corrupt government and tired of recycled politicians. Tired of a failed and weak education system. Youth will [achieve change] by making their voices heard, going out to vote and making sure their votes count</a:t>
            </a:r>
            <a:r>
              <a:rPr lang="en-GB" sz="2000" dirty="0"/>
              <a:t>.</a:t>
            </a:r>
          </a:p>
          <a:p>
            <a:endParaRPr lang="en-GB" sz="2000" dirty="0"/>
          </a:p>
          <a:p>
            <a:pPr lvl="1"/>
            <a:r>
              <a:rPr lang="en-GB" sz="1800" dirty="0"/>
              <a:t>World Bank (2010) Next Generations report</a:t>
            </a:r>
          </a:p>
        </p:txBody>
      </p:sp>
    </p:spTree>
    <p:extLst>
      <p:ext uri="{BB962C8B-B14F-4D97-AF65-F5344CB8AC3E}">
        <p14:creationId xmlns:p14="http://schemas.microsoft.com/office/powerpoint/2010/main" val="10228664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2F323-3F65-584B-D620-AABED2FD9A18}"/>
              </a:ext>
            </a:extLst>
          </p:cNvPr>
          <p:cNvSpPr>
            <a:spLocks noGrp="1"/>
          </p:cNvSpPr>
          <p:nvPr>
            <p:ph type="title"/>
          </p:nvPr>
        </p:nvSpPr>
        <p:spPr/>
        <p:txBody>
          <a:bodyPr>
            <a:normAutofit/>
          </a:bodyPr>
          <a:lstStyle/>
          <a:p>
            <a:r>
              <a:rPr lang="en-GB" sz="2800" b="1" dirty="0"/>
              <a:t>What to do to prevent further Issues…</a:t>
            </a:r>
            <a:br>
              <a:rPr lang="en-NG" sz="2400" dirty="0"/>
            </a:br>
            <a:endParaRPr lang="en-NG" sz="2400" b="1" dirty="0"/>
          </a:p>
        </p:txBody>
      </p:sp>
      <p:sp>
        <p:nvSpPr>
          <p:cNvPr id="4" name="Slide Number Placeholder 3">
            <a:extLst>
              <a:ext uri="{FF2B5EF4-FFF2-40B4-BE49-F238E27FC236}">
                <a16:creationId xmlns:a16="http://schemas.microsoft.com/office/drawing/2014/main" id="{3E656E85-617F-8AB2-1A2A-9BE33900309B}"/>
              </a:ext>
            </a:extLst>
          </p:cNvPr>
          <p:cNvSpPr>
            <a:spLocks noGrp="1"/>
          </p:cNvSpPr>
          <p:nvPr>
            <p:ph type="sldNum" sz="quarter" idx="12"/>
          </p:nvPr>
        </p:nvSpPr>
        <p:spPr/>
        <p:txBody>
          <a:bodyPr/>
          <a:lstStyle/>
          <a:p>
            <a:fld id="{577F89DA-88F9-4E1A-BAA7-F7252BD4547F}" type="slidenum">
              <a:rPr lang="en-NG" smtClean="0"/>
              <a:t>20</a:t>
            </a:fld>
            <a:endParaRPr lang="en-NG"/>
          </a:p>
        </p:txBody>
      </p:sp>
      <p:sp>
        <p:nvSpPr>
          <p:cNvPr id="6" name="Content Placeholder 5">
            <a:extLst>
              <a:ext uri="{FF2B5EF4-FFF2-40B4-BE49-F238E27FC236}">
                <a16:creationId xmlns:a16="http://schemas.microsoft.com/office/drawing/2014/main" id="{41B65EEE-C442-2AF5-DB6E-F45F29F8A461}"/>
              </a:ext>
            </a:extLst>
          </p:cNvPr>
          <p:cNvSpPr>
            <a:spLocks noGrp="1"/>
          </p:cNvSpPr>
          <p:nvPr>
            <p:ph idx="1"/>
          </p:nvPr>
        </p:nvSpPr>
        <p:spPr>
          <a:xfrm>
            <a:off x="1951630" y="1364776"/>
            <a:ext cx="9552982" cy="5377218"/>
          </a:xfrm>
        </p:spPr>
        <p:txBody>
          <a:bodyPr>
            <a:normAutofit/>
          </a:bodyPr>
          <a:lstStyle/>
          <a:p>
            <a:pPr lvl="0"/>
            <a:r>
              <a:rPr lang="en-US" sz="2400" dirty="0"/>
              <a:t>Access to Quality Healthcare for those within the working age so that they can be optimally productive</a:t>
            </a:r>
            <a:endParaRPr lang="en-NG" sz="2400" dirty="0"/>
          </a:p>
          <a:p>
            <a:r>
              <a:rPr lang="en-US" sz="2400" dirty="0"/>
              <a:t>Every school age child must be in school and acquire basic education</a:t>
            </a:r>
          </a:p>
          <a:p>
            <a:r>
              <a:rPr lang="en-US" sz="2400" dirty="0"/>
              <a:t>Investment in entrepreneurship and Skill Development</a:t>
            </a:r>
          </a:p>
          <a:p>
            <a:r>
              <a:rPr lang="en-US" sz="2400" dirty="0"/>
              <a:t>Decent jobs to be provided within the capacity of the people's education</a:t>
            </a:r>
          </a:p>
          <a:p>
            <a:r>
              <a:rPr lang="en-US" sz="2400" dirty="0"/>
              <a:t>Ensuring existence of enabling economic environment for private sector employment</a:t>
            </a:r>
          </a:p>
          <a:p>
            <a:r>
              <a:rPr lang="en-US" sz="2400" dirty="0"/>
              <a:t>Ensure good governance and increased security through engagement of youth in productive activities</a:t>
            </a:r>
          </a:p>
          <a:p>
            <a:endParaRPr lang="en-NG" sz="2400" dirty="0"/>
          </a:p>
        </p:txBody>
      </p:sp>
    </p:spTree>
    <p:extLst>
      <p:ext uri="{BB962C8B-B14F-4D97-AF65-F5344CB8AC3E}">
        <p14:creationId xmlns:p14="http://schemas.microsoft.com/office/powerpoint/2010/main" val="35039810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4671" y="0"/>
            <a:ext cx="9802905" cy="1280890"/>
          </a:xfrm>
        </p:spPr>
        <p:txBody>
          <a:bodyPr>
            <a:noAutofit/>
          </a:bodyPr>
          <a:lstStyle/>
          <a:p>
            <a:r>
              <a:rPr lang="en-GB" sz="4000" b="1" dirty="0"/>
              <a:t>Summary Figures that serve as early warning for youth protests</a:t>
            </a:r>
          </a:p>
        </p:txBody>
      </p:sp>
      <p:sp>
        <p:nvSpPr>
          <p:cNvPr id="3" name="Content Placeholder 2"/>
          <p:cNvSpPr>
            <a:spLocks noGrp="1"/>
          </p:cNvSpPr>
          <p:nvPr>
            <p:ph idx="1"/>
          </p:nvPr>
        </p:nvSpPr>
        <p:spPr>
          <a:xfrm>
            <a:off x="1627095" y="1421436"/>
            <a:ext cx="10421470" cy="5772740"/>
          </a:xfrm>
        </p:spPr>
        <p:txBody>
          <a:bodyPr>
            <a:normAutofit/>
          </a:bodyPr>
          <a:lstStyle/>
          <a:p>
            <a:r>
              <a:rPr lang="en-GB" sz="2400" dirty="0"/>
              <a:t>Total population of Nigerians in 2020: </a:t>
            </a:r>
            <a:r>
              <a:rPr lang="aa-ET" sz="2400" b="1" dirty="0"/>
              <a:t>206,139,587</a:t>
            </a:r>
            <a:endParaRPr lang="en-GB" sz="2400" b="1" dirty="0"/>
          </a:p>
          <a:p>
            <a:endParaRPr lang="aa-ET" sz="2400" b="1" dirty="0"/>
          </a:p>
          <a:p>
            <a:r>
              <a:rPr lang="en-GB" sz="2400" dirty="0"/>
              <a:t>Total number of Effective workers working to support the whole population: </a:t>
            </a:r>
            <a:r>
              <a:rPr lang="aa-ET" sz="2400" b="1" dirty="0"/>
              <a:t>35,585,274</a:t>
            </a:r>
            <a:r>
              <a:rPr lang="en-GB" sz="2400" b="1" dirty="0"/>
              <a:t>. Only 17.2 percent of Nigerians are working to support the 206 million people</a:t>
            </a:r>
            <a:endParaRPr lang="en-GB" sz="2400" dirty="0"/>
          </a:p>
          <a:p>
            <a:endParaRPr lang="en-GB" sz="2400" dirty="0"/>
          </a:p>
          <a:p>
            <a:r>
              <a:rPr lang="en-GB" sz="2400" dirty="0"/>
              <a:t>Total number of Nigerians looking for Decent Jobs: </a:t>
            </a:r>
            <a:r>
              <a:rPr lang="en-GB" sz="2400" b="1" dirty="0"/>
              <a:t>21,875,717 (61% of the number of Nigerians that are working</a:t>
            </a:r>
          </a:p>
          <a:p>
            <a:endParaRPr lang="en-GB" sz="2400" dirty="0"/>
          </a:p>
          <a:p>
            <a:r>
              <a:rPr lang="en-GB" sz="2400" dirty="0"/>
              <a:t>Total number of youths aged (15-34 years) in Nigeria looking for Decent jobs: </a:t>
            </a:r>
            <a:r>
              <a:rPr lang="en-NG" sz="1800" b="0" i="0" u="none" strike="noStrike" dirty="0">
                <a:solidFill>
                  <a:srgbClr val="000000"/>
                </a:solidFill>
                <a:effectLst/>
                <a:latin typeface="Aptos Narrow" panose="020B0004020202020204" pitchFamily="34" charset="0"/>
              </a:rPr>
              <a:t>12,250,402</a:t>
            </a:r>
            <a:r>
              <a:rPr lang="en-GB" sz="2400" b="1" dirty="0"/>
              <a:t> </a:t>
            </a:r>
            <a:r>
              <a:rPr lang="en-GB" sz="2400" b="1" dirty="0">
                <a:solidFill>
                  <a:srgbClr val="FF0000"/>
                </a:solidFill>
              </a:rPr>
              <a:t>(56% of those looking for decent jobs in Nigerians are aged 15-34 years old)</a:t>
            </a:r>
          </a:p>
          <a:p>
            <a:endParaRPr lang="en-GB" sz="2400" b="1" dirty="0">
              <a:solidFill>
                <a:srgbClr val="FF0000"/>
              </a:solidFill>
            </a:endParaRPr>
          </a:p>
        </p:txBody>
      </p:sp>
    </p:spTree>
    <p:extLst>
      <p:ext uri="{BB962C8B-B14F-4D97-AF65-F5344CB8AC3E}">
        <p14:creationId xmlns:p14="http://schemas.microsoft.com/office/powerpoint/2010/main" val="14689927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4686" y="0"/>
            <a:ext cx="9778368" cy="1030941"/>
          </a:xfrm>
        </p:spPr>
        <p:txBody>
          <a:bodyPr>
            <a:noAutofit/>
          </a:bodyPr>
          <a:lstStyle/>
          <a:p>
            <a:r>
              <a:rPr lang="en-GB" sz="4000" b="1" dirty="0"/>
              <a:t>Critical Questions to ask in resolving the early warning indicators</a:t>
            </a:r>
          </a:p>
        </p:txBody>
      </p:sp>
      <p:sp>
        <p:nvSpPr>
          <p:cNvPr id="3" name="Content Placeholder 2"/>
          <p:cNvSpPr>
            <a:spLocks noGrp="1"/>
          </p:cNvSpPr>
          <p:nvPr>
            <p:ph idx="1"/>
          </p:nvPr>
        </p:nvSpPr>
        <p:spPr>
          <a:xfrm>
            <a:off x="1610436" y="1719619"/>
            <a:ext cx="10330552" cy="4896334"/>
          </a:xfrm>
        </p:spPr>
        <p:txBody>
          <a:bodyPr>
            <a:noAutofit/>
          </a:bodyPr>
          <a:lstStyle/>
          <a:p>
            <a:pPr lvl="1"/>
            <a:r>
              <a:rPr lang="en-GB" sz="2000" dirty="0">
                <a:solidFill>
                  <a:schemeClr val="bg2">
                    <a:lumMod val="10000"/>
                  </a:schemeClr>
                </a:solidFill>
              </a:rPr>
              <a:t>Can the government (at all levels) provide jobs for everyone (44.7million Nigerians) looking for decent jobs?</a:t>
            </a:r>
          </a:p>
          <a:p>
            <a:pPr lvl="1"/>
            <a:r>
              <a:rPr lang="en-GB" sz="2000" dirty="0">
                <a:solidFill>
                  <a:schemeClr val="bg2">
                    <a:lumMod val="10000"/>
                  </a:schemeClr>
                </a:solidFill>
              </a:rPr>
              <a:t>Can the economic system (capitalist or mixed) being used in Nigeria support this?</a:t>
            </a:r>
          </a:p>
          <a:p>
            <a:pPr lvl="1"/>
            <a:r>
              <a:rPr lang="en-GB" sz="2000" dirty="0">
                <a:solidFill>
                  <a:schemeClr val="bg2">
                    <a:lumMod val="10000"/>
                  </a:schemeClr>
                </a:solidFill>
              </a:rPr>
              <a:t>How employable are these </a:t>
            </a:r>
            <a:r>
              <a:rPr lang="en-GB" sz="2000" dirty="0" err="1">
                <a:solidFill>
                  <a:schemeClr val="bg2">
                    <a:lumMod val="10000"/>
                  </a:schemeClr>
                </a:solidFill>
              </a:rPr>
              <a:t>21.9million</a:t>
            </a:r>
            <a:r>
              <a:rPr lang="en-GB" sz="2000" dirty="0">
                <a:solidFill>
                  <a:schemeClr val="bg2">
                    <a:lumMod val="10000"/>
                  </a:schemeClr>
                </a:solidFill>
              </a:rPr>
              <a:t> to stay employable by themselves as entrepreneurs or by others in the private sector?</a:t>
            </a:r>
          </a:p>
          <a:p>
            <a:pPr lvl="1"/>
            <a:r>
              <a:rPr lang="en-GB" sz="2000" dirty="0">
                <a:solidFill>
                  <a:schemeClr val="bg2">
                    <a:lumMod val="10000"/>
                  </a:schemeClr>
                </a:solidFill>
              </a:rPr>
              <a:t>How supportive are the business environment and economic infrastructure to entrepreneurship, SMEs and other private sector for them to provide employment opportunities</a:t>
            </a:r>
          </a:p>
          <a:p>
            <a:pPr lvl="1"/>
            <a:r>
              <a:rPr lang="en-GB" sz="2000" dirty="0">
                <a:solidFill>
                  <a:schemeClr val="bg2">
                    <a:lumMod val="10000"/>
                  </a:schemeClr>
                </a:solidFill>
              </a:rPr>
              <a:t>Is a policy of consciously supporting youths (especially educated ones) to migrate to developed countries and send remittances a plausible options. (some countries depend on migrant remittances for their development)</a:t>
            </a:r>
          </a:p>
          <a:p>
            <a:endParaRPr lang="en-GB" sz="1600" dirty="0">
              <a:solidFill>
                <a:schemeClr val="bg2">
                  <a:lumMod val="10000"/>
                </a:schemeClr>
              </a:solidFill>
            </a:endParaRPr>
          </a:p>
        </p:txBody>
      </p:sp>
    </p:spTree>
    <p:extLst>
      <p:ext uri="{BB962C8B-B14F-4D97-AF65-F5344CB8AC3E}">
        <p14:creationId xmlns:p14="http://schemas.microsoft.com/office/powerpoint/2010/main" val="8189546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36074" y="954742"/>
            <a:ext cx="10454518" cy="5903258"/>
          </a:xfrm>
        </p:spPr>
        <p:txBody>
          <a:bodyPr>
            <a:noAutofit/>
          </a:bodyPr>
          <a:lstStyle/>
          <a:p>
            <a:r>
              <a:rPr lang="en-GB" sz="2000" dirty="0"/>
              <a:t>Deal with rising population and urbanisation with their attendant problems</a:t>
            </a:r>
          </a:p>
          <a:p>
            <a:r>
              <a:rPr lang="en-GB" sz="2000" dirty="0"/>
              <a:t>Quality–quantity trade-off  that breed responsible fertility and pro-family policies</a:t>
            </a:r>
          </a:p>
          <a:p>
            <a:r>
              <a:rPr lang="en-GB" sz="2000" dirty="0"/>
              <a:t>Invest in Human capital (health and education must be of the right quality, quantity and accessible at the right financial costs</a:t>
            </a:r>
          </a:p>
          <a:p>
            <a:r>
              <a:rPr lang="en-GB" sz="2000" dirty="0"/>
              <a:t>Employment must be guaranteed. Decent job is important. </a:t>
            </a:r>
            <a:r>
              <a:rPr lang="en-GB" sz="2000" b="1" dirty="0">
                <a:solidFill>
                  <a:srgbClr val="FF0000"/>
                </a:solidFill>
              </a:rPr>
              <a:t>Opportunity must be given for individuals to grow rich before growing old. JOBS. JOBS. DECENT JOBS.</a:t>
            </a:r>
          </a:p>
          <a:p>
            <a:r>
              <a:rPr lang="en-GB" sz="2000" dirty="0"/>
              <a:t>Economic Governance including ease of doing business, infrastructure development transparency and accountability</a:t>
            </a:r>
          </a:p>
          <a:p>
            <a:r>
              <a:rPr lang="en-GB" sz="2000" dirty="0"/>
              <a:t>Youths have to be given more information. They must have capacity to shake the tables at some time</a:t>
            </a:r>
          </a:p>
          <a:p>
            <a:r>
              <a:rPr lang="en-GB" sz="2000" dirty="0"/>
              <a:t>Recognition that Security Issues have to be addressed frontally if the economy of the country will be sustained</a:t>
            </a:r>
          </a:p>
          <a:p>
            <a:r>
              <a:rPr lang="en-GB" sz="2000" dirty="0"/>
              <a:t>Maybe, given the diversity in population age structure of different regions of the country, restructuring should be prime of the country’s development agenda</a:t>
            </a:r>
          </a:p>
          <a:p>
            <a:r>
              <a:rPr lang="en-GB" sz="2000" dirty="0"/>
              <a:t>A </a:t>
            </a:r>
            <a:r>
              <a:rPr lang="en-GB" sz="2000" b="1" dirty="0">
                <a:solidFill>
                  <a:srgbClr val="FF0000"/>
                </a:solidFill>
              </a:rPr>
              <a:t>national census </a:t>
            </a:r>
            <a:r>
              <a:rPr lang="en-GB" sz="2000" dirty="0"/>
              <a:t>should be conducted as soon as possible for effective policy and planning towards sustainable development</a:t>
            </a:r>
          </a:p>
          <a:p>
            <a:endParaRPr lang="en-GB" sz="2000" dirty="0"/>
          </a:p>
        </p:txBody>
      </p:sp>
      <p:sp>
        <p:nvSpPr>
          <p:cNvPr id="4" name="Title 1">
            <a:extLst>
              <a:ext uri="{FF2B5EF4-FFF2-40B4-BE49-F238E27FC236}">
                <a16:creationId xmlns:a16="http://schemas.microsoft.com/office/drawing/2014/main" id="{BACDCCA7-B5B4-451B-A01B-975E99D76DC2}"/>
              </a:ext>
            </a:extLst>
          </p:cNvPr>
          <p:cNvSpPr txBox="1">
            <a:spLocks/>
          </p:cNvSpPr>
          <p:nvPr/>
        </p:nvSpPr>
        <p:spPr>
          <a:xfrm>
            <a:off x="1427018" y="195434"/>
            <a:ext cx="9581683" cy="746676"/>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b="1" dirty="0"/>
              <a:t>Policy Options</a:t>
            </a:r>
          </a:p>
        </p:txBody>
      </p:sp>
    </p:spTree>
    <p:extLst>
      <p:ext uri="{BB962C8B-B14F-4D97-AF65-F5344CB8AC3E}">
        <p14:creationId xmlns:p14="http://schemas.microsoft.com/office/powerpoint/2010/main" val="36094999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D858240-FF77-08A0-A9EE-6B534F69E774}"/>
              </a:ext>
            </a:extLst>
          </p:cNvPr>
          <p:cNvSpPr txBox="1"/>
          <p:nvPr/>
        </p:nvSpPr>
        <p:spPr>
          <a:xfrm>
            <a:off x="2903460" y="1955799"/>
            <a:ext cx="6267190" cy="2309675"/>
          </a:xfrm>
          <a:prstGeom prst="rect">
            <a:avLst/>
          </a:prstGeom>
        </p:spPr>
        <p:txBody>
          <a:bodyPr vert="horz" lIns="91440" tIns="45720" rIns="91440" bIns="45720" rtlCol="0" anchor="b" anchorCtr="0">
            <a:normAutofit fontScale="85000" lnSpcReduction="10000"/>
          </a:bodyPr>
          <a:lstStyle/>
          <a:p>
            <a:pPr algn="ctr">
              <a:spcBef>
                <a:spcPct val="0"/>
              </a:spcBef>
              <a:spcAft>
                <a:spcPts val="600"/>
              </a:spcAft>
            </a:pPr>
            <a:r>
              <a:rPr lang="en-US" sz="15400" b="1" i="1">
                <a:latin typeface="Edwardian Script ITC" panose="030303020407070D0804" pitchFamily="66" charset="0"/>
                <a:ea typeface="+mj-ea"/>
                <a:cs typeface="+mj-cs"/>
              </a:rPr>
              <a:t>Thank You </a:t>
            </a:r>
          </a:p>
        </p:txBody>
      </p:sp>
      <p:sp>
        <p:nvSpPr>
          <p:cNvPr id="4" name="Slide Number Placeholder 3"/>
          <p:cNvSpPr>
            <a:spLocks noGrp="1"/>
          </p:cNvSpPr>
          <p:nvPr>
            <p:ph type="sldNum" sz="quarter" idx="12"/>
          </p:nvPr>
        </p:nvSpPr>
        <p:spPr>
          <a:xfrm>
            <a:off x="9982800" y="6357600"/>
            <a:ext cx="1760150" cy="460800"/>
          </a:xfrm>
        </p:spPr>
        <p:txBody>
          <a:bodyPr vert="horz" lIns="91440" tIns="45720" rIns="91440" bIns="45720" rtlCol="0" anchor="ctr">
            <a:normAutofit/>
          </a:bodyPr>
          <a:lstStyle/>
          <a:p>
            <a:pPr>
              <a:spcAft>
                <a:spcPts val="600"/>
              </a:spcAft>
            </a:pPr>
            <a:fld id="{B2531885-74E9-4F4D-A991-6E84A7D01CC2}" type="slidenum">
              <a:rPr lang="en-US" smtClean="0"/>
              <a:pPr>
                <a:spcAft>
                  <a:spcPts val="600"/>
                </a:spcAft>
              </a:pPr>
              <a:t>24</a:t>
            </a:fld>
            <a:endParaRPr lang="en-US"/>
          </a:p>
        </p:txBody>
      </p:sp>
    </p:spTree>
    <p:extLst>
      <p:ext uri="{BB962C8B-B14F-4D97-AF65-F5344CB8AC3E}">
        <p14:creationId xmlns:p14="http://schemas.microsoft.com/office/powerpoint/2010/main" val="2563771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9400" y="0"/>
            <a:ext cx="10213200" cy="749508"/>
          </a:xfrm>
        </p:spPr>
        <p:txBody>
          <a:bodyPr>
            <a:normAutofit/>
          </a:bodyPr>
          <a:lstStyle/>
          <a:p>
            <a:r>
              <a:rPr lang="en-GB" sz="4000" b="1" dirty="0"/>
              <a:t>Introduction</a:t>
            </a:r>
            <a:endParaRPr lang="en-US" sz="4000" b="1" dirty="0"/>
          </a:p>
        </p:txBody>
      </p:sp>
      <p:sp>
        <p:nvSpPr>
          <p:cNvPr id="3" name="Content Placeholder 2"/>
          <p:cNvSpPr>
            <a:spLocks noGrp="1"/>
          </p:cNvSpPr>
          <p:nvPr>
            <p:ph idx="1"/>
          </p:nvPr>
        </p:nvSpPr>
        <p:spPr>
          <a:xfrm>
            <a:off x="1310185" y="914400"/>
            <a:ext cx="10658901" cy="5718412"/>
          </a:xfrm>
        </p:spPr>
        <p:txBody>
          <a:bodyPr>
            <a:normAutofit fontScale="92500" lnSpcReduction="20000"/>
          </a:bodyPr>
          <a:lstStyle/>
          <a:p>
            <a:pPr>
              <a:lnSpc>
                <a:spcPct val="100000"/>
              </a:lnSpc>
              <a:spcBef>
                <a:spcPts val="600"/>
              </a:spcBef>
            </a:pPr>
            <a:r>
              <a:rPr lang="en-GB" sz="2800" dirty="0">
                <a:latin typeface="Calibri" panose="020F0502020204030204" pitchFamily="34" charset="0"/>
                <a:ea typeface="Calibri" panose="020F0502020204030204" pitchFamily="34" charset="0"/>
                <a:cs typeface="Calibri" panose="020F0502020204030204" pitchFamily="34" charset="0"/>
              </a:rPr>
              <a:t>Nigeria is currently in the middle of demographic transition with fertility and mortality beginning to fall. </a:t>
            </a:r>
          </a:p>
          <a:p>
            <a:pPr>
              <a:lnSpc>
                <a:spcPct val="100000"/>
              </a:lnSpc>
              <a:spcBef>
                <a:spcPts val="600"/>
              </a:spcBef>
            </a:pPr>
            <a:r>
              <a:rPr lang="en-GB" sz="2800" dirty="0">
                <a:latin typeface="Calibri" panose="020F0502020204030204" pitchFamily="34" charset="0"/>
                <a:ea typeface="Calibri" panose="020F0502020204030204" pitchFamily="34" charset="0"/>
                <a:cs typeface="Calibri" panose="020F0502020204030204" pitchFamily="34" charset="0"/>
              </a:rPr>
              <a:t>This stage of transition leads to a situation where the age structure of the population is dominated by largely youthful population many of whom are either entering or will be entering into the working age in the next few years. </a:t>
            </a:r>
          </a:p>
          <a:p>
            <a:pPr>
              <a:lnSpc>
                <a:spcPct val="100000"/>
              </a:lnSpc>
              <a:spcBef>
                <a:spcPts val="600"/>
              </a:spcBef>
            </a:pPr>
            <a:r>
              <a:rPr lang="en-GB" sz="2800" dirty="0">
                <a:latin typeface="Calibri" panose="020F0502020204030204" pitchFamily="34" charset="0"/>
                <a:ea typeface="Calibri" panose="020F0502020204030204" pitchFamily="34" charset="0"/>
                <a:cs typeface="Calibri" panose="020F0502020204030204" pitchFamily="34" charset="0"/>
              </a:rPr>
              <a:t>The condition can have both advantages and disadvantages to the country In terms of realities of booms or doom. </a:t>
            </a:r>
          </a:p>
          <a:p>
            <a:pPr>
              <a:spcBef>
                <a:spcPts val="600"/>
              </a:spcBef>
            </a:pPr>
            <a:r>
              <a:rPr lang="en-GB" sz="2800" dirty="0">
                <a:latin typeface="Calibri" panose="020F0502020204030204" pitchFamily="34" charset="0"/>
                <a:ea typeface="Calibri" panose="020F0502020204030204" pitchFamily="34" charset="0"/>
                <a:cs typeface="Calibri" panose="020F0502020204030204" pitchFamily="34" charset="0"/>
              </a:rPr>
              <a:t>The doom happens because a large restless young people frustrated by lack of opportunity; increased competition for jobs, land, natural resources, and political patronage; cities can become increasingly unable to cope with the pressures placed on them; ethnic and religious conflict and radicalisation; and a political system discredited by its failure to improve lives.</a:t>
            </a:r>
          </a:p>
          <a:p>
            <a:pPr>
              <a:lnSpc>
                <a:spcPct val="100000"/>
              </a:lnSpc>
              <a:spcBef>
                <a:spcPts val="600"/>
              </a:spcBef>
            </a:pPr>
            <a:r>
              <a:rPr lang="en-GB" sz="2800" dirty="0">
                <a:latin typeface="Calibri" panose="020F0502020204030204" pitchFamily="34" charset="0"/>
                <a:ea typeface="Calibri" panose="020F0502020204030204" pitchFamily="34" charset="0"/>
                <a:cs typeface="Calibri" panose="020F0502020204030204" pitchFamily="34" charset="0"/>
              </a:rPr>
              <a:t>In order to prevent a doom position, the population structure can become a worthwhile indicator to use</a:t>
            </a:r>
          </a:p>
        </p:txBody>
      </p:sp>
    </p:spTree>
    <p:extLst>
      <p:ext uri="{BB962C8B-B14F-4D97-AF65-F5344CB8AC3E}">
        <p14:creationId xmlns:p14="http://schemas.microsoft.com/office/powerpoint/2010/main" val="3320526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2489" y="647338"/>
            <a:ext cx="9632123" cy="835099"/>
          </a:xfrm>
        </p:spPr>
        <p:txBody>
          <a:bodyPr>
            <a:normAutofit/>
          </a:bodyPr>
          <a:lstStyle/>
          <a:p>
            <a:r>
              <a:rPr lang="en-GB" b="1" dirty="0">
                <a:hlinkClick r:id="rId2"/>
              </a:rPr>
              <a:t>#ENDBADGOVERNANCE</a:t>
            </a:r>
            <a:r>
              <a:rPr lang="en-GB" b="1" dirty="0"/>
              <a:t>…</a:t>
            </a:r>
          </a:p>
        </p:txBody>
      </p:sp>
      <p:sp>
        <p:nvSpPr>
          <p:cNvPr id="3" name="Content Placeholder 2"/>
          <p:cNvSpPr>
            <a:spLocks noGrp="1"/>
          </p:cNvSpPr>
          <p:nvPr>
            <p:ph idx="1"/>
          </p:nvPr>
        </p:nvSpPr>
        <p:spPr>
          <a:xfrm>
            <a:off x="1651379" y="1255594"/>
            <a:ext cx="9853233" cy="5297605"/>
          </a:xfrm>
        </p:spPr>
        <p:txBody>
          <a:bodyPr>
            <a:noAutofit/>
          </a:bodyPr>
          <a:lstStyle/>
          <a:p>
            <a:r>
              <a:rPr lang="en-GB" sz="2400" b="0" i="0" dirty="0">
                <a:solidFill>
                  <a:srgbClr val="202122"/>
                </a:solidFill>
                <a:effectLst/>
                <a:latin typeface="Arial" panose="020B0604020202020204" pitchFamily="34" charset="0"/>
              </a:rPr>
              <a:t>These were series of mass protests in that occurred in Nigeria from 01 August to 10 August 2024, </a:t>
            </a:r>
          </a:p>
          <a:p>
            <a:r>
              <a:rPr lang="en-GB" sz="2400" dirty="0">
                <a:solidFill>
                  <a:srgbClr val="202122"/>
                </a:solidFill>
                <a:latin typeface="Arial" panose="020B0604020202020204" pitchFamily="34" charset="0"/>
              </a:rPr>
              <a:t>The protests were caused by:</a:t>
            </a:r>
            <a:endParaRPr lang="en-GB" sz="2400" dirty="0"/>
          </a:p>
          <a:p>
            <a:pPr lvl="1"/>
            <a:r>
              <a:rPr lang="en-GB" sz="2200" dirty="0"/>
              <a:t>High Poverty and inequality among the people</a:t>
            </a:r>
          </a:p>
          <a:p>
            <a:pPr lvl="1"/>
            <a:r>
              <a:rPr lang="en-GB" sz="2200" dirty="0"/>
              <a:t>Staggering unemployment of large number of youths who are becoming frustrated</a:t>
            </a:r>
          </a:p>
          <a:p>
            <a:pPr lvl="1"/>
            <a:r>
              <a:rPr lang="en-GB" sz="2200" dirty="0"/>
              <a:t>Economic and political frustration of the people given the attitudes of the ruling elites</a:t>
            </a:r>
          </a:p>
          <a:p>
            <a:pPr lvl="1"/>
            <a:r>
              <a:rPr lang="en-GB" sz="2200" dirty="0"/>
              <a:t>COVID 19 pandemic and attendant suffering by the people who lost jobs, income and livelihoods</a:t>
            </a:r>
          </a:p>
          <a:p>
            <a:pPr lvl="1"/>
            <a:r>
              <a:rPr lang="en-GB" sz="2200" dirty="0"/>
              <a:t>Sudden increase in prices of essential goods including petrol, electricity tariff, VAT amid increased poverty and loss of livelihoods</a:t>
            </a:r>
          </a:p>
          <a:p>
            <a:endParaRPr lang="en-GB" sz="2400" dirty="0"/>
          </a:p>
        </p:txBody>
      </p:sp>
    </p:spTree>
    <p:extLst>
      <p:ext uri="{BB962C8B-B14F-4D97-AF65-F5344CB8AC3E}">
        <p14:creationId xmlns:p14="http://schemas.microsoft.com/office/powerpoint/2010/main" val="1363565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a:t>
            </a:r>
          </a:p>
        </p:txBody>
      </p:sp>
      <p:sp>
        <p:nvSpPr>
          <p:cNvPr id="3" name="Content Placeholder 2"/>
          <p:cNvSpPr>
            <a:spLocks noGrp="1"/>
          </p:cNvSpPr>
          <p:nvPr>
            <p:ph idx="1"/>
          </p:nvPr>
        </p:nvSpPr>
        <p:spPr>
          <a:xfrm>
            <a:off x="1371601" y="1573306"/>
            <a:ext cx="10133012" cy="4337916"/>
          </a:xfrm>
        </p:spPr>
        <p:txBody>
          <a:bodyPr>
            <a:normAutofit/>
          </a:bodyPr>
          <a:lstStyle/>
          <a:p>
            <a:r>
              <a:rPr lang="en-GB" sz="2800" dirty="0"/>
              <a:t>What constitutes “best practices” in strategic early warning? Some points are fairly obvious (</a:t>
            </a:r>
            <a:r>
              <a:rPr lang="en-GB" sz="2800" dirty="0" err="1"/>
              <a:t>Cincotta</a:t>
            </a:r>
            <a:r>
              <a:rPr lang="en-GB" sz="2800" dirty="0"/>
              <a:t> and Leahy, 2007). </a:t>
            </a:r>
          </a:p>
          <a:p>
            <a:pPr lvl="1"/>
            <a:r>
              <a:rPr lang="en-GB" sz="2400" dirty="0"/>
              <a:t>Knowing who your main threats are in terms of strategic interests.</a:t>
            </a:r>
          </a:p>
          <a:p>
            <a:pPr lvl="1"/>
            <a:r>
              <a:rPr lang="en-GB" sz="2400" dirty="0"/>
              <a:t>Determining if they have a plausible intention to possibly act against us.</a:t>
            </a:r>
          </a:p>
          <a:p>
            <a:pPr lvl="1"/>
            <a:r>
              <a:rPr lang="en-GB" sz="2400" dirty="0"/>
              <a:t>Determining if they have the capability to do so.</a:t>
            </a:r>
          </a:p>
        </p:txBody>
      </p:sp>
    </p:spTree>
    <p:extLst>
      <p:ext uri="{BB962C8B-B14F-4D97-AF65-F5344CB8AC3E}">
        <p14:creationId xmlns:p14="http://schemas.microsoft.com/office/powerpoint/2010/main" val="3025983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0156" y="748144"/>
            <a:ext cx="8911687" cy="720437"/>
          </a:xfrm>
        </p:spPr>
        <p:txBody>
          <a:bodyPr>
            <a:normAutofit/>
          </a:bodyPr>
          <a:lstStyle/>
          <a:p>
            <a:r>
              <a:rPr lang="en-GB" dirty="0"/>
              <a:t>Population: Nigeria</a:t>
            </a:r>
          </a:p>
        </p:txBody>
      </p:sp>
      <p:graphicFrame>
        <p:nvGraphicFramePr>
          <p:cNvPr id="10" name="Chart 9">
            <a:extLst>
              <a:ext uri="{FF2B5EF4-FFF2-40B4-BE49-F238E27FC236}">
                <a16:creationId xmlns:a16="http://schemas.microsoft.com/office/drawing/2014/main" id="{D3B7F9E0-9F8D-4428-8852-BFFAA68D9397}"/>
              </a:ext>
            </a:extLst>
          </p:cNvPr>
          <p:cNvGraphicFramePr>
            <a:graphicFrameLocks/>
          </p:cNvGraphicFramePr>
          <p:nvPr>
            <p:extLst>
              <p:ext uri="{D42A27DB-BD31-4B8C-83A1-F6EECF244321}">
                <p14:modId xmlns:p14="http://schemas.microsoft.com/office/powerpoint/2010/main" val="2815752837"/>
              </p:ext>
            </p:extLst>
          </p:nvPr>
        </p:nvGraphicFramePr>
        <p:xfrm>
          <a:off x="786514" y="1316183"/>
          <a:ext cx="10718098" cy="504305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08228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0156" y="596073"/>
            <a:ext cx="8911687" cy="581235"/>
          </a:xfrm>
        </p:spPr>
        <p:txBody>
          <a:bodyPr>
            <a:normAutofit fontScale="90000"/>
          </a:bodyPr>
          <a:lstStyle/>
          <a:p>
            <a:r>
              <a:rPr lang="en-GB" dirty="0"/>
              <a:t>Population: Age Structure</a:t>
            </a:r>
          </a:p>
        </p:txBody>
      </p:sp>
      <p:graphicFrame>
        <p:nvGraphicFramePr>
          <p:cNvPr id="7" name="Chart 6">
            <a:extLst>
              <a:ext uri="{FF2B5EF4-FFF2-40B4-BE49-F238E27FC236}">
                <a16:creationId xmlns:a16="http://schemas.microsoft.com/office/drawing/2014/main" id="{92FB4862-C9A4-41FB-8ABC-0B135C5CDC29}"/>
              </a:ext>
            </a:extLst>
          </p:cNvPr>
          <p:cNvGraphicFramePr>
            <a:graphicFrameLocks/>
          </p:cNvGraphicFramePr>
          <p:nvPr>
            <p:extLst>
              <p:ext uri="{D42A27DB-BD31-4B8C-83A1-F6EECF244321}">
                <p14:modId xmlns:p14="http://schemas.microsoft.com/office/powerpoint/2010/main" val="16579861"/>
              </p:ext>
            </p:extLst>
          </p:nvPr>
        </p:nvGraphicFramePr>
        <p:xfrm>
          <a:off x="1309254" y="1288144"/>
          <a:ext cx="10009909" cy="530629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853531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3001" y="526473"/>
            <a:ext cx="8944217" cy="734291"/>
          </a:xfrm>
        </p:spPr>
        <p:txBody>
          <a:bodyPr/>
          <a:lstStyle/>
          <a:p>
            <a:r>
              <a:rPr lang="en-GB" dirty="0"/>
              <a:t>The Burge </a:t>
            </a:r>
            <a:r>
              <a:rPr lang="en-US" sz="3600" dirty="0"/>
              <a:t>(</a:t>
            </a:r>
            <a:r>
              <a:rPr lang="en-GB" sz="3600" dirty="0"/>
              <a:t>Proportion of </a:t>
            </a:r>
            <a:r>
              <a:rPr lang="en-US" sz="3600" dirty="0"/>
              <a:t>15-34 years)</a:t>
            </a:r>
            <a:endParaRPr lang="en-GB" dirty="0"/>
          </a:p>
        </p:txBody>
      </p:sp>
      <p:graphicFrame>
        <p:nvGraphicFramePr>
          <p:cNvPr id="5" name="Chart 4">
            <a:extLst>
              <a:ext uri="{FF2B5EF4-FFF2-40B4-BE49-F238E27FC236}">
                <a16:creationId xmlns:a16="http://schemas.microsoft.com/office/drawing/2014/main" id="{CB2D0A61-047B-4980-AD8C-D2D7FAC3DDA2}"/>
              </a:ext>
            </a:extLst>
          </p:cNvPr>
          <p:cNvGraphicFramePr>
            <a:graphicFrameLocks/>
          </p:cNvGraphicFramePr>
          <p:nvPr/>
        </p:nvGraphicFramePr>
        <p:xfrm>
          <a:off x="927146" y="1125545"/>
          <a:ext cx="9720072" cy="55246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638018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4" name="Content Placeholder 5">
            <a:extLst>
              <a:ext uri="{FF2B5EF4-FFF2-40B4-BE49-F238E27FC236}">
                <a16:creationId xmlns:a16="http://schemas.microsoft.com/office/drawing/2014/main" id="{53072E9F-A63D-4A83-94A3-294E465A307D}"/>
              </a:ext>
            </a:extLst>
          </p:cNvPr>
          <p:cNvGraphicFramePr>
            <a:graphicFrameLocks noGrp="1"/>
          </p:cNvGraphicFramePr>
          <p:nvPr>
            <p:ph sz="half" idx="4294967295"/>
            <p:extLst>
              <p:ext uri="{D42A27DB-BD31-4B8C-83A1-F6EECF244321}">
                <p14:modId xmlns:p14="http://schemas.microsoft.com/office/powerpoint/2010/main" val="753274172"/>
              </p:ext>
            </p:extLst>
          </p:nvPr>
        </p:nvGraphicFramePr>
        <p:xfrm>
          <a:off x="2093527" y="0"/>
          <a:ext cx="9910482" cy="541916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ontent Placeholder 4">
            <a:extLst>
              <a:ext uri="{FF2B5EF4-FFF2-40B4-BE49-F238E27FC236}">
                <a16:creationId xmlns:a16="http://schemas.microsoft.com/office/drawing/2014/main" id="{C82FFC8D-7D8E-4927-9A2E-1175614002F1}"/>
              </a:ext>
            </a:extLst>
          </p:cNvPr>
          <p:cNvGraphicFramePr>
            <a:graphicFrameLocks/>
          </p:cNvGraphicFramePr>
          <p:nvPr>
            <p:extLst>
              <p:ext uri="{D42A27DB-BD31-4B8C-83A1-F6EECF244321}">
                <p14:modId xmlns:p14="http://schemas.microsoft.com/office/powerpoint/2010/main" val="310422642"/>
              </p:ext>
            </p:extLst>
          </p:nvPr>
        </p:nvGraphicFramePr>
        <p:xfrm>
          <a:off x="1990164" y="5419164"/>
          <a:ext cx="7571205" cy="1438835"/>
        </p:xfrm>
        <a:graphic>
          <a:graphicData uri="http://schemas.openxmlformats.org/drawingml/2006/table">
            <a:tbl>
              <a:tblPr firstRow="1" bandRow="1">
                <a:tableStyleId>{5C22544A-7EE6-4342-B048-85BDC9FD1C3A}</a:tableStyleId>
              </a:tblPr>
              <a:tblGrid>
                <a:gridCol w="2405902">
                  <a:extLst>
                    <a:ext uri="{9D8B030D-6E8A-4147-A177-3AD203B41FA5}">
                      <a16:colId xmlns:a16="http://schemas.microsoft.com/office/drawing/2014/main" val="20001"/>
                    </a:ext>
                  </a:extLst>
                </a:gridCol>
                <a:gridCol w="2233645">
                  <a:extLst>
                    <a:ext uri="{9D8B030D-6E8A-4147-A177-3AD203B41FA5}">
                      <a16:colId xmlns:a16="http://schemas.microsoft.com/office/drawing/2014/main" val="20002"/>
                    </a:ext>
                  </a:extLst>
                </a:gridCol>
                <a:gridCol w="2931658">
                  <a:extLst>
                    <a:ext uri="{9D8B030D-6E8A-4147-A177-3AD203B41FA5}">
                      <a16:colId xmlns:a16="http://schemas.microsoft.com/office/drawing/2014/main" val="20003"/>
                    </a:ext>
                  </a:extLst>
                </a:gridCol>
              </a:tblGrid>
              <a:tr h="754712">
                <a:tc>
                  <a:txBody>
                    <a:bodyPr/>
                    <a:lstStyle/>
                    <a:p>
                      <a:pPr marL="0" marR="0" algn="ctr">
                        <a:lnSpc>
                          <a:spcPct val="115000"/>
                        </a:lnSpc>
                        <a:spcBef>
                          <a:spcPts val="0"/>
                        </a:spcBef>
                        <a:spcAft>
                          <a:spcPts val="0"/>
                        </a:spcAft>
                      </a:pPr>
                      <a:r>
                        <a:rPr lang="en-GB" sz="2000" dirty="0">
                          <a:effectLst/>
                          <a:latin typeface="+mn-lt"/>
                          <a:ea typeface="Calibri" panose="020F0502020204030204" pitchFamily="34" charset="0"/>
                          <a:cs typeface="Times New Roman" panose="02020603050405020304" pitchFamily="18" charset="0"/>
                        </a:rPr>
                        <a:t>Age Surplus Started</a:t>
                      </a:r>
                      <a:endParaRPr lang="aa-ET" sz="20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GB" sz="2000" dirty="0">
                          <a:effectLst/>
                          <a:latin typeface="+mn-lt"/>
                          <a:ea typeface="Calibri" panose="020F0502020204030204" pitchFamily="34" charset="0"/>
                          <a:cs typeface="Times New Roman" panose="02020603050405020304" pitchFamily="18" charset="0"/>
                        </a:rPr>
                        <a:t>Age Surplus Ended</a:t>
                      </a:r>
                      <a:endParaRPr lang="aa-ET" sz="20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GB" sz="2000" dirty="0">
                          <a:effectLst/>
                          <a:latin typeface="+mn-lt"/>
                          <a:ea typeface="Calibri" panose="020F0502020204030204" pitchFamily="34" charset="0"/>
                          <a:cs typeface="Times New Roman" panose="02020603050405020304" pitchFamily="18" charset="0"/>
                        </a:rPr>
                        <a:t>Duration of Lifecycle Surplus</a:t>
                      </a:r>
                      <a:endParaRPr lang="aa-ET" sz="20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684123">
                <a:tc>
                  <a:txBody>
                    <a:bodyPr/>
                    <a:lstStyle/>
                    <a:p>
                      <a:pPr algn="ctr"/>
                      <a:r>
                        <a:rPr lang="en-US" sz="3600" dirty="0">
                          <a:latin typeface="+mn-lt"/>
                        </a:rPr>
                        <a:t>29</a:t>
                      </a:r>
                    </a:p>
                  </a:txBody>
                  <a:tcPr anchor="ctr"/>
                </a:tc>
                <a:tc>
                  <a:txBody>
                    <a:bodyPr/>
                    <a:lstStyle/>
                    <a:p>
                      <a:pPr algn="ctr"/>
                      <a:r>
                        <a:rPr lang="en-US" sz="3600" dirty="0">
                          <a:latin typeface="+mn-lt"/>
                        </a:rPr>
                        <a:t>62</a:t>
                      </a:r>
                    </a:p>
                  </a:txBody>
                  <a:tcPr anchor="ctr"/>
                </a:tc>
                <a:tc>
                  <a:txBody>
                    <a:bodyPr/>
                    <a:lstStyle/>
                    <a:p>
                      <a:pPr algn="ctr"/>
                      <a:r>
                        <a:rPr lang="en-US" sz="3600" dirty="0">
                          <a:latin typeface="+mn-lt"/>
                        </a:rPr>
                        <a:t>34</a:t>
                      </a:r>
                    </a:p>
                  </a:txBody>
                  <a:tcPr anchor="ctr"/>
                </a:tc>
                <a:extLst>
                  <a:ext uri="{0D108BD9-81ED-4DB2-BD59-A6C34878D82A}">
                    <a16:rowId xmlns:a16="http://schemas.microsoft.com/office/drawing/2014/main" val="10003"/>
                  </a:ext>
                </a:extLst>
              </a:tr>
            </a:tbl>
          </a:graphicData>
        </a:graphic>
      </p:graphicFrame>
      <p:sp>
        <p:nvSpPr>
          <p:cNvPr id="6" name="Rectangle 5">
            <a:extLst>
              <a:ext uri="{FF2B5EF4-FFF2-40B4-BE49-F238E27FC236}">
                <a16:creationId xmlns:a16="http://schemas.microsoft.com/office/drawing/2014/main" id="{49317DF4-F063-4E0C-A6E2-8DCDE15DD203}"/>
              </a:ext>
            </a:extLst>
          </p:cNvPr>
          <p:cNvSpPr/>
          <p:nvPr/>
        </p:nvSpPr>
        <p:spPr>
          <a:xfrm>
            <a:off x="0" y="156185"/>
            <a:ext cx="2232212" cy="5262979"/>
          </a:xfrm>
          <a:prstGeom prst="rect">
            <a:avLst/>
          </a:prstGeom>
          <a:solidFill>
            <a:srgbClr val="E8E6E6"/>
          </a:solidFill>
        </p:spPr>
        <p:txBody>
          <a:bodyPr wrap="square">
            <a:spAutoFit/>
          </a:bodyPr>
          <a:lstStyle/>
          <a:p>
            <a:pPr algn="ctr"/>
            <a:r>
              <a:rPr lang="en-GB" sz="2400" b="1" dirty="0"/>
              <a:t>Profile of Economic Dependency, 2016</a:t>
            </a:r>
          </a:p>
          <a:p>
            <a:pPr algn="ctr"/>
            <a:endParaRPr lang="en-GB" sz="2400" b="1" dirty="0"/>
          </a:p>
          <a:p>
            <a:pPr algn="ctr"/>
            <a:endParaRPr lang="en-GB" sz="2400" b="1" dirty="0"/>
          </a:p>
          <a:p>
            <a:pPr algn="ctr"/>
            <a:endParaRPr lang="en-GB" sz="2400" b="1" dirty="0"/>
          </a:p>
          <a:p>
            <a:pPr algn="ctr"/>
            <a:endParaRPr lang="en-GB" sz="2400" b="1" dirty="0"/>
          </a:p>
          <a:p>
            <a:pPr algn="ctr"/>
            <a:endParaRPr lang="en-GB" sz="2400" b="1" dirty="0"/>
          </a:p>
          <a:p>
            <a:pPr algn="ctr"/>
            <a:endParaRPr lang="en-GB" sz="2400" b="1" dirty="0"/>
          </a:p>
          <a:p>
            <a:pPr algn="ctr"/>
            <a:endParaRPr lang="en-GB" sz="2400" b="1" dirty="0"/>
          </a:p>
          <a:p>
            <a:pPr algn="ctr"/>
            <a:endParaRPr lang="en-GB" sz="2400" b="1" dirty="0"/>
          </a:p>
          <a:p>
            <a:pPr algn="ctr"/>
            <a:endParaRPr lang="en-GB" sz="2400" b="1" dirty="0"/>
          </a:p>
          <a:p>
            <a:pPr algn="ctr"/>
            <a:endParaRPr lang="aa-ET" sz="2400" b="1" dirty="0"/>
          </a:p>
        </p:txBody>
      </p:sp>
    </p:spTree>
    <p:extLst>
      <p:ext uri="{BB962C8B-B14F-4D97-AF65-F5344CB8AC3E}">
        <p14:creationId xmlns:p14="http://schemas.microsoft.com/office/powerpoint/2010/main" val="284816497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Wisp</Template>
  <TotalTime>4322</TotalTime>
  <Words>1378</Words>
  <Application>Microsoft Office PowerPoint</Application>
  <PresentationFormat>Widescreen</PresentationFormat>
  <Paragraphs>135</Paragraphs>
  <Slides>24</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24</vt:i4>
      </vt:variant>
    </vt:vector>
  </HeadingPairs>
  <TitlesOfParts>
    <vt:vector size="35" baseType="lpstr">
      <vt:lpstr>Aptos</vt:lpstr>
      <vt:lpstr>Aptos Narrow</vt:lpstr>
      <vt:lpstr>Arial</vt:lpstr>
      <vt:lpstr>Book Antiqua</vt:lpstr>
      <vt:lpstr>Bookman Old Style</vt:lpstr>
      <vt:lpstr>Calibri</vt:lpstr>
      <vt:lpstr>Century Gothic</vt:lpstr>
      <vt:lpstr>Edwardian Script ITC</vt:lpstr>
      <vt:lpstr>Times New Roman</vt:lpstr>
      <vt:lpstr>Wingdings 3</vt:lpstr>
      <vt:lpstr>Wisp</vt:lpstr>
      <vt:lpstr>Youth Bulge as Early Warning Indicator for Continuous Youth Restiveness: The Case of #Endbadgovernance Protests</vt:lpstr>
      <vt:lpstr>PowerPoint Presentation</vt:lpstr>
      <vt:lpstr>Introduction</vt:lpstr>
      <vt:lpstr>#ENDBADGOVERNANCE…</vt:lpstr>
      <vt:lpstr>Introduction</vt:lpstr>
      <vt:lpstr>Population: Nigeria</vt:lpstr>
      <vt:lpstr>Population: Age Structure</vt:lpstr>
      <vt:lpstr>The Burge (Proportion of 15-34 years)</vt:lpstr>
      <vt:lpstr>PowerPoint Presentation</vt:lpstr>
      <vt:lpstr>Economic Lifecycle Deficit, Nigeria 2016</vt:lpstr>
      <vt:lpstr>PowerPoint Presentation</vt:lpstr>
      <vt:lpstr>Effective Consumers and Producers</vt:lpstr>
      <vt:lpstr>Effective Consumers and Producers: Who are those out of labour force?</vt:lpstr>
      <vt:lpstr>What are the warning signs?</vt:lpstr>
      <vt:lpstr>PowerPoint Presentation</vt:lpstr>
      <vt:lpstr>High Population growth rate and large number of children relative to the population  The Median Age</vt:lpstr>
      <vt:lpstr>PowerPoint Presentation</vt:lpstr>
      <vt:lpstr>PowerPoint Presentation</vt:lpstr>
      <vt:lpstr>Economic fundamentals are also in play: Savings and Financial Dividends</vt:lpstr>
      <vt:lpstr>What to do to prevent further Issues… </vt:lpstr>
      <vt:lpstr>Summary Figures that serve as early warning for youth protests</vt:lpstr>
      <vt:lpstr>Critical Questions to ask in resolving the early warning indicators</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Youth Bulge as Early Warning Indicator for Continuous Youth Restlessness: The Case of #Endsars Protests</dc:title>
  <dc:creator>Noah Olasehinde;Lanre Olaniyan</dc:creator>
  <cp:lastModifiedBy>Lanre Olaniyan</cp:lastModifiedBy>
  <cp:revision>57</cp:revision>
  <dcterms:created xsi:type="dcterms:W3CDTF">2020-11-10T06:41:55Z</dcterms:created>
  <dcterms:modified xsi:type="dcterms:W3CDTF">2025-03-11T18:28:08Z</dcterms:modified>
</cp:coreProperties>
</file>