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83" r:id="rId5"/>
    <p:sldId id="284" r:id="rId6"/>
    <p:sldId id="277" r:id="rId7"/>
    <p:sldId id="276" r:id="rId8"/>
    <p:sldId id="265" r:id="rId9"/>
    <p:sldId id="285" r:id="rId10"/>
    <p:sldId id="287" r:id="rId11"/>
    <p:sldId id="263" r:id="rId12"/>
    <p:sldId id="268" r:id="rId13"/>
    <p:sldId id="278"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kshman%20Dissanayake\Documents\LFP%20paper%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kshman%20Dissanayake\Downloads\Actor_time_charts%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kshman%20Dissanayake\Downloads\Market%20Work%20Value%20Per%20Capita%20new%202022%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kshman%20Dissanayake\Documents\Revised%20NTTA%20calculation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akshman%20Dissanayake\Documents\Revised%20NTTA%20calcul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kshman%20Dissanayake\Documents\Revised%20NTTA%20calculation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Labour</a:t>
            </a:r>
            <a:r>
              <a:rPr lang="en-US" sz="1200" b="1" baseline="0"/>
              <a:t> Force Particpation Rate by Gender, 2006-23</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females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Sheet1!$A$3:$A$20</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Sheet1!$B$3:$B$20</c:f>
              <c:numCache>
                <c:formatCode>General</c:formatCode>
                <c:ptCount val="18"/>
                <c:pt idx="0">
                  <c:v>39.5</c:v>
                </c:pt>
                <c:pt idx="1">
                  <c:v>37</c:v>
                </c:pt>
                <c:pt idx="2">
                  <c:v>37.799999999999997</c:v>
                </c:pt>
                <c:pt idx="3">
                  <c:v>37.1</c:v>
                </c:pt>
                <c:pt idx="4">
                  <c:v>35.299999999999997</c:v>
                </c:pt>
                <c:pt idx="5">
                  <c:v>36.1</c:v>
                </c:pt>
                <c:pt idx="6">
                  <c:v>34.4</c:v>
                </c:pt>
                <c:pt idx="7">
                  <c:v>35.4</c:v>
                </c:pt>
                <c:pt idx="8">
                  <c:v>34.6</c:v>
                </c:pt>
                <c:pt idx="9">
                  <c:v>35.6</c:v>
                </c:pt>
                <c:pt idx="10">
                  <c:v>35.9</c:v>
                </c:pt>
                <c:pt idx="11">
                  <c:v>36.6</c:v>
                </c:pt>
                <c:pt idx="12">
                  <c:v>33.6</c:v>
                </c:pt>
                <c:pt idx="13">
                  <c:v>34.5</c:v>
                </c:pt>
                <c:pt idx="14">
                  <c:v>32</c:v>
                </c:pt>
                <c:pt idx="15">
                  <c:v>31.8</c:v>
                </c:pt>
                <c:pt idx="16">
                  <c:v>32.1</c:v>
                </c:pt>
                <c:pt idx="17">
                  <c:v>31.3</c:v>
                </c:pt>
              </c:numCache>
            </c:numRef>
          </c:val>
          <c:smooth val="0"/>
          <c:extLst>
            <c:ext xmlns:c16="http://schemas.microsoft.com/office/drawing/2014/chart" uri="{C3380CC4-5D6E-409C-BE32-E72D297353CC}">
              <c16:uniqueId val="{00000000-98B0-4C80-8770-A5B45D190FD5}"/>
            </c:ext>
          </c:extLst>
        </c:ser>
        <c:ser>
          <c:idx val="1"/>
          <c:order val="1"/>
          <c:tx>
            <c:strRef>
              <c:f>Sheet1!$C$2</c:f>
              <c:strCache>
                <c:ptCount val="1"/>
                <c:pt idx="0">
                  <c:v>males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Sheet1!$A$3:$A$20</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Sheet1!$C$3:$C$20</c:f>
              <c:numCache>
                <c:formatCode>General</c:formatCode>
                <c:ptCount val="18"/>
                <c:pt idx="0">
                  <c:v>76.7</c:v>
                </c:pt>
                <c:pt idx="1">
                  <c:v>76.2</c:v>
                </c:pt>
                <c:pt idx="2">
                  <c:v>76.099999999999994</c:v>
                </c:pt>
                <c:pt idx="3">
                  <c:v>74.599999999999994</c:v>
                </c:pt>
                <c:pt idx="4">
                  <c:v>75</c:v>
                </c:pt>
                <c:pt idx="5">
                  <c:v>75</c:v>
                </c:pt>
                <c:pt idx="6">
                  <c:v>74.3</c:v>
                </c:pt>
                <c:pt idx="7">
                  <c:v>75.7</c:v>
                </c:pt>
                <c:pt idx="8">
                  <c:v>74.900000000000006</c:v>
                </c:pt>
                <c:pt idx="9">
                  <c:v>74.599999999999994</c:v>
                </c:pt>
                <c:pt idx="10">
                  <c:v>75.099999999999994</c:v>
                </c:pt>
                <c:pt idx="11">
                  <c:v>74.5</c:v>
                </c:pt>
                <c:pt idx="12">
                  <c:v>73</c:v>
                </c:pt>
                <c:pt idx="13">
                  <c:v>73</c:v>
                </c:pt>
                <c:pt idx="14">
                  <c:v>71.900000000000006</c:v>
                </c:pt>
                <c:pt idx="15">
                  <c:v>71</c:v>
                </c:pt>
                <c:pt idx="16">
                  <c:v>70.5</c:v>
                </c:pt>
                <c:pt idx="17">
                  <c:v>68.599999999999994</c:v>
                </c:pt>
              </c:numCache>
            </c:numRef>
          </c:val>
          <c:smooth val="0"/>
          <c:extLst>
            <c:ext xmlns:c16="http://schemas.microsoft.com/office/drawing/2014/chart" uri="{C3380CC4-5D6E-409C-BE32-E72D297353CC}">
              <c16:uniqueId val="{00000001-98B0-4C80-8770-A5B45D190FD5}"/>
            </c:ext>
          </c:extLst>
        </c:ser>
        <c:dLbls>
          <c:showLegendKey val="0"/>
          <c:showVal val="0"/>
          <c:showCatName val="0"/>
          <c:showSerName val="0"/>
          <c:showPercent val="0"/>
          <c:showBubbleSize val="0"/>
        </c:dLbls>
        <c:marker val="1"/>
        <c:smooth val="0"/>
        <c:axId val="201497455"/>
        <c:axId val="201497935"/>
      </c:lineChart>
      <c:catAx>
        <c:axId val="2014974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97935"/>
        <c:crosses val="autoZero"/>
        <c:auto val="1"/>
        <c:lblAlgn val="ctr"/>
        <c:lblOffset val="100"/>
        <c:noMultiLvlLbl val="0"/>
      </c:catAx>
      <c:valAx>
        <c:axId val="201497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9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'Summary-1'!$S$1</c:f>
              <c:strCache>
                <c:ptCount val="1"/>
                <c:pt idx="0">
                  <c:v>SNA Activates</c:v>
                </c:pt>
              </c:strCache>
            </c:strRef>
          </c:tx>
          <c:spPr>
            <a:solidFill>
              <a:schemeClr val="accent1"/>
            </a:solidFill>
            <a:ln>
              <a:noFill/>
            </a:ln>
            <a:effectLst/>
          </c:spPr>
          <c:cat>
            <c:numRef>
              <c:f>'Summary-1'!$R$2:$R$90</c:f>
              <c:numCache>
                <c:formatCode>0</c:formatCode>
                <c:ptCount val="8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pt idx="81">
                  <c:v>91</c:v>
                </c:pt>
                <c:pt idx="82">
                  <c:v>92</c:v>
                </c:pt>
                <c:pt idx="83">
                  <c:v>93</c:v>
                </c:pt>
                <c:pt idx="84">
                  <c:v>94</c:v>
                </c:pt>
                <c:pt idx="85">
                  <c:v>95</c:v>
                </c:pt>
                <c:pt idx="86">
                  <c:v>96</c:v>
                </c:pt>
                <c:pt idx="87">
                  <c:v>98</c:v>
                </c:pt>
                <c:pt idx="88">
                  <c:v>99</c:v>
                </c:pt>
              </c:numCache>
            </c:numRef>
          </c:cat>
          <c:val>
            <c:numRef>
              <c:f>'Summary-1'!$S$2:$S$90</c:f>
              <c:numCache>
                <c:formatCode>_(* #,##0.000_);_(* \(#,##0.000\);_(* "-"??_);_(@_)</c:formatCode>
                <c:ptCount val="89"/>
                <c:pt idx="0">
                  <c:v>3.56E-2</c:v>
                </c:pt>
                <c:pt idx="1">
                  <c:v>5.5800000000000002E-2</c:v>
                </c:pt>
                <c:pt idx="2">
                  <c:v>7.5999999999999998E-2</c:v>
                </c:pt>
                <c:pt idx="3">
                  <c:v>0.12839999999999999</c:v>
                </c:pt>
                <c:pt idx="4">
                  <c:v>0.2316</c:v>
                </c:pt>
                <c:pt idx="5">
                  <c:v>0.42880000000000001</c:v>
                </c:pt>
                <c:pt idx="6">
                  <c:v>0.76639999999999997</c:v>
                </c:pt>
                <c:pt idx="7">
                  <c:v>1.2387999999999999</c:v>
                </c:pt>
                <c:pt idx="8">
                  <c:v>1.8424</c:v>
                </c:pt>
                <c:pt idx="9">
                  <c:v>2.5588000000000002</c:v>
                </c:pt>
                <c:pt idx="10">
                  <c:v>3.3188</c:v>
                </c:pt>
                <c:pt idx="11">
                  <c:v>4.0111999999999997</c:v>
                </c:pt>
                <c:pt idx="12">
                  <c:v>4.6052</c:v>
                </c:pt>
                <c:pt idx="13">
                  <c:v>5.0583999999999998</c:v>
                </c:pt>
                <c:pt idx="14">
                  <c:v>5.3684000000000003</c:v>
                </c:pt>
                <c:pt idx="15">
                  <c:v>5.4996</c:v>
                </c:pt>
                <c:pt idx="16">
                  <c:v>5.5259102489999998</c:v>
                </c:pt>
                <c:pt idx="17">
                  <c:v>5.4893817169999997</c:v>
                </c:pt>
                <c:pt idx="18">
                  <c:v>5.4052265930000001</c:v>
                </c:pt>
                <c:pt idx="19">
                  <c:v>5.2829639889999997</c:v>
                </c:pt>
                <c:pt idx="20">
                  <c:v>5.2220797780000003</c:v>
                </c:pt>
                <c:pt idx="21">
                  <c:v>5.2010116340000003</c:v>
                </c:pt>
                <c:pt idx="22">
                  <c:v>5.204647091</c:v>
                </c:pt>
                <c:pt idx="23">
                  <c:v>5.258895291</c:v>
                </c:pt>
                <c:pt idx="24">
                  <c:v>5.341886981</c:v>
                </c:pt>
                <c:pt idx="25">
                  <c:v>5.4005739610000001</c:v>
                </c:pt>
                <c:pt idx="26">
                  <c:v>5.4520963990000002</c:v>
                </c:pt>
                <c:pt idx="27">
                  <c:v>5.5026869810000001</c:v>
                </c:pt>
                <c:pt idx="28">
                  <c:v>5.5210371189999998</c:v>
                </c:pt>
                <c:pt idx="29">
                  <c:v>5.5203058169999997</c:v>
                </c:pt>
                <c:pt idx="30">
                  <c:v>5.5220066479999996</c:v>
                </c:pt>
                <c:pt idx="31">
                  <c:v>5.5219501390000003</c:v>
                </c:pt>
                <c:pt idx="32">
                  <c:v>5.5066770079999996</c:v>
                </c:pt>
                <c:pt idx="33">
                  <c:v>5.5022105259999998</c:v>
                </c:pt>
                <c:pt idx="34">
                  <c:v>5.5078337949999998</c:v>
                </c:pt>
                <c:pt idx="35">
                  <c:v>5.500730194</c:v>
                </c:pt>
                <c:pt idx="36">
                  <c:v>5.4772221610000003</c:v>
                </c:pt>
                <c:pt idx="37">
                  <c:v>5.4545872580000001</c:v>
                </c:pt>
                <c:pt idx="38">
                  <c:v>5.4116842109999999</c:v>
                </c:pt>
                <c:pt idx="39">
                  <c:v>5.3502105259999997</c:v>
                </c:pt>
                <c:pt idx="40">
                  <c:v>5.276526316</c:v>
                </c:pt>
                <c:pt idx="41">
                  <c:v>5.1987368419999997</c:v>
                </c:pt>
                <c:pt idx="42">
                  <c:v>5.1049185599999998</c:v>
                </c:pt>
                <c:pt idx="43">
                  <c:v>5.0090836569999997</c:v>
                </c:pt>
                <c:pt idx="44">
                  <c:v>4.9047966760000001</c:v>
                </c:pt>
                <c:pt idx="45">
                  <c:v>4.7961795010000001</c:v>
                </c:pt>
                <c:pt idx="46">
                  <c:v>4.6729994460000004</c:v>
                </c:pt>
                <c:pt idx="47">
                  <c:v>4.5324686979999997</c:v>
                </c:pt>
                <c:pt idx="48">
                  <c:v>4.3758404430000004</c:v>
                </c:pt>
                <c:pt idx="49">
                  <c:v>4.1979900280000004</c:v>
                </c:pt>
                <c:pt idx="50">
                  <c:v>4.01001108</c:v>
                </c:pt>
                <c:pt idx="51">
                  <c:v>3.8114448749999998</c:v>
                </c:pt>
                <c:pt idx="52">
                  <c:v>3.6201817169999999</c:v>
                </c:pt>
                <c:pt idx="53">
                  <c:v>3.42158892</c:v>
                </c:pt>
                <c:pt idx="54">
                  <c:v>3.243911357</c:v>
                </c:pt>
                <c:pt idx="55">
                  <c:v>3.0582426589999998</c:v>
                </c:pt>
                <c:pt idx="56">
                  <c:v>2.8900387809999999</c:v>
                </c:pt>
                <c:pt idx="57">
                  <c:v>2.709745152</c:v>
                </c:pt>
                <c:pt idx="58">
                  <c:v>2.5293152349999999</c:v>
                </c:pt>
                <c:pt idx="59">
                  <c:v>2.318384488</c:v>
                </c:pt>
                <c:pt idx="60">
                  <c:v>2.1213584490000001</c:v>
                </c:pt>
                <c:pt idx="61">
                  <c:v>1.9122149580000001</c:v>
                </c:pt>
                <c:pt idx="62">
                  <c:v>1.722141828</c:v>
                </c:pt>
                <c:pt idx="63">
                  <c:v>1.556954017</c:v>
                </c:pt>
                <c:pt idx="64">
                  <c:v>1.4139523549999999</c:v>
                </c:pt>
                <c:pt idx="65">
                  <c:v>1.280127424</c:v>
                </c:pt>
                <c:pt idx="66">
                  <c:v>1.1382105259999999</c:v>
                </c:pt>
                <c:pt idx="67">
                  <c:v>0.98399999999999999</c:v>
                </c:pt>
                <c:pt idx="68">
                  <c:v>0.80279999999999996</c:v>
                </c:pt>
                <c:pt idx="69">
                  <c:v>0.64359999999999995</c:v>
                </c:pt>
                <c:pt idx="70">
                  <c:v>0.4788</c:v>
                </c:pt>
                <c:pt idx="71">
                  <c:v>0.36</c:v>
                </c:pt>
                <c:pt idx="72">
                  <c:v>0.28120000000000001</c:v>
                </c:pt>
                <c:pt idx="73">
                  <c:v>0.24479999999999999</c:v>
                </c:pt>
                <c:pt idx="74">
                  <c:v>0.2616</c:v>
                </c:pt>
                <c:pt idx="75">
                  <c:v>0.30401883699999999</c:v>
                </c:pt>
                <c:pt idx="76">
                  <c:v>0.34009843000000001</c:v>
                </c:pt>
                <c:pt idx="77">
                  <c:v>0.361865942</c:v>
                </c:pt>
                <c:pt idx="78">
                  <c:v>0.37093110800000001</c:v>
                </c:pt>
                <c:pt idx="79">
                  <c:v>0.288573727</c:v>
                </c:pt>
                <c:pt idx="80">
                  <c:v>0.21031387300000001</c:v>
                </c:pt>
                <c:pt idx="81">
                  <c:v>0.14019831899999999</c:v>
                </c:pt>
                <c:pt idx="82">
                  <c:v>7.9488596999999994E-2</c:v>
                </c:pt>
                <c:pt idx="83">
                  <c:v>3.0263666000000002E-2</c:v>
                </c:pt>
                <c:pt idx="84">
                  <c:v>2.7732421E-2</c:v>
                </c:pt>
                <c:pt idx="85">
                  <c:v>2.3034655000000001E-2</c:v>
                </c:pt>
                <c:pt idx="86">
                  <c:v>1.7095381999999999E-2</c:v>
                </c:pt>
                <c:pt idx="87">
                  <c:v>2.5489190000000002E-3</c:v>
                </c:pt>
                <c:pt idx="88">
                  <c:v>0</c:v>
                </c:pt>
              </c:numCache>
            </c:numRef>
          </c:val>
          <c:extLst>
            <c:ext xmlns:c16="http://schemas.microsoft.com/office/drawing/2014/chart" uri="{C3380CC4-5D6E-409C-BE32-E72D297353CC}">
              <c16:uniqueId val="{00000000-D37B-4D93-B43C-8F90748CBD28}"/>
            </c:ext>
          </c:extLst>
        </c:ser>
        <c:ser>
          <c:idx val="1"/>
          <c:order val="1"/>
          <c:tx>
            <c:strRef>
              <c:f>'Summary-1'!$T$1</c:f>
              <c:strCache>
                <c:ptCount val="1"/>
                <c:pt idx="0">
                  <c:v>Non SNA Activities</c:v>
                </c:pt>
              </c:strCache>
            </c:strRef>
          </c:tx>
          <c:spPr>
            <a:solidFill>
              <a:schemeClr val="accent2"/>
            </a:solidFill>
            <a:ln>
              <a:noFill/>
            </a:ln>
            <a:effectLst/>
          </c:spPr>
          <c:cat>
            <c:numRef>
              <c:f>'Summary-1'!$R$2:$R$90</c:f>
              <c:numCache>
                <c:formatCode>0</c:formatCode>
                <c:ptCount val="8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pt idx="81">
                  <c:v>91</c:v>
                </c:pt>
                <c:pt idx="82">
                  <c:v>92</c:v>
                </c:pt>
                <c:pt idx="83">
                  <c:v>93</c:v>
                </c:pt>
                <c:pt idx="84">
                  <c:v>94</c:v>
                </c:pt>
                <c:pt idx="85">
                  <c:v>95</c:v>
                </c:pt>
                <c:pt idx="86">
                  <c:v>96</c:v>
                </c:pt>
                <c:pt idx="87">
                  <c:v>98</c:v>
                </c:pt>
                <c:pt idx="88">
                  <c:v>99</c:v>
                </c:pt>
              </c:numCache>
            </c:numRef>
          </c:cat>
          <c:val>
            <c:numRef>
              <c:f>'Summary-1'!$T$2:$T$90</c:f>
              <c:numCache>
                <c:formatCode>_(* #,##0.000_);_(* \(#,##0.000\);_(* "-"??_);_(@_)</c:formatCode>
                <c:ptCount val="89"/>
                <c:pt idx="0">
                  <c:v>0.42720000000000002</c:v>
                </c:pt>
                <c:pt idx="1">
                  <c:v>0.52569999999999995</c:v>
                </c:pt>
                <c:pt idx="2">
                  <c:v>0.62419999999999998</c:v>
                </c:pt>
                <c:pt idx="3">
                  <c:v>0.72619999999999996</c:v>
                </c:pt>
                <c:pt idx="4">
                  <c:v>0.82440000000000002</c:v>
                </c:pt>
                <c:pt idx="5">
                  <c:v>0.9496</c:v>
                </c:pt>
                <c:pt idx="6">
                  <c:v>1.1235999999999999</c:v>
                </c:pt>
                <c:pt idx="7">
                  <c:v>1.3320000000000001</c:v>
                </c:pt>
                <c:pt idx="8">
                  <c:v>1.5851999999999999</c:v>
                </c:pt>
                <c:pt idx="9">
                  <c:v>1.8848</c:v>
                </c:pt>
                <c:pt idx="10">
                  <c:v>2.1819999999999999</c:v>
                </c:pt>
                <c:pt idx="11">
                  <c:v>2.4767999999999999</c:v>
                </c:pt>
                <c:pt idx="12">
                  <c:v>2.7591999999999999</c:v>
                </c:pt>
                <c:pt idx="13">
                  <c:v>3.0324</c:v>
                </c:pt>
                <c:pt idx="14">
                  <c:v>3.3</c:v>
                </c:pt>
                <c:pt idx="15">
                  <c:v>3.5996000000000001</c:v>
                </c:pt>
                <c:pt idx="16">
                  <c:v>3.9203999999999999</c:v>
                </c:pt>
                <c:pt idx="17">
                  <c:v>4.2732000000000001</c:v>
                </c:pt>
                <c:pt idx="18">
                  <c:v>4.6504000000000003</c:v>
                </c:pt>
                <c:pt idx="19">
                  <c:v>5.0128000000000004</c:v>
                </c:pt>
                <c:pt idx="20">
                  <c:v>5.2855379999999998</c:v>
                </c:pt>
                <c:pt idx="21">
                  <c:v>5.4913496000000004</c:v>
                </c:pt>
                <c:pt idx="22">
                  <c:v>5.6205617999999999</c:v>
                </c:pt>
                <c:pt idx="23">
                  <c:v>5.6398149999999996</c:v>
                </c:pt>
                <c:pt idx="24">
                  <c:v>5.6144809000000002</c:v>
                </c:pt>
                <c:pt idx="25">
                  <c:v>5.5977728999999998</c:v>
                </c:pt>
                <c:pt idx="26">
                  <c:v>5.5500299000000002</c:v>
                </c:pt>
                <c:pt idx="27">
                  <c:v>5.4806637</c:v>
                </c:pt>
                <c:pt idx="28">
                  <c:v>5.4349352</c:v>
                </c:pt>
                <c:pt idx="29">
                  <c:v>5.3809960999999999</c:v>
                </c:pt>
                <c:pt idx="30">
                  <c:v>5.3264543</c:v>
                </c:pt>
                <c:pt idx="31">
                  <c:v>5.2821772999999999</c:v>
                </c:pt>
                <c:pt idx="32">
                  <c:v>5.2464852999999998</c:v>
                </c:pt>
                <c:pt idx="33">
                  <c:v>5.2041307000000003</c:v>
                </c:pt>
                <c:pt idx="34">
                  <c:v>5.1483878000000001</c:v>
                </c:pt>
                <c:pt idx="35">
                  <c:v>5.0806139000000003</c:v>
                </c:pt>
                <c:pt idx="36">
                  <c:v>5.0108233000000002</c:v>
                </c:pt>
                <c:pt idx="37">
                  <c:v>4.9464521000000001</c:v>
                </c:pt>
                <c:pt idx="38">
                  <c:v>4.8854715000000004</c:v>
                </c:pt>
                <c:pt idx="39">
                  <c:v>4.8366581999999996</c:v>
                </c:pt>
                <c:pt idx="40">
                  <c:v>4.7981828000000002</c:v>
                </c:pt>
                <c:pt idx="41">
                  <c:v>4.7627357000000003</c:v>
                </c:pt>
                <c:pt idx="42">
                  <c:v>4.7196065999999997</c:v>
                </c:pt>
                <c:pt idx="43">
                  <c:v>4.6751446000000003</c:v>
                </c:pt>
                <c:pt idx="44">
                  <c:v>4.6334393</c:v>
                </c:pt>
                <c:pt idx="45">
                  <c:v>4.5880587000000004</c:v>
                </c:pt>
                <c:pt idx="46">
                  <c:v>4.5503467999999998</c:v>
                </c:pt>
                <c:pt idx="47">
                  <c:v>4.5320653999999996</c:v>
                </c:pt>
                <c:pt idx="48">
                  <c:v>4.5273706000000002</c:v>
                </c:pt>
                <c:pt idx="49">
                  <c:v>4.5228609000000004</c:v>
                </c:pt>
                <c:pt idx="50">
                  <c:v>4.5195600999999996</c:v>
                </c:pt>
                <c:pt idx="51">
                  <c:v>4.5096176999999997</c:v>
                </c:pt>
                <c:pt idx="52">
                  <c:v>4.4795090999999996</c:v>
                </c:pt>
                <c:pt idx="53">
                  <c:v>4.4236221999999996</c:v>
                </c:pt>
                <c:pt idx="54">
                  <c:v>4.3713196999999999</c:v>
                </c:pt>
                <c:pt idx="55">
                  <c:v>4.3157750999999998</c:v>
                </c:pt>
                <c:pt idx="56">
                  <c:v>4.2401296000000004</c:v>
                </c:pt>
                <c:pt idx="57">
                  <c:v>4.1423014</c:v>
                </c:pt>
                <c:pt idx="58">
                  <c:v>4.0559668000000002</c:v>
                </c:pt>
                <c:pt idx="59">
                  <c:v>3.9453993999999999</c:v>
                </c:pt>
                <c:pt idx="60">
                  <c:v>3.8202094</c:v>
                </c:pt>
                <c:pt idx="61">
                  <c:v>3.7161596000000001</c:v>
                </c:pt>
                <c:pt idx="62">
                  <c:v>3.6291812000000001</c:v>
                </c:pt>
                <c:pt idx="63">
                  <c:v>3.5193794999999999</c:v>
                </c:pt>
                <c:pt idx="64">
                  <c:v>3.3811135999999999</c:v>
                </c:pt>
                <c:pt idx="65">
                  <c:v>3.2316875</c:v>
                </c:pt>
                <c:pt idx="66">
                  <c:v>3.0356510000000001</c:v>
                </c:pt>
                <c:pt idx="67">
                  <c:v>2.824697</c:v>
                </c:pt>
                <c:pt idx="68">
                  <c:v>2.6106791999999999</c:v>
                </c:pt>
                <c:pt idx="69">
                  <c:v>2.4336764999999998</c:v>
                </c:pt>
                <c:pt idx="70">
                  <c:v>2.2713485000000002</c:v>
                </c:pt>
                <c:pt idx="71">
                  <c:v>2.1347235000000002</c:v>
                </c:pt>
                <c:pt idx="72">
                  <c:v>1.9836187999999999</c:v>
                </c:pt>
                <c:pt idx="73">
                  <c:v>1.8263457000000001</c:v>
                </c:pt>
                <c:pt idx="74">
                  <c:v>1.6486293999999999</c:v>
                </c:pt>
                <c:pt idx="75">
                  <c:v>1.4299712</c:v>
                </c:pt>
                <c:pt idx="76">
                  <c:v>1.2174282999999999</c:v>
                </c:pt>
                <c:pt idx="77">
                  <c:v>1.0224298999999999</c:v>
                </c:pt>
                <c:pt idx="78">
                  <c:v>0.84311139999999996</c:v>
                </c:pt>
                <c:pt idx="79">
                  <c:v>0.67981049999999998</c:v>
                </c:pt>
                <c:pt idx="80">
                  <c:v>0.56520000000000004</c:v>
                </c:pt>
                <c:pt idx="81">
                  <c:v>0.44679999999999997</c:v>
                </c:pt>
                <c:pt idx="82">
                  <c:v>0.39</c:v>
                </c:pt>
                <c:pt idx="83">
                  <c:v>0.35978379999999999</c:v>
                </c:pt>
                <c:pt idx="84">
                  <c:v>0.36470469999999999</c:v>
                </c:pt>
                <c:pt idx="85">
                  <c:v>0.3413139</c:v>
                </c:pt>
                <c:pt idx="86">
                  <c:v>0.34149109999999999</c:v>
                </c:pt>
                <c:pt idx="87">
                  <c:v>0.2302101</c:v>
                </c:pt>
                <c:pt idx="88">
                  <c:v>0.17456959999999999</c:v>
                </c:pt>
              </c:numCache>
            </c:numRef>
          </c:val>
          <c:extLst>
            <c:ext xmlns:c16="http://schemas.microsoft.com/office/drawing/2014/chart" uri="{C3380CC4-5D6E-409C-BE32-E72D297353CC}">
              <c16:uniqueId val="{00000001-D37B-4D93-B43C-8F90748CBD28}"/>
            </c:ext>
          </c:extLst>
        </c:ser>
        <c:ser>
          <c:idx val="2"/>
          <c:order val="2"/>
          <c:tx>
            <c:strRef>
              <c:f>'Summary-1'!$U$1</c:f>
              <c:strCache>
                <c:ptCount val="1"/>
                <c:pt idx="0">
                  <c:v>Non Productive Activities</c:v>
                </c:pt>
              </c:strCache>
            </c:strRef>
          </c:tx>
          <c:spPr>
            <a:solidFill>
              <a:schemeClr val="accent3"/>
            </a:solidFill>
            <a:ln>
              <a:solidFill>
                <a:schemeClr val="accent1"/>
              </a:solidFill>
            </a:ln>
            <a:effectLst/>
          </c:spPr>
          <c:cat>
            <c:numRef>
              <c:f>'Summary-1'!$R$2:$R$90</c:f>
              <c:numCache>
                <c:formatCode>0</c:formatCode>
                <c:ptCount val="8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pt idx="81">
                  <c:v>91</c:v>
                </c:pt>
                <c:pt idx="82">
                  <c:v>92</c:v>
                </c:pt>
                <c:pt idx="83">
                  <c:v>93</c:v>
                </c:pt>
                <c:pt idx="84">
                  <c:v>94</c:v>
                </c:pt>
                <c:pt idx="85">
                  <c:v>95</c:v>
                </c:pt>
                <c:pt idx="86">
                  <c:v>96</c:v>
                </c:pt>
                <c:pt idx="87">
                  <c:v>98</c:v>
                </c:pt>
                <c:pt idx="88">
                  <c:v>99</c:v>
                </c:pt>
              </c:numCache>
            </c:numRef>
          </c:cat>
          <c:val>
            <c:numRef>
              <c:f>'Summary-1'!$U$2:$U$90</c:f>
              <c:numCache>
                <c:formatCode>_(* #,##0.000_);_(* \(#,##0.000\);_(* "-"??_);_(@_)</c:formatCode>
                <c:ptCount val="89"/>
                <c:pt idx="0">
                  <c:v>23.537600000000001</c:v>
                </c:pt>
                <c:pt idx="1">
                  <c:v>23.418299999999999</c:v>
                </c:pt>
                <c:pt idx="2">
                  <c:v>23.298999999999999</c:v>
                </c:pt>
                <c:pt idx="3">
                  <c:v>23.144200000000001</c:v>
                </c:pt>
                <c:pt idx="4">
                  <c:v>22.942799999999998</c:v>
                </c:pt>
                <c:pt idx="5">
                  <c:v>22.620799999999999</c:v>
                </c:pt>
                <c:pt idx="6">
                  <c:v>22.110399999999998</c:v>
                </c:pt>
                <c:pt idx="7">
                  <c:v>21.430800000000001</c:v>
                </c:pt>
                <c:pt idx="8">
                  <c:v>20.575199999999999</c:v>
                </c:pt>
                <c:pt idx="9">
                  <c:v>19.5596</c:v>
                </c:pt>
                <c:pt idx="10">
                  <c:v>18.501999999999999</c:v>
                </c:pt>
                <c:pt idx="11">
                  <c:v>17.513999999999999</c:v>
                </c:pt>
                <c:pt idx="12">
                  <c:v>16.636800000000001</c:v>
                </c:pt>
                <c:pt idx="13">
                  <c:v>15.909599999999999</c:v>
                </c:pt>
                <c:pt idx="14">
                  <c:v>15.3316</c:v>
                </c:pt>
                <c:pt idx="15">
                  <c:v>14.9008</c:v>
                </c:pt>
                <c:pt idx="16">
                  <c:v>14.55</c:v>
                </c:pt>
                <c:pt idx="17">
                  <c:v>14.231999999999999</c:v>
                </c:pt>
                <c:pt idx="18">
                  <c:v>13.944800000000001</c:v>
                </c:pt>
                <c:pt idx="19">
                  <c:v>13.7212</c:v>
                </c:pt>
                <c:pt idx="20">
                  <c:v>13.519600000000001</c:v>
                </c:pt>
                <c:pt idx="21">
                  <c:v>13.3424</c:v>
                </c:pt>
                <c:pt idx="22">
                  <c:v>13.2103</c:v>
                </c:pt>
                <c:pt idx="23">
                  <c:v>13.118869999999999</c:v>
                </c:pt>
                <c:pt idx="24">
                  <c:v>13.026210000000001</c:v>
                </c:pt>
                <c:pt idx="25">
                  <c:v>12.95617</c:v>
                </c:pt>
                <c:pt idx="26">
                  <c:v>12.92896</c:v>
                </c:pt>
                <c:pt idx="27">
                  <c:v>12.93061</c:v>
                </c:pt>
                <c:pt idx="28">
                  <c:v>12.96162</c:v>
                </c:pt>
                <c:pt idx="29">
                  <c:v>13.034990000000001</c:v>
                </c:pt>
                <c:pt idx="30">
                  <c:v>13.10098</c:v>
                </c:pt>
                <c:pt idx="31">
                  <c:v>13.16412</c:v>
                </c:pt>
                <c:pt idx="32">
                  <c:v>13.23559</c:v>
                </c:pt>
                <c:pt idx="33">
                  <c:v>13.289809999999999</c:v>
                </c:pt>
                <c:pt idx="34">
                  <c:v>13.332039999999999</c:v>
                </c:pt>
                <c:pt idx="35">
                  <c:v>13.40512</c:v>
                </c:pt>
                <c:pt idx="36">
                  <c:v>13.49131</c:v>
                </c:pt>
                <c:pt idx="37">
                  <c:v>13.57231</c:v>
                </c:pt>
                <c:pt idx="38">
                  <c:v>13.675829999999999</c:v>
                </c:pt>
                <c:pt idx="39">
                  <c:v>13.793699999999999</c:v>
                </c:pt>
                <c:pt idx="40">
                  <c:v>13.9101</c:v>
                </c:pt>
                <c:pt idx="41">
                  <c:v>14.02516</c:v>
                </c:pt>
                <c:pt idx="42">
                  <c:v>14.16217</c:v>
                </c:pt>
                <c:pt idx="43">
                  <c:v>14.30254</c:v>
                </c:pt>
                <c:pt idx="44">
                  <c:v>14.448790000000001</c:v>
                </c:pt>
                <c:pt idx="45">
                  <c:v>14.607900000000001</c:v>
                </c:pt>
                <c:pt idx="46">
                  <c:v>14.78354</c:v>
                </c:pt>
                <c:pt idx="47">
                  <c:v>14.95284</c:v>
                </c:pt>
                <c:pt idx="48">
                  <c:v>15.13012</c:v>
                </c:pt>
                <c:pt idx="49">
                  <c:v>15.32091</c:v>
                </c:pt>
                <c:pt idx="50">
                  <c:v>15.523009999999999</c:v>
                </c:pt>
                <c:pt idx="51">
                  <c:v>15.73077</c:v>
                </c:pt>
                <c:pt idx="52">
                  <c:v>15.9544</c:v>
                </c:pt>
                <c:pt idx="53">
                  <c:v>16.196200000000001</c:v>
                </c:pt>
                <c:pt idx="54">
                  <c:v>16.425730000000001</c:v>
                </c:pt>
                <c:pt idx="55">
                  <c:v>16.65719</c:v>
                </c:pt>
                <c:pt idx="56">
                  <c:v>16.898440000000001</c:v>
                </c:pt>
                <c:pt idx="57">
                  <c:v>17.1693</c:v>
                </c:pt>
                <c:pt idx="58">
                  <c:v>17.43534</c:v>
                </c:pt>
                <c:pt idx="59">
                  <c:v>17.741849999999999</c:v>
                </c:pt>
                <c:pt idx="60">
                  <c:v>18.05462</c:v>
                </c:pt>
                <c:pt idx="61">
                  <c:v>18.351299999999998</c:v>
                </c:pt>
                <c:pt idx="62">
                  <c:v>18.612649999999999</c:v>
                </c:pt>
                <c:pt idx="63">
                  <c:v>18.875029999999999</c:v>
                </c:pt>
                <c:pt idx="64">
                  <c:v>19.16009</c:v>
                </c:pt>
                <c:pt idx="65">
                  <c:v>19.448039999999999</c:v>
                </c:pt>
                <c:pt idx="66">
                  <c:v>19.800879999999999</c:v>
                </c:pt>
                <c:pt idx="67">
                  <c:v>20.180070000000001</c:v>
                </c:pt>
                <c:pt idx="68">
                  <c:v>20.593699999999998</c:v>
                </c:pt>
                <c:pt idx="69">
                  <c:v>20.93835</c:v>
                </c:pt>
                <c:pt idx="70">
                  <c:v>21.262730000000001</c:v>
                </c:pt>
                <c:pt idx="71">
                  <c:v>21.506979999999999</c:v>
                </c:pt>
                <c:pt idx="72">
                  <c:v>21.734000000000002</c:v>
                </c:pt>
                <c:pt idx="73">
                  <c:v>21.92</c:v>
                </c:pt>
                <c:pt idx="74">
                  <c:v>22.076799999999999</c:v>
                </c:pt>
                <c:pt idx="75">
                  <c:v>22.2576</c:v>
                </c:pt>
                <c:pt idx="76">
                  <c:v>22.4376</c:v>
                </c:pt>
                <c:pt idx="77">
                  <c:v>22.607600000000001</c:v>
                </c:pt>
                <c:pt idx="78">
                  <c:v>22.7728</c:v>
                </c:pt>
                <c:pt idx="79">
                  <c:v>23.023599999999998</c:v>
                </c:pt>
                <c:pt idx="80">
                  <c:v>23.222000000000001</c:v>
                </c:pt>
                <c:pt idx="81">
                  <c:v>23.4208</c:v>
                </c:pt>
                <c:pt idx="82">
                  <c:v>23.55</c:v>
                </c:pt>
                <c:pt idx="83">
                  <c:v>23.640219999999999</c:v>
                </c:pt>
                <c:pt idx="84">
                  <c:v>23.635300000000001</c:v>
                </c:pt>
                <c:pt idx="85">
                  <c:v>23.65869</c:v>
                </c:pt>
                <c:pt idx="86">
                  <c:v>23.65851</c:v>
                </c:pt>
                <c:pt idx="87">
                  <c:v>23.76979</c:v>
                </c:pt>
                <c:pt idx="88">
                  <c:v>23.825430000000001</c:v>
                </c:pt>
              </c:numCache>
            </c:numRef>
          </c:val>
          <c:extLst>
            <c:ext xmlns:c16="http://schemas.microsoft.com/office/drawing/2014/chart" uri="{C3380CC4-5D6E-409C-BE32-E72D297353CC}">
              <c16:uniqueId val="{00000002-D37B-4D93-B43C-8F90748CBD28}"/>
            </c:ext>
          </c:extLst>
        </c:ser>
        <c:dLbls>
          <c:showLegendKey val="0"/>
          <c:showVal val="0"/>
          <c:showCatName val="0"/>
          <c:showSerName val="0"/>
          <c:showPercent val="0"/>
          <c:showBubbleSize val="0"/>
        </c:dLbls>
        <c:axId val="-149196688"/>
        <c:axId val="-149191248"/>
      </c:areaChart>
      <c:catAx>
        <c:axId val="-14919668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149191248"/>
        <c:crosses val="autoZero"/>
        <c:auto val="1"/>
        <c:lblAlgn val="ctr"/>
        <c:lblOffset val="100"/>
        <c:noMultiLvlLbl val="0"/>
      </c:catAx>
      <c:valAx>
        <c:axId val="-149191248"/>
        <c:scaling>
          <c:orientation val="minMax"/>
          <c:max val="24"/>
        </c:scaling>
        <c:delete val="0"/>
        <c:axPos val="l"/>
        <c:majorGridlines>
          <c:spPr>
            <a:ln w="9525" cap="flat" cmpd="sng" algn="ctr">
              <a:solidFill>
                <a:schemeClr val="tx1">
                  <a:lumMod val="15000"/>
                  <a:lumOff val="85000"/>
                </a:schemeClr>
              </a:solidFill>
              <a:round/>
            </a:ln>
            <a:effectLst/>
          </c:spPr>
        </c:majorGridlines>
        <c:numFmt formatCode="_(* #,##0.000_);_(* \(#,##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1491966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c:spPr>
  <c:txPr>
    <a:bodyPr/>
    <a:lstStyle/>
    <a:p>
      <a:pPr>
        <a:defRPr sz="900" b="1">
          <a:latin typeface="Bahnschrift Condensed" panose="020B05020402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Market production by gender</a:t>
            </a:r>
          </a:p>
        </c:rich>
      </c:tx>
      <c:overlay val="0"/>
      <c:spPr>
        <a:noFill/>
        <a:ln>
          <a:noFill/>
        </a:ln>
        <a:effectLst/>
      </c:spPr>
      <c:txPr>
        <a:bodyPr rot="0" spcFirstLastPara="1" vertOverflow="ellipsis" vert="horz" wrap="square" anchor="ctr" anchorCtr="1"/>
        <a:lstStyle/>
        <a:p>
          <a:pPr>
            <a:defRPr sz="108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areaChart>
        <c:grouping val="standard"/>
        <c:varyColors val="0"/>
        <c:ser>
          <c:idx val="0"/>
          <c:order val="0"/>
          <c:tx>
            <c:strRef>
              <c:f>Sheet1!$G$2</c:f>
              <c:strCache>
                <c:ptCount val="1"/>
                <c:pt idx="0">
                  <c:v>Male</c:v>
                </c:pt>
              </c:strCache>
            </c:strRef>
          </c:tx>
          <c:spPr>
            <a:solidFill>
              <a:schemeClr val="accent1"/>
            </a:solidFill>
            <a:ln>
              <a:noFill/>
              <a:prstDash val="dash"/>
            </a:ln>
            <a:effectLst/>
          </c:spPr>
          <c:cat>
            <c:numRef>
              <c:f>Sheet1!$F$3:$F$83</c:f>
              <c:numCache>
                <c:formatCode>0</c:formatCode>
                <c:ptCount val="8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numCache>
            </c:numRef>
          </c:cat>
          <c:val>
            <c:numRef>
              <c:f>Sheet1!$G$3:$G$83</c:f>
              <c:numCache>
                <c:formatCode>0.00</c:formatCode>
                <c:ptCount val="81"/>
                <c:pt idx="0">
                  <c:v>0</c:v>
                </c:pt>
                <c:pt idx="1">
                  <c:v>6.0489594224400273E-6</c:v>
                </c:pt>
                <c:pt idx="2">
                  <c:v>3.0152898411048089E-4</c:v>
                </c:pt>
                <c:pt idx="3">
                  <c:v>2.2294858540251438E-3</c:v>
                </c:pt>
                <c:pt idx="4">
                  <c:v>7.2125488455225661E-3</c:v>
                </c:pt>
                <c:pt idx="5">
                  <c:v>1.8239783570770763E-2</c:v>
                </c:pt>
                <c:pt idx="6">
                  <c:v>3.9244035832705422E-2</c:v>
                </c:pt>
                <c:pt idx="7">
                  <c:v>7.1799948988432838E-2</c:v>
                </c:pt>
                <c:pt idx="8">
                  <c:v>0.1126022519075795</c:v>
                </c:pt>
                <c:pt idx="9">
                  <c:v>0.16416852119024392</c:v>
                </c:pt>
                <c:pt idx="10">
                  <c:v>0.22083296826963703</c:v>
                </c:pt>
                <c:pt idx="11">
                  <c:v>0.27977702882932348</c:v>
                </c:pt>
                <c:pt idx="12">
                  <c:v>0.33612787159103519</c:v>
                </c:pt>
                <c:pt idx="13">
                  <c:v>0.40149607970265316</c:v>
                </c:pt>
                <c:pt idx="14">
                  <c:v>0.46013562846445444</c:v>
                </c:pt>
                <c:pt idx="15">
                  <c:v>0.51586868610168435</c:v>
                </c:pt>
                <c:pt idx="16">
                  <c:v>0.56627161907209567</c:v>
                </c:pt>
                <c:pt idx="17">
                  <c:v>0.61571857190976009</c:v>
                </c:pt>
                <c:pt idx="18">
                  <c:v>0.6474193403931785</c:v>
                </c:pt>
                <c:pt idx="19">
                  <c:v>0.6762901351027728</c:v>
                </c:pt>
                <c:pt idx="20">
                  <c:v>0.70258815558138576</c:v>
                </c:pt>
                <c:pt idx="21">
                  <c:v>0.72303678479154376</c:v>
                </c:pt>
                <c:pt idx="22">
                  <c:v>0.73796156220003939</c:v>
                </c:pt>
                <c:pt idx="23">
                  <c:v>0.75260733359423226</c:v>
                </c:pt>
                <c:pt idx="24">
                  <c:v>0.76641667104743105</c:v>
                </c:pt>
                <c:pt idx="25">
                  <c:v>0.77338539628394365</c:v>
                </c:pt>
                <c:pt idx="26">
                  <c:v>0.78086053787998266</c:v>
                </c:pt>
                <c:pt idx="27">
                  <c:v>0.78690560328966197</c:v>
                </c:pt>
                <c:pt idx="28">
                  <c:v>0.79375497703505982</c:v>
                </c:pt>
                <c:pt idx="29">
                  <c:v>0.80468488675237393</c:v>
                </c:pt>
                <c:pt idx="30">
                  <c:v>0.81603865975868806</c:v>
                </c:pt>
                <c:pt idx="31">
                  <c:v>0.82505154699391958</c:v>
                </c:pt>
                <c:pt idx="32">
                  <c:v>0.8305458042986007</c:v>
                </c:pt>
                <c:pt idx="33">
                  <c:v>0.83290012441370775</c:v>
                </c:pt>
                <c:pt idx="34">
                  <c:v>0.82625577044015974</c:v>
                </c:pt>
                <c:pt idx="35">
                  <c:v>0.81810813284035133</c:v>
                </c:pt>
                <c:pt idx="36">
                  <c:v>0.80897803582102346</c:v>
                </c:pt>
                <c:pt idx="37">
                  <c:v>0.79874087097383417</c:v>
                </c:pt>
                <c:pt idx="38">
                  <c:v>0.78971532819713053</c:v>
                </c:pt>
                <c:pt idx="39">
                  <c:v>0.7778792817104061</c:v>
                </c:pt>
                <c:pt idx="40">
                  <c:v>0.76607516612831938</c:v>
                </c:pt>
                <c:pt idx="41">
                  <c:v>0.75122398556100067</c:v>
                </c:pt>
                <c:pt idx="42">
                  <c:v>0.73613020799869155</c:v>
                </c:pt>
                <c:pt idx="43">
                  <c:v>0.71568294169299995</c:v>
                </c:pt>
                <c:pt idx="44">
                  <c:v>0.69751931917080889</c:v>
                </c:pt>
                <c:pt idx="45">
                  <c:v>0.67831891575108694</c:v>
                </c:pt>
                <c:pt idx="46">
                  <c:v>0.65893783013926943</c:v>
                </c:pt>
                <c:pt idx="47">
                  <c:v>0.63562943795766824</c:v>
                </c:pt>
                <c:pt idx="48">
                  <c:v>0.60419774575601293</c:v>
                </c:pt>
                <c:pt idx="49">
                  <c:v>0.56875814092042776</c:v>
                </c:pt>
                <c:pt idx="50">
                  <c:v>0.52940466385908347</c:v>
                </c:pt>
                <c:pt idx="51">
                  <c:v>0.49194659750900005</c:v>
                </c:pt>
                <c:pt idx="52">
                  <c:v>0.45731675262699834</c:v>
                </c:pt>
                <c:pt idx="53">
                  <c:v>0.43194219727458044</c:v>
                </c:pt>
                <c:pt idx="54">
                  <c:v>0.40797046001919746</c:v>
                </c:pt>
                <c:pt idx="55">
                  <c:v>0.38537934498811349</c:v>
                </c:pt>
                <c:pt idx="56">
                  <c:v>0.35429013120875996</c:v>
                </c:pt>
                <c:pt idx="57">
                  <c:v>0.3200105527745814</c:v>
                </c:pt>
                <c:pt idx="58">
                  <c:v>0.28340001830185996</c:v>
                </c:pt>
                <c:pt idx="59">
                  <c:v>0.24624665845029975</c:v>
                </c:pt>
                <c:pt idx="60">
                  <c:v>0.21282629393176522</c:v>
                </c:pt>
                <c:pt idx="61">
                  <c:v>0.18808422360200075</c:v>
                </c:pt>
                <c:pt idx="62">
                  <c:v>0.1643367620115691</c:v>
                </c:pt>
                <c:pt idx="63">
                  <c:v>0.14290771773859104</c:v>
                </c:pt>
                <c:pt idx="64">
                  <c:v>0.12447741375248488</c:v>
                </c:pt>
                <c:pt idx="65">
                  <c:v>0.10647693089490255</c:v>
                </c:pt>
                <c:pt idx="66">
                  <c:v>8.924023917026376E-2</c:v>
                </c:pt>
                <c:pt idx="67">
                  <c:v>7.7251722613895013E-2</c:v>
                </c:pt>
                <c:pt idx="68">
                  <c:v>7.1549836548814374E-2</c:v>
                </c:pt>
                <c:pt idx="69">
                  <c:v>6.6623657295724961E-2</c:v>
                </c:pt>
                <c:pt idx="70">
                  <c:v>5.7773325623188071E-2</c:v>
                </c:pt>
                <c:pt idx="71">
                  <c:v>4.9937676325765318E-2</c:v>
                </c:pt>
                <c:pt idx="72">
                  <c:v>4.4037448720719456E-2</c:v>
                </c:pt>
                <c:pt idx="73">
                  <c:v>3.2271611284070183E-2</c:v>
                </c:pt>
                <c:pt idx="74">
                  <c:v>2.1188511104750892E-2</c:v>
                </c:pt>
                <c:pt idx="75">
                  <c:v>1.5586303978318136E-2</c:v>
                </c:pt>
                <c:pt idx="76">
                  <c:v>1.0581890114853906E-2</c:v>
                </c:pt>
                <c:pt idx="77">
                  <c:v>4.7309276122497858E-3</c:v>
                </c:pt>
                <c:pt idx="78">
                  <c:v>2.9010531357511258E-3</c:v>
                </c:pt>
                <c:pt idx="79">
                  <c:v>1.7593336565363924E-3</c:v>
                </c:pt>
                <c:pt idx="80">
                  <c:v>7.7436435109197856E-4</c:v>
                </c:pt>
              </c:numCache>
            </c:numRef>
          </c:val>
          <c:extLst>
            <c:ext xmlns:c16="http://schemas.microsoft.com/office/drawing/2014/chart" uri="{C3380CC4-5D6E-409C-BE32-E72D297353CC}">
              <c16:uniqueId val="{00000000-0D97-4DE6-AE20-D19486F2775E}"/>
            </c:ext>
          </c:extLst>
        </c:ser>
        <c:ser>
          <c:idx val="1"/>
          <c:order val="1"/>
          <c:tx>
            <c:strRef>
              <c:f>Sheet1!$H$2</c:f>
              <c:strCache>
                <c:ptCount val="1"/>
                <c:pt idx="0">
                  <c:v>Female</c:v>
                </c:pt>
              </c:strCache>
            </c:strRef>
          </c:tx>
          <c:spPr>
            <a:solidFill>
              <a:schemeClr val="accent2"/>
            </a:solidFill>
            <a:ln>
              <a:noFill/>
            </a:ln>
            <a:effectLst/>
          </c:spPr>
          <c:cat>
            <c:numRef>
              <c:f>Sheet1!$F$3:$F$83</c:f>
              <c:numCache>
                <c:formatCode>0</c:formatCode>
                <c:ptCount val="8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numCache>
            </c:numRef>
          </c:cat>
          <c:val>
            <c:numRef>
              <c:f>Sheet1!$H$3:$H$83</c:f>
              <c:numCache>
                <c:formatCode>0.00</c:formatCode>
                <c:ptCount val="81"/>
                <c:pt idx="0">
                  <c:v>0</c:v>
                </c:pt>
                <c:pt idx="1">
                  <c:v>0</c:v>
                </c:pt>
                <c:pt idx="2">
                  <c:v>1.5136728523059369E-4</c:v>
                </c:pt>
                <c:pt idx="3">
                  <c:v>6.1857093625695807E-4</c:v>
                </c:pt>
                <c:pt idx="4">
                  <c:v>1.5997585712088378E-3</c:v>
                </c:pt>
                <c:pt idx="5">
                  <c:v>3.8620701740039601E-3</c:v>
                </c:pt>
                <c:pt idx="6">
                  <c:v>8.7371989198008603E-3</c:v>
                </c:pt>
                <c:pt idx="7">
                  <c:v>1.8056952273032598E-2</c:v>
                </c:pt>
                <c:pt idx="8">
                  <c:v>3.6188337042380482E-2</c:v>
                </c:pt>
                <c:pt idx="9">
                  <c:v>5.9462120796169846E-2</c:v>
                </c:pt>
                <c:pt idx="10">
                  <c:v>9.005157230500245E-2</c:v>
                </c:pt>
                <c:pt idx="11">
                  <c:v>0.12495967866606698</c:v>
                </c:pt>
                <c:pt idx="12">
                  <c:v>0.16254038850565311</c:v>
                </c:pt>
                <c:pt idx="13">
                  <c:v>0.18871939938747179</c:v>
                </c:pt>
                <c:pt idx="14">
                  <c:v>0.21209181057964327</c:v>
                </c:pt>
                <c:pt idx="15">
                  <c:v>0.22793775393928067</c:v>
                </c:pt>
                <c:pt idx="16">
                  <c:v>0.23461129681917567</c:v>
                </c:pt>
                <c:pt idx="17">
                  <c:v>0.23104577117612812</c:v>
                </c:pt>
                <c:pt idx="18">
                  <c:v>0.23101036148315157</c:v>
                </c:pt>
                <c:pt idx="19">
                  <c:v>0.22757283043521434</c:v>
                </c:pt>
                <c:pt idx="20">
                  <c:v>0.22057002631963224</c:v>
                </c:pt>
                <c:pt idx="21">
                  <c:v>0.21615017556935334</c:v>
                </c:pt>
                <c:pt idx="22">
                  <c:v>0.21413663505117705</c:v>
                </c:pt>
                <c:pt idx="23">
                  <c:v>0.21296604090660404</c:v>
                </c:pt>
                <c:pt idx="24">
                  <c:v>0.2120668659700278</c:v>
                </c:pt>
                <c:pt idx="25">
                  <c:v>0.21427133848316521</c:v>
                </c:pt>
                <c:pt idx="26">
                  <c:v>0.2163250343296165</c:v>
                </c:pt>
                <c:pt idx="27">
                  <c:v>0.21808004147123589</c:v>
                </c:pt>
                <c:pt idx="28">
                  <c:v>0.21640902516895147</c:v>
                </c:pt>
                <c:pt idx="29">
                  <c:v>0.21547920521447247</c:v>
                </c:pt>
                <c:pt idx="30">
                  <c:v>0.21474338785145899</c:v>
                </c:pt>
                <c:pt idx="31">
                  <c:v>0.21320095055966698</c:v>
                </c:pt>
                <c:pt idx="32">
                  <c:v>0.21216401974848573</c:v>
                </c:pt>
                <c:pt idx="33">
                  <c:v>0.21298311193729083</c:v>
                </c:pt>
                <c:pt idx="34">
                  <c:v>0.21357335910001576</c:v>
                </c:pt>
                <c:pt idx="35">
                  <c:v>0.21201529690679094</c:v>
                </c:pt>
                <c:pt idx="36">
                  <c:v>0.21004165917263909</c:v>
                </c:pt>
                <c:pt idx="37">
                  <c:v>0.20706638933118385</c:v>
                </c:pt>
                <c:pt idx="38">
                  <c:v>0.20298834204229288</c:v>
                </c:pt>
                <c:pt idx="39">
                  <c:v>0.19837093935075126</c:v>
                </c:pt>
                <c:pt idx="40">
                  <c:v>0.194014896853443</c:v>
                </c:pt>
                <c:pt idx="41">
                  <c:v>0.18876456434953437</c:v>
                </c:pt>
                <c:pt idx="42">
                  <c:v>0.18218031249257702</c:v>
                </c:pt>
                <c:pt idx="43">
                  <c:v>0.17515894436429269</c:v>
                </c:pt>
                <c:pt idx="44">
                  <c:v>0.16698457307601697</c:v>
                </c:pt>
                <c:pt idx="45">
                  <c:v>0.15736815602919729</c:v>
                </c:pt>
                <c:pt idx="46">
                  <c:v>0.14800251860267247</c:v>
                </c:pt>
                <c:pt idx="47">
                  <c:v>0.13920785737594163</c:v>
                </c:pt>
                <c:pt idx="48">
                  <c:v>0.12886103966441398</c:v>
                </c:pt>
                <c:pt idx="49">
                  <c:v>0.11786586357910395</c:v>
                </c:pt>
                <c:pt idx="50">
                  <c:v>0.10696260266272593</c:v>
                </c:pt>
                <c:pt idx="51">
                  <c:v>9.526022581379999E-2</c:v>
                </c:pt>
                <c:pt idx="52">
                  <c:v>8.3827331246142486E-2</c:v>
                </c:pt>
                <c:pt idx="53">
                  <c:v>7.3564895887727827E-2</c:v>
                </c:pt>
                <c:pt idx="54">
                  <c:v>6.4944536768241995E-2</c:v>
                </c:pt>
                <c:pt idx="55">
                  <c:v>5.7226831194546822E-2</c:v>
                </c:pt>
                <c:pt idx="56">
                  <c:v>5.1482867992967411E-2</c:v>
                </c:pt>
                <c:pt idx="57">
                  <c:v>4.6420780249177875E-2</c:v>
                </c:pt>
                <c:pt idx="58">
                  <c:v>4.1895593868098109E-2</c:v>
                </c:pt>
                <c:pt idx="59">
                  <c:v>3.7120666403820807E-2</c:v>
                </c:pt>
                <c:pt idx="60">
                  <c:v>3.3664699872860485E-2</c:v>
                </c:pt>
                <c:pt idx="61">
                  <c:v>3.0960638111871091E-2</c:v>
                </c:pt>
                <c:pt idx="62">
                  <c:v>2.8866993816307734E-2</c:v>
                </c:pt>
                <c:pt idx="63">
                  <c:v>2.7104822586831615E-2</c:v>
                </c:pt>
                <c:pt idx="64">
                  <c:v>2.5712732074399006E-2</c:v>
                </c:pt>
                <c:pt idx="65">
                  <c:v>2.4374707958777983E-2</c:v>
                </c:pt>
                <c:pt idx="66">
                  <c:v>2.188773645126935E-2</c:v>
                </c:pt>
                <c:pt idx="67">
                  <c:v>1.98362339951208E-2</c:v>
                </c:pt>
                <c:pt idx="68">
                  <c:v>1.7831581718778289E-2</c:v>
                </c:pt>
                <c:pt idx="69">
                  <c:v>1.6052726926514136E-2</c:v>
                </c:pt>
                <c:pt idx="70">
                  <c:v>1.3544780504235712E-2</c:v>
                </c:pt>
                <c:pt idx="71">
                  <c:v>1.1659862656222925E-2</c:v>
                </c:pt>
                <c:pt idx="72">
                  <c:v>9.6848820853995925E-3</c:v>
                </c:pt>
                <c:pt idx="73">
                  <c:v>7.4353678732265206E-3</c:v>
                </c:pt>
                <c:pt idx="74">
                  <c:v>5.2293323578831369E-3</c:v>
                </c:pt>
                <c:pt idx="75">
                  <c:v>3.8675435613472506E-3</c:v>
                </c:pt>
                <c:pt idx="76">
                  <c:v>2.7435992729878175E-3</c:v>
                </c:pt>
                <c:pt idx="77">
                  <c:v>1.5435515207093335E-3</c:v>
                </c:pt>
                <c:pt idx="78">
                  <c:v>1.0888704014143055E-3</c:v>
                </c:pt>
                <c:pt idx="79">
                  <c:v>7.0595369629426275E-4</c:v>
                </c:pt>
                <c:pt idx="80">
                  <c:v>3.6162655833523166E-4</c:v>
                </c:pt>
              </c:numCache>
            </c:numRef>
          </c:val>
          <c:extLst>
            <c:ext xmlns:c16="http://schemas.microsoft.com/office/drawing/2014/chart" uri="{C3380CC4-5D6E-409C-BE32-E72D297353CC}">
              <c16:uniqueId val="{00000001-0D97-4DE6-AE20-D19486F2775E}"/>
            </c:ext>
          </c:extLst>
        </c:ser>
        <c:dLbls>
          <c:showLegendKey val="0"/>
          <c:showVal val="0"/>
          <c:showCatName val="0"/>
          <c:showSerName val="0"/>
          <c:showPercent val="0"/>
          <c:showBubbleSize val="0"/>
        </c:dLbls>
        <c:axId val="-31824736"/>
        <c:axId val="-31824192"/>
      </c:areaChart>
      <c:catAx>
        <c:axId val="-3182473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824192"/>
        <c:crosses val="autoZero"/>
        <c:auto val="1"/>
        <c:lblAlgn val="ctr"/>
        <c:lblOffset val="100"/>
        <c:noMultiLvlLbl val="0"/>
      </c:catAx>
      <c:valAx>
        <c:axId val="-31824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8247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'Total HH production'!$H$3</c:f>
              <c:strCache>
                <c:ptCount val="1"/>
                <c:pt idx="0">
                  <c:v>Male</c:v>
                </c:pt>
              </c:strCache>
            </c:strRef>
          </c:tx>
          <c:spPr>
            <a:solidFill>
              <a:schemeClr val="accent1"/>
            </a:solidFill>
            <a:ln>
              <a:noFill/>
            </a:ln>
            <a:effectLst/>
          </c:spPr>
          <c:cat>
            <c:numRef>
              <c:f>'Total HH production'!$G$14:$G$102</c:f>
              <c:numCache>
                <c:formatCode>General</c:formatCode>
                <c:ptCount val="8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pt idx="81">
                  <c:v>91</c:v>
                </c:pt>
                <c:pt idx="82">
                  <c:v>92</c:v>
                </c:pt>
                <c:pt idx="83">
                  <c:v>93</c:v>
                </c:pt>
                <c:pt idx="84">
                  <c:v>94</c:v>
                </c:pt>
                <c:pt idx="85">
                  <c:v>95</c:v>
                </c:pt>
              </c:numCache>
            </c:numRef>
          </c:cat>
          <c:val>
            <c:numRef>
              <c:f>'Total HH production'!$H$14:$H$102</c:f>
              <c:numCache>
                <c:formatCode>General</c:formatCode>
                <c:ptCount val="89"/>
                <c:pt idx="0">
                  <c:v>2.0548694905262514E-2</c:v>
                </c:pt>
                <c:pt idx="1">
                  <c:v>2.3711601723246729E-2</c:v>
                </c:pt>
                <c:pt idx="2">
                  <c:v>2.6874498986746976E-2</c:v>
                </c:pt>
                <c:pt idx="3">
                  <c:v>3.023811684942802E-2</c:v>
                </c:pt>
                <c:pt idx="4">
                  <c:v>3.3471554868057356E-2</c:v>
                </c:pt>
                <c:pt idx="5">
                  <c:v>3.6908627603477448E-2</c:v>
                </c:pt>
                <c:pt idx="6">
                  <c:v>4.1336796515288605E-2</c:v>
                </c:pt>
                <c:pt idx="7">
                  <c:v>4.6590453732889114E-2</c:v>
                </c:pt>
                <c:pt idx="8">
                  <c:v>5.5187349098868847E-2</c:v>
                </c:pt>
                <c:pt idx="9">
                  <c:v>6.434304801414828E-2</c:v>
                </c:pt>
                <c:pt idx="10">
                  <c:v>7.3702888033868735E-2</c:v>
                </c:pt>
                <c:pt idx="11">
                  <c:v>8.3405218085873797E-2</c:v>
                </c:pt>
                <c:pt idx="12">
                  <c:v>9.1687398304461279E-2</c:v>
                </c:pt>
                <c:pt idx="13">
                  <c:v>9.6988990368124722E-2</c:v>
                </c:pt>
                <c:pt idx="14">
                  <c:v>0.10133927112663609</c:v>
                </c:pt>
                <c:pt idx="15">
                  <c:v>0.10481982631859045</c:v>
                </c:pt>
                <c:pt idx="16">
                  <c:v>0.10750966197191172</c:v>
                </c:pt>
                <c:pt idx="17">
                  <c:v>0.11063381580292539</c:v>
                </c:pt>
                <c:pt idx="18">
                  <c:v>0.11380620066900496</c:v>
                </c:pt>
                <c:pt idx="19">
                  <c:v>0.11674222671070647</c:v>
                </c:pt>
                <c:pt idx="20">
                  <c:v>0.12011760614315102</c:v>
                </c:pt>
                <c:pt idx="21">
                  <c:v>0.12320711541529998</c:v>
                </c:pt>
                <c:pt idx="22">
                  <c:v>0.12640849814021968</c:v>
                </c:pt>
                <c:pt idx="23">
                  <c:v>0.12805885371034051</c:v>
                </c:pt>
                <c:pt idx="24">
                  <c:v>0.12965348752996525</c:v>
                </c:pt>
                <c:pt idx="25">
                  <c:v>0.13050036832535694</c:v>
                </c:pt>
                <c:pt idx="26">
                  <c:v>0.13175527335856355</c:v>
                </c:pt>
                <c:pt idx="27">
                  <c:v>0.13259154867675174</c:v>
                </c:pt>
                <c:pt idx="28">
                  <c:v>0.1336452553865792</c:v>
                </c:pt>
                <c:pt idx="29">
                  <c:v>0.13521496155753376</c:v>
                </c:pt>
                <c:pt idx="30">
                  <c:v>0.13686094117399766</c:v>
                </c:pt>
                <c:pt idx="31">
                  <c:v>0.13813712404299899</c:v>
                </c:pt>
                <c:pt idx="32">
                  <c:v>0.13905188944697691</c:v>
                </c:pt>
                <c:pt idx="33">
                  <c:v>0.14048116381258308</c:v>
                </c:pt>
                <c:pt idx="34">
                  <c:v>0.14172233905232895</c:v>
                </c:pt>
                <c:pt idx="35">
                  <c:v>0.14316642286808412</c:v>
                </c:pt>
                <c:pt idx="36">
                  <c:v>0.14381269771810259</c:v>
                </c:pt>
                <c:pt idx="37">
                  <c:v>0.14439190964515602</c:v>
                </c:pt>
                <c:pt idx="38">
                  <c:v>0.14512793931756141</c:v>
                </c:pt>
                <c:pt idx="39">
                  <c:v>0.14579916092521802</c:v>
                </c:pt>
                <c:pt idx="40">
                  <c:v>0.14494651877599418</c:v>
                </c:pt>
                <c:pt idx="41">
                  <c:v>0.14412249230625179</c:v>
                </c:pt>
                <c:pt idx="42">
                  <c:v>0.14371826119857181</c:v>
                </c:pt>
                <c:pt idx="43">
                  <c:v>0.14259295318589491</c:v>
                </c:pt>
                <c:pt idx="44">
                  <c:v>0.14115494602194281</c:v>
                </c:pt>
                <c:pt idx="45">
                  <c:v>0.1405871421487461</c:v>
                </c:pt>
                <c:pt idx="46">
                  <c:v>0.13920445544696355</c:v>
                </c:pt>
                <c:pt idx="47">
                  <c:v>0.13811728893428329</c:v>
                </c:pt>
                <c:pt idx="48">
                  <c:v>0.13658248529326056</c:v>
                </c:pt>
                <c:pt idx="49">
                  <c:v>0.13394884911463376</c:v>
                </c:pt>
                <c:pt idx="50">
                  <c:v>0.13143933523722351</c:v>
                </c:pt>
                <c:pt idx="51">
                  <c:v>0.13050682715651871</c:v>
                </c:pt>
                <c:pt idx="52">
                  <c:v>0.12903137596989955</c:v>
                </c:pt>
                <c:pt idx="53">
                  <c:v>0.12772621435102599</c:v>
                </c:pt>
                <c:pt idx="54">
                  <c:v>0.12693520817787393</c:v>
                </c:pt>
                <c:pt idx="55">
                  <c:v>0.12633138390012125</c:v>
                </c:pt>
                <c:pt idx="56">
                  <c:v>0.12495281518092849</c:v>
                </c:pt>
                <c:pt idx="57">
                  <c:v>0.1241148200556262</c:v>
                </c:pt>
                <c:pt idx="58">
                  <c:v>0.12306566128016709</c:v>
                </c:pt>
                <c:pt idx="59">
                  <c:v>0.12185575786644552</c:v>
                </c:pt>
                <c:pt idx="60">
                  <c:v>0.12083057129125985</c:v>
                </c:pt>
                <c:pt idx="61">
                  <c:v>0.11933943164196674</c:v>
                </c:pt>
                <c:pt idx="62">
                  <c:v>0.11696744500677891</c:v>
                </c:pt>
                <c:pt idx="63">
                  <c:v>0.11488664082497237</c:v>
                </c:pt>
                <c:pt idx="64">
                  <c:v>0.11281623192172203</c:v>
                </c:pt>
                <c:pt idx="65">
                  <c:v>0.10961440969053982</c:v>
                </c:pt>
                <c:pt idx="66">
                  <c:v>0.1064353844581031</c:v>
                </c:pt>
                <c:pt idx="67">
                  <c:v>0.10282489783868018</c:v>
                </c:pt>
                <c:pt idx="68">
                  <c:v>9.9399242711600777E-2</c:v>
                </c:pt>
                <c:pt idx="69">
                  <c:v>9.5984804548698718E-2</c:v>
                </c:pt>
                <c:pt idx="70">
                  <c:v>9.205194008574194E-2</c:v>
                </c:pt>
                <c:pt idx="71">
                  <c:v>8.761110192819041E-2</c:v>
                </c:pt>
                <c:pt idx="72">
                  <c:v>8.3217921536666753E-2</c:v>
                </c:pt>
                <c:pt idx="73">
                  <c:v>7.9116076470267874E-2</c:v>
                </c:pt>
                <c:pt idx="74">
                  <c:v>7.4841944948974282E-2</c:v>
                </c:pt>
                <c:pt idx="75">
                  <c:v>7.1198629122640397E-2</c:v>
                </c:pt>
                <c:pt idx="76">
                  <c:v>6.8214821106619444E-2</c:v>
                </c:pt>
                <c:pt idx="77">
                  <c:v>6.5326739465464842E-2</c:v>
                </c:pt>
                <c:pt idx="78">
                  <c:v>6.1684551068239078E-2</c:v>
                </c:pt>
                <c:pt idx="79">
                  <c:v>5.8096527040622799E-2</c:v>
                </c:pt>
                <c:pt idx="80">
                  <c:v>5.444166939765667E-2</c:v>
                </c:pt>
                <c:pt idx="81">
                  <c:v>5.074850782846644E-2</c:v>
                </c:pt>
                <c:pt idx="82">
                  <c:v>4.3230762763118546E-2</c:v>
                </c:pt>
                <c:pt idx="83">
                  <c:v>3.9907006207548237E-2</c:v>
                </c:pt>
                <c:pt idx="84">
                  <c:v>3.3037924613210597E-2</c:v>
                </c:pt>
                <c:pt idx="85">
                  <c:v>2.6168852573356941E-2</c:v>
                </c:pt>
              </c:numCache>
            </c:numRef>
          </c:val>
          <c:extLst>
            <c:ext xmlns:c16="http://schemas.microsoft.com/office/drawing/2014/chart" uri="{C3380CC4-5D6E-409C-BE32-E72D297353CC}">
              <c16:uniqueId val="{00000000-236F-431E-A1B0-AC5A2680592F}"/>
            </c:ext>
          </c:extLst>
        </c:ser>
        <c:ser>
          <c:idx val="1"/>
          <c:order val="1"/>
          <c:tx>
            <c:strRef>
              <c:f>'Total HH production'!$I$3</c:f>
              <c:strCache>
                <c:ptCount val="1"/>
                <c:pt idx="0">
                  <c:v>Female</c:v>
                </c:pt>
              </c:strCache>
            </c:strRef>
          </c:tx>
          <c:spPr>
            <a:solidFill>
              <a:schemeClr val="accent2"/>
            </a:solidFill>
            <a:ln>
              <a:noFill/>
            </a:ln>
            <a:effectLst/>
          </c:spPr>
          <c:cat>
            <c:numRef>
              <c:f>'Total HH production'!$G$14:$G$102</c:f>
              <c:numCache>
                <c:formatCode>General</c:formatCode>
                <c:ptCount val="8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pt idx="66">
                  <c:v>76</c:v>
                </c:pt>
                <c:pt idx="67">
                  <c:v>77</c:v>
                </c:pt>
                <c:pt idx="68">
                  <c:v>78</c:v>
                </c:pt>
                <c:pt idx="69">
                  <c:v>79</c:v>
                </c:pt>
                <c:pt idx="70">
                  <c:v>80</c:v>
                </c:pt>
                <c:pt idx="71">
                  <c:v>81</c:v>
                </c:pt>
                <c:pt idx="72">
                  <c:v>82</c:v>
                </c:pt>
                <c:pt idx="73">
                  <c:v>83</c:v>
                </c:pt>
                <c:pt idx="74">
                  <c:v>84</c:v>
                </c:pt>
                <c:pt idx="75">
                  <c:v>85</c:v>
                </c:pt>
                <c:pt idx="76">
                  <c:v>86</c:v>
                </c:pt>
                <c:pt idx="77">
                  <c:v>87</c:v>
                </c:pt>
                <c:pt idx="78">
                  <c:v>88</c:v>
                </c:pt>
                <c:pt idx="79">
                  <c:v>89</c:v>
                </c:pt>
                <c:pt idx="80">
                  <c:v>90</c:v>
                </c:pt>
                <c:pt idx="81">
                  <c:v>91</c:v>
                </c:pt>
                <c:pt idx="82">
                  <c:v>92</c:v>
                </c:pt>
                <c:pt idx="83">
                  <c:v>93</c:v>
                </c:pt>
                <c:pt idx="84">
                  <c:v>94</c:v>
                </c:pt>
                <c:pt idx="85">
                  <c:v>95</c:v>
                </c:pt>
              </c:numCache>
            </c:numRef>
          </c:cat>
          <c:val>
            <c:numRef>
              <c:f>'Total HH production'!$I$14:$I$102</c:f>
              <c:numCache>
                <c:formatCode>General</c:formatCode>
                <c:ptCount val="89"/>
                <c:pt idx="0">
                  <c:v>2.412450639147205E-2</c:v>
                </c:pt>
                <c:pt idx="1">
                  <c:v>3.1920945244207834E-2</c:v>
                </c:pt>
                <c:pt idx="2">
                  <c:v>3.9717384096943621E-2</c:v>
                </c:pt>
                <c:pt idx="3">
                  <c:v>4.911493184308862E-2</c:v>
                </c:pt>
                <c:pt idx="4">
                  <c:v>6.102912397802851E-2</c:v>
                </c:pt>
                <c:pt idx="5">
                  <c:v>7.843980913962828E-2</c:v>
                </c:pt>
                <c:pt idx="6">
                  <c:v>0.10112502042270947</c:v>
                </c:pt>
                <c:pt idx="7">
                  <c:v>0.13449936701543719</c:v>
                </c:pt>
                <c:pt idx="8">
                  <c:v>0.17864072560573041</c:v>
                </c:pt>
                <c:pt idx="9">
                  <c:v>0.22870015545145414</c:v>
                </c:pt>
                <c:pt idx="10">
                  <c:v>0.280388431812992</c:v>
                </c:pt>
                <c:pt idx="11">
                  <c:v>0.34130129109741852</c:v>
                </c:pt>
                <c:pt idx="12">
                  <c:v>0.39592983951333283</c:v>
                </c:pt>
                <c:pt idx="13">
                  <c:v>0.44556137466093526</c:v>
                </c:pt>
                <c:pt idx="14">
                  <c:v>0.48955713629184744</c:v>
                </c:pt>
                <c:pt idx="15">
                  <c:v>0.53156640127495036</c:v>
                </c:pt>
                <c:pt idx="16">
                  <c:v>0.55972798766325027</c:v>
                </c:pt>
                <c:pt idx="17">
                  <c:v>0.58230666262830477</c:v>
                </c:pt>
                <c:pt idx="18">
                  <c:v>0.60038417624583307</c:v>
                </c:pt>
                <c:pt idx="19">
                  <c:v>0.61346397720682311</c:v>
                </c:pt>
                <c:pt idx="20">
                  <c:v>0.62634273176072897</c:v>
                </c:pt>
                <c:pt idx="21">
                  <c:v>0.6348479384767669</c:v>
                </c:pt>
                <c:pt idx="22">
                  <c:v>0.64208157045142078</c:v>
                </c:pt>
                <c:pt idx="23">
                  <c:v>0.6396424721653996</c:v>
                </c:pt>
                <c:pt idx="24">
                  <c:v>0.63279493497695938</c:v>
                </c:pt>
                <c:pt idx="25">
                  <c:v>0.61956771310559899</c:v>
                </c:pt>
                <c:pt idx="26">
                  <c:v>0.60894838285581621</c:v>
                </c:pt>
                <c:pt idx="27">
                  <c:v>0.58621392967326524</c:v>
                </c:pt>
                <c:pt idx="28">
                  <c:v>0.56677973570386453</c:v>
                </c:pt>
                <c:pt idx="29">
                  <c:v>0.55249573057883927</c:v>
                </c:pt>
                <c:pt idx="30">
                  <c:v>0.5352348129088722</c:v>
                </c:pt>
                <c:pt idx="31">
                  <c:v>0.51730019710900432</c:v>
                </c:pt>
                <c:pt idx="32">
                  <c:v>0.50794360752472945</c:v>
                </c:pt>
                <c:pt idx="33">
                  <c:v>0.50248807839262999</c:v>
                </c:pt>
                <c:pt idx="34">
                  <c:v>0.49904830556004087</c:v>
                </c:pt>
                <c:pt idx="35">
                  <c:v>0.4986767049260053</c:v>
                </c:pt>
                <c:pt idx="36">
                  <c:v>0.49821196718225846</c:v>
                </c:pt>
                <c:pt idx="37">
                  <c:v>0.49990308218098295</c:v>
                </c:pt>
                <c:pt idx="38">
                  <c:v>0.49908222779991768</c:v>
                </c:pt>
                <c:pt idx="39">
                  <c:v>0.49460375070822615</c:v>
                </c:pt>
                <c:pt idx="40">
                  <c:v>0.48456954661107227</c:v>
                </c:pt>
                <c:pt idx="41">
                  <c:v>0.4728548845866109</c:v>
                </c:pt>
                <c:pt idx="42">
                  <c:v>0.46114761200004967</c:v>
                </c:pt>
                <c:pt idx="43">
                  <c:v>0.44767922922066944</c:v>
                </c:pt>
                <c:pt idx="44">
                  <c:v>0.43391934486814338</c:v>
                </c:pt>
                <c:pt idx="45">
                  <c:v>0.42370540277404889</c:v>
                </c:pt>
                <c:pt idx="46">
                  <c:v>0.41533742137854007</c:v>
                </c:pt>
                <c:pt idx="47">
                  <c:v>0.40719972215560624</c:v>
                </c:pt>
                <c:pt idx="48">
                  <c:v>0.3982378741655353</c:v>
                </c:pt>
                <c:pt idx="49">
                  <c:v>0.38927844345990797</c:v>
                </c:pt>
                <c:pt idx="50">
                  <c:v>0.38099643044478987</c:v>
                </c:pt>
                <c:pt idx="51">
                  <c:v>0.37238146659418003</c:v>
                </c:pt>
                <c:pt idx="52">
                  <c:v>0.36051143910592964</c:v>
                </c:pt>
                <c:pt idx="53">
                  <c:v>0.35059074514465011</c:v>
                </c:pt>
                <c:pt idx="54">
                  <c:v>0.34078142015938789</c:v>
                </c:pt>
                <c:pt idx="55">
                  <c:v>0.33126360821265222</c:v>
                </c:pt>
                <c:pt idx="56">
                  <c:v>0.32014116463426867</c:v>
                </c:pt>
                <c:pt idx="57">
                  <c:v>0.311290338792447</c:v>
                </c:pt>
                <c:pt idx="58">
                  <c:v>0.30131342147026308</c:v>
                </c:pt>
                <c:pt idx="59">
                  <c:v>0.29217757963901247</c:v>
                </c:pt>
                <c:pt idx="60">
                  <c:v>0.28321403668348571</c:v>
                </c:pt>
                <c:pt idx="61">
                  <c:v>0.27339891021555873</c:v>
                </c:pt>
                <c:pt idx="62">
                  <c:v>0.26271223996277576</c:v>
                </c:pt>
                <c:pt idx="63">
                  <c:v>0.25343207191851175</c:v>
                </c:pt>
                <c:pt idx="64">
                  <c:v>0.24331312719215692</c:v>
                </c:pt>
                <c:pt idx="65">
                  <c:v>0.23156814401282594</c:v>
                </c:pt>
                <c:pt idx="66">
                  <c:v>0.22069715534348849</c:v>
                </c:pt>
                <c:pt idx="67">
                  <c:v>0.20961456160683489</c:v>
                </c:pt>
                <c:pt idx="68">
                  <c:v>0.19717293520435608</c:v>
                </c:pt>
                <c:pt idx="69">
                  <c:v>0.18452470264057275</c:v>
                </c:pt>
                <c:pt idx="70">
                  <c:v>0.17068831840126733</c:v>
                </c:pt>
                <c:pt idx="71">
                  <c:v>0.15654962455655252</c:v>
                </c:pt>
                <c:pt idx="72">
                  <c:v>0.14269699864995142</c:v>
                </c:pt>
                <c:pt idx="73">
                  <c:v>0.12834064028418857</c:v>
                </c:pt>
                <c:pt idx="74">
                  <c:v>0.11392827831065258</c:v>
                </c:pt>
                <c:pt idx="75">
                  <c:v>0.10078745763780671</c:v>
                </c:pt>
                <c:pt idx="76">
                  <c:v>8.9178749107850064E-2</c:v>
                </c:pt>
                <c:pt idx="77">
                  <c:v>7.7678193514607377E-2</c:v>
                </c:pt>
                <c:pt idx="78">
                  <c:v>6.6805676127835181E-2</c:v>
                </c:pt>
                <c:pt idx="79">
                  <c:v>5.6149525763188296E-2</c:v>
                </c:pt>
                <c:pt idx="80">
                  <c:v>4.6256792043790108E-2</c:v>
                </c:pt>
                <c:pt idx="81">
                  <c:v>3.5742573538474473E-2</c:v>
                </c:pt>
                <c:pt idx="82">
                  <c:v>2.6083907478199057E-2</c:v>
                </c:pt>
                <c:pt idx="83">
                  <c:v>1.8620752912445575E-2</c:v>
                </c:pt>
                <c:pt idx="84">
                  <c:v>1.3482536791929137E-2</c:v>
                </c:pt>
                <c:pt idx="85">
                  <c:v>9.4202931506770782E-3</c:v>
                </c:pt>
              </c:numCache>
            </c:numRef>
          </c:val>
          <c:extLst>
            <c:ext xmlns:c16="http://schemas.microsoft.com/office/drawing/2014/chart" uri="{C3380CC4-5D6E-409C-BE32-E72D297353CC}">
              <c16:uniqueId val="{00000001-236F-431E-A1B0-AC5A2680592F}"/>
            </c:ext>
          </c:extLst>
        </c:ser>
        <c:dLbls>
          <c:showLegendKey val="0"/>
          <c:showVal val="0"/>
          <c:showCatName val="0"/>
          <c:showSerName val="0"/>
          <c:showPercent val="0"/>
          <c:showBubbleSize val="0"/>
        </c:dLbls>
        <c:axId val="416733647"/>
        <c:axId val="416731151"/>
      </c:areaChart>
      <c:catAx>
        <c:axId val="41673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416731151"/>
        <c:crosses val="autoZero"/>
        <c:auto val="1"/>
        <c:lblAlgn val="ctr"/>
        <c:lblOffset val="100"/>
        <c:noMultiLvlLbl val="0"/>
      </c:catAx>
      <c:valAx>
        <c:axId val="4167311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4167336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b="1">
          <a:latin typeface="Bahnschrift Condensed" panose="020B0502040204020203"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US" sz="1100"/>
              <a:t>Males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lineChart>
        <c:grouping val="standard"/>
        <c:varyColors val="0"/>
        <c:ser>
          <c:idx val="0"/>
          <c:order val="0"/>
          <c:tx>
            <c:strRef>
              <c:f>'LCD NTA+NTTA'!$O$2</c:f>
              <c:strCache>
                <c:ptCount val="1"/>
                <c:pt idx="0">
                  <c:v>Home</c:v>
                </c:pt>
              </c:strCache>
            </c:strRef>
          </c:tx>
          <c:spPr>
            <a:ln w="28575" cap="rnd">
              <a:solidFill>
                <a:schemeClr val="accent1"/>
              </a:solidFill>
              <a:round/>
            </a:ln>
            <a:effectLst/>
          </c:spPr>
          <c:marker>
            <c:symbol val="none"/>
          </c:marker>
          <c:cat>
            <c:numRef>
              <c:f>'LCD NTA+NTTA'!$N$3:$N$99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numCache>
            </c:numRef>
          </c:cat>
          <c:val>
            <c:numRef>
              <c:f>'LCD NTA+NTTA'!$O$3:$O$99</c:f>
              <c:numCache>
                <c:formatCode>General</c:formatCode>
                <c:ptCount val="97"/>
                <c:pt idx="0">
                  <c:v>0.53970623783594751</c:v>
                </c:pt>
                <c:pt idx="1">
                  <c:v>0.48821913017888857</c:v>
                </c:pt>
                <c:pt idx="2">
                  <c:v>0.43673202252182963</c:v>
                </c:pt>
                <c:pt idx="3">
                  <c:v>0.39076893531518808</c:v>
                </c:pt>
                <c:pt idx="4">
                  <c:v>0.35277820507553298</c:v>
                </c:pt>
                <c:pt idx="5">
                  <c:v>0.32397048046633525</c:v>
                </c:pt>
                <c:pt idx="6">
                  <c:v>0.29662994241512514</c:v>
                </c:pt>
                <c:pt idx="7">
                  <c:v>0.27560530044552561</c:v>
                </c:pt>
                <c:pt idx="8">
                  <c:v>0.25679940074276558</c:v>
                </c:pt>
                <c:pt idx="9">
                  <c:v>0.24082516345333446</c:v>
                </c:pt>
                <c:pt idx="10">
                  <c:v>0.20523322017639489</c:v>
                </c:pt>
                <c:pt idx="11">
                  <c:v>0.19448902142019761</c:v>
                </c:pt>
                <c:pt idx="12">
                  <c:v>0.18534654591072863</c:v>
                </c:pt>
                <c:pt idx="13">
                  <c:v>0.17862032296066704</c:v>
                </c:pt>
                <c:pt idx="14">
                  <c:v>0.17224250426846568</c:v>
                </c:pt>
                <c:pt idx="15">
                  <c:v>0.16756000454793435</c:v>
                </c:pt>
                <c:pt idx="16">
                  <c:v>0.15820057537102453</c:v>
                </c:pt>
                <c:pt idx="17">
                  <c:v>0.14924637096812721</c:v>
                </c:pt>
                <c:pt idx="18">
                  <c:v>0.13567197163464798</c:v>
                </c:pt>
                <c:pt idx="19">
                  <c:v>0.12228124770095228</c:v>
                </c:pt>
                <c:pt idx="20">
                  <c:v>0.10863507508391226</c:v>
                </c:pt>
                <c:pt idx="21">
                  <c:v>9.8843888331013194E-2</c:v>
                </c:pt>
                <c:pt idx="22">
                  <c:v>9.0210007557596825E-2</c:v>
                </c:pt>
                <c:pt idx="23">
                  <c:v>8.5750452165953728E-2</c:v>
                </c:pt>
                <c:pt idx="24">
                  <c:v>8.4042081769184693E-2</c:v>
                </c:pt>
                <c:pt idx="25">
                  <c:v>8.7643692273002158E-2</c:v>
                </c:pt>
                <c:pt idx="26">
                  <c:v>9.1075223407721367E-2</c:v>
                </c:pt>
                <c:pt idx="27">
                  <c:v>9.5807148473814524E-2</c:v>
                </c:pt>
                <c:pt idx="28">
                  <c:v>0.10177238543934861</c:v>
                </c:pt>
                <c:pt idx="29">
                  <c:v>0.10789200375682312</c:v>
                </c:pt>
                <c:pt idx="30">
                  <c:v>0.10581899603393367</c:v>
                </c:pt>
                <c:pt idx="31">
                  <c:v>0.10272719368563261</c:v>
                </c:pt>
                <c:pt idx="32">
                  <c:v>9.5812460766900226E-2</c:v>
                </c:pt>
                <c:pt idx="33">
                  <c:v>8.6250514747823748E-2</c:v>
                </c:pt>
                <c:pt idx="34">
                  <c:v>7.182621540201925E-2</c:v>
                </c:pt>
                <c:pt idx="35">
                  <c:v>5.9949447225330049E-2</c:v>
                </c:pt>
                <c:pt idx="36">
                  <c:v>4.6406138182679801E-2</c:v>
                </c:pt>
                <c:pt idx="37">
                  <c:v>3.3934794468718138E-2</c:v>
                </c:pt>
                <c:pt idx="38">
                  <c:v>2.3194274188848174E-2</c:v>
                </c:pt>
                <c:pt idx="39">
                  <c:v>1.5708431545466417E-2</c:v>
                </c:pt>
                <c:pt idx="40">
                  <c:v>8.7983134424901299E-3</c:v>
                </c:pt>
                <c:pt idx="41">
                  <c:v>3.6807502945169768E-3</c:v>
                </c:pt>
                <c:pt idx="42">
                  <c:v>1.1834183841649693E-4</c:v>
                </c:pt>
                <c:pt idx="43">
                  <c:v>-3.2291862732639898E-3</c:v>
                </c:pt>
                <c:pt idx="44">
                  <c:v>-3.5905846293194377E-3</c:v>
                </c:pt>
                <c:pt idx="45">
                  <c:v>-2.3125004180087061E-3</c:v>
                </c:pt>
                <c:pt idx="46">
                  <c:v>2.0627748705606408E-3</c:v>
                </c:pt>
                <c:pt idx="47">
                  <c:v>8.0413785591647025E-3</c:v>
                </c:pt>
                <c:pt idx="48">
                  <c:v>1.5042952182674124E-2</c:v>
                </c:pt>
                <c:pt idx="49">
                  <c:v>1.7788796221010483E-2</c:v>
                </c:pt>
                <c:pt idx="50">
                  <c:v>2.3697957920141705E-2</c:v>
                </c:pt>
                <c:pt idx="51">
                  <c:v>2.8786628308598378E-2</c:v>
                </c:pt>
                <c:pt idx="52">
                  <c:v>3.3436776546417107E-2</c:v>
                </c:pt>
                <c:pt idx="53">
                  <c:v>3.9361684035126104E-2</c:v>
                </c:pt>
                <c:pt idx="54">
                  <c:v>4.8858993970165188E-2</c:v>
                </c:pt>
                <c:pt idx="55">
                  <c:v>5.4791736135727215E-2</c:v>
                </c:pt>
                <c:pt idx="56">
                  <c:v>6.1157563950549804E-2</c:v>
                </c:pt>
                <c:pt idx="57">
                  <c:v>6.6146781715392955E-2</c:v>
                </c:pt>
                <c:pt idx="58">
                  <c:v>6.9834401683882247E-2</c:v>
                </c:pt>
                <c:pt idx="59">
                  <c:v>7.3352114263984664E-2</c:v>
                </c:pt>
                <c:pt idx="60">
                  <c:v>7.7946703177534715E-2</c:v>
                </c:pt>
                <c:pt idx="61">
                  <c:v>8.0357481017628962E-2</c:v>
                </c:pt>
                <c:pt idx="62">
                  <c:v>8.256050615834265E-2</c:v>
                </c:pt>
                <c:pt idx="63">
                  <c:v>8.4431006593549407E-2</c:v>
                </c:pt>
                <c:pt idx="64">
                  <c:v>8.4551574626730186E-2</c:v>
                </c:pt>
                <c:pt idx="65">
                  <c:v>8.3281095784657228E-2</c:v>
                </c:pt>
                <c:pt idx="66">
                  <c:v>8.2770551933875308E-2</c:v>
                </c:pt>
                <c:pt idx="67">
                  <c:v>8.2158845206849809E-2</c:v>
                </c:pt>
                <c:pt idx="68">
                  <c:v>8.1490872123742022E-2</c:v>
                </c:pt>
                <c:pt idx="69">
                  <c:v>8.1284132199661949E-2</c:v>
                </c:pt>
                <c:pt idx="70">
                  <c:v>8.0556070966885107E-2</c:v>
                </c:pt>
                <c:pt idx="71">
                  <c:v>7.8999139140994559E-2</c:v>
                </c:pt>
                <c:pt idx="72">
                  <c:v>7.7268525905550084E-2</c:v>
                </c:pt>
                <c:pt idx="73">
                  <c:v>7.5190358761318479E-2</c:v>
                </c:pt>
                <c:pt idx="74">
                  <c:v>7.2286798856137188E-2</c:v>
                </c:pt>
                <c:pt idx="75">
                  <c:v>7.0836733933418633E-2</c:v>
                </c:pt>
                <c:pt idx="76">
                  <c:v>7.0076540971060419E-2</c:v>
                </c:pt>
                <c:pt idx="77">
                  <c:v>6.9706820659469593E-2</c:v>
                </c:pt>
                <c:pt idx="78">
                  <c:v>6.8666805525166963E-2</c:v>
                </c:pt>
                <c:pt idx="79">
                  <c:v>6.8603793703403984E-2</c:v>
                </c:pt>
                <c:pt idx="80">
                  <c:v>7.0374000720408114E-2</c:v>
                </c:pt>
                <c:pt idx="81">
                  <c:v>7.3502052780880345E-2</c:v>
                </c:pt>
                <c:pt idx="82">
                  <c:v>7.7332569611581567E-2</c:v>
                </c:pt>
                <c:pt idx="83">
                  <c:v>8.1562349218299898E-2</c:v>
                </c:pt>
                <c:pt idx="84">
                  <c:v>8.6294331611296821E-2</c:v>
                </c:pt>
                <c:pt idx="85">
                  <c:v>8.9525275909610749E-2</c:v>
                </c:pt>
                <c:pt idx="86">
                  <c:v>9.1928840114309851E-2</c:v>
                </c:pt>
                <c:pt idx="87">
                  <c:v>9.4626405345160522E-2</c:v>
                </c:pt>
                <c:pt idx="88">
                  <c:v>9.8397961455300775E-2</c:v>
                </c:pt>
              </c:numCache>
            </c:numRef>
          </c:val>
          <c:smooth val="0"/>
          <c:extLst>
            <c:ext xmlns:c16="http://schemas.microsoft.com/office/drawing/2014/chart" uri="{C3380CC4-5D6E-409C-BE32-E72D297353CC}">
              <c16:uniqueId val="{00000000-D358-4B71-91F9-975C058EA8C1}"/>
            </c:ext>
          </c:extLst>
        </c:ser>
        <c:ser>
          <c:idx val="1"/>
          <c:order val="1"/>
          <c:tx>
            <c:strRef>
              <c:f>'LCD NTA+NTTA'!$P$2</c:f>
              <c:strCache>
                <c:ptCount val="1"/>
                <c:pt idx="0">
                  <c:v>Market</c:v>
                </c:pt>
              </c:strCache>
            </c:strRef>
          </c:tx>
          <c:spPr>
            <a:ln w="28575" cap="rnd">
              <a:solidFill>
                <a:schemeClr val="accent2"/>
              </a:solidFill>
              <a:round/>
            </a:ln>
            <a:effectLst/>
          </c:spPr>
          <c:marker>
            <c:symbol val="none"/>
          </c:marker>
          <c:cat>
            <c:numRef>
              <c:f>'LCD NTA+NTTA'!$N$3:$N$99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numCache>
            </c:numRef>
          </c:cat>
          <c:val>
            <c:numRef>
              <c:f>'LCD NTA+NTTA'!$P$3:$P$99</c:f>
              <c:numCache>
                <c:formatCode>General</c:formatCode>
                <c:ptCount val="97"/>
                <c:pt idx="0">
                  <c:v>3.5051519428607694E-2</c:v>
                </c:pt>
                <c:pt idx="1">
                  <c:v>3.5795043950505638E-2</c:v>
                </c:pt>
                <c:pt idx="2">
                  <c:v>3.6538925836374143E-2</c:v>
                </c:pt>
                <c:pt idx="3">
                  <c:v>3.8004511725607371E-2</c:v>
                </c:pt>
                <c:pt idx="4">
                  <c:v>3.9090462068098547E-2</c:v>
                </c:pt>
                <c:pt idx="5">
                  <c:v>4.0332456245916616E-2</c:v>
                </c:pt>
                <c:pt idx="6">
                  <c:v>4.7216374829998554E-2</c:v>
                </c:pt>
                <c:pt idx="7">
                  <c:v>4.8553561628871915E-2</c:v>
                </c:pt>
                <c:pt idx="8">
                  <c:v>5.0180164064636559E-2</c:v>
                </c:pt>
                <c:pt idx="9">
                  <c:v>5.196709935216863E-2</c:v>
                </c:pt>
                <c:pt idx="10">
                  <c:v>5.358996008292085E-2</c:v>
                </c:pt>
                <c:pt idx="11">
                  <c:v>5.5291552535644065E-2</c:v>
                </c:pt>
                <c:pt idx="12">
                  <c:v>5.7110413520891981E-2</c:v>
                </c:pt>
                <c:pt idx="13">
                  <c:v>5.8641510884773533E-2</c:v>
                </c:pt>
                <c:pt idx="14">
                  <c:v>5.966110676308458E-2</c:v>
                </c:pt>
                <c:pt idx="15">
                  <c:v>6.1209814604367883E-2</c:v>
                </c:pt>
                <c:pt idx="16">
                  <c:v>3.2731875364184773E-2</c:v>
                </c:pt>
                <c:pt idx="17">
                  <c:v>-1.4570564396916431E-2</c:v>
                </c:pt>
                <c:pt idx="18">
                  <c:v>-7.039176559934765E-2</c:v>
                </c:pt>
                <c:pt idx="19">
                  <c:v>-0.13647634122282909</c:v>
                </c:pt>
                <c:pt idx="20">
                  <c:v>-0.21060739063368963</c:v>
                </c:pt>
                <c:pt idx="21">
                  <c:v>-0.29153205243028479</c:v>
                </c:pt>
                <c:pt idx="22">
                  <c:v>-0.37390517347668395</c:v>
                </c:pt>
                <c:pt idx="23">
                  <c:v>-0.45323515878442056</c:v>
                </c:pt>
                <c:pt idx="24">
                  <c:v>-0.53016372778986143</c:v>
                </c:pt>
                <c:pt idx="25">
                  <c:v>-0.6068185735559426</c:v>
                </c:pt>
                <c:pt idx="26">
                  <c:v>-0.68338872865748446</c:v>
                </c:pt>
                <c:pt idx="27">
                  <c:v>-0.75895854313176236</c:v>
                </c:pt>
                <c:pt idx="28">
                  <c:v>-0.83491183723773554</c:v>
                </c:pt>
                <c:pt idx="29">
                  <c:v>-0.91516939696668687</c:v>
                </c:pt>
                <c:pt idx="30">
                  <c:v>-0.99569162711313719</c:v>
                </c:pt>
                <c:pt idx="31">
                  <c:v>-1.0932098276500526</c:v>
                </c:pt>
                <c:pt idx="32">
                  <c:v>-1.1880049670527013</c:v>
                </c:pt>
                <c:pt idx="33">
                  <c:v>-1.2821045794890915</c:v>
                </c:pt>
                <c:pt idx="34">
                  <c:v>-1.372063549390687</c:v>
                </c:pt>
                <c:pt idx="35">
                  <c:v>-1.4592497933458393</c:v>
                </c:pt>
                <c:pt idx="36">
                  <c:v>-1.5228215352027763</c:v>
                </c:pt>
                <c:pt idx="37">
                  <c:v>-1.5928233598996826</c:v>
                </c:pt>
                <c:pt idx="38">
                  <c:v>-1.6592943811912351</c:v>
                </c:pt>
                <c:pt idx="39">
                  <c:v>-1.7193010189554236</c:v>
                </c:pt>
                <c:pt idx="40">
                  <c:v>-1.7733079788460875</c:v>
                </c:pt>
                <c:pt idx="41">
                  <c:v>-1.8270389564787544</c:v>
                </c:pt>
                <c:pt idx="42">
                  <c:v>-1.8330007131358637</c:v>
                </c:pt>
                <c:pt idx="43">
                  <c:v>-1.8224391736704764</c:v>
                </c:pt>
                <c:pt idx="44">
                  <c:v>-1.8011917417974672</c:v>
                </c:pt>
                <c:pt idx="45">
                  <c:v>-1.7579588887975679</c:v>
                </c:pt>
                <c:pt idx="46">
                  <c:v>-1.6813956233710672</c:v>
                </c:pt>
                <c:pt idx="47">
                  <c:v>-1.6303639808117367</c:v>
                </c:pt>
                <c:pt idx="48">
                  <c:v>-1.5739994208756265</c:v>
                </c:pt>
                <c:pt idx="49">
                  <c:v>-1.5151140387491506</c:v>
                </c:pt>
                <c:pt idx="50">
                  <c:v>-1.4581212960293488</c:v>
                </c:pt>
                <c:pt idx="51">
                  <c:v>-1.4224106389924065</c:v>
                </c:pt>
                <c:pt idx="52">
                  <c:v>-1.3841507909778725</c:v>
                </c:pt>
                <c:pt idx="53">
                  <c:v>-1.3535060410955526</c:v>
                </c:pt>
                <c:pt idx="54">
                  <c:v>-1.3155168886788899</c:v>
                </c:pt>
                <c:pt idx="55">
                  <c:v>-1.279115203386014</c:v>
                </c:pt>
                <c:pt idx="56">
                  <c:v>-1.2476950383917291</c:v>
                </c:pt>
                <c:pt idx="57">
                  <c:v>-1.2163206830159599</c:v>
                </c:pt>
                <c:pt idx="58">
                  <c:v>-1.1815119391023206</c:v>
                </c:pt>
                <c:pt idx="59">
                  <c:v>-1.1483291718679731</c:v>
                </c:pt>
                <c:pt idx="60">
                  <c:v>-1.1171466865636779</c:v>
                </c:pt>
                <c:pt idx="61">
                  <c:v>-1.0738102097187383</c:v>
                </c:pt>
                <c:pt idx="62">
                  <c:v>-1.0271393468194929</c:v>
                </c:pt>
                <c:pt idx="63">
                  <c:v>-0.97363848407500164</c:v>
                </c:pt>
                <c:pt idx="64">
                  <c:v>-0.91858756381487128</c:v>
                </c:pt>
                <c:pt idx="65">
                  <c:v>-0.86402656772380548</c:v>
                </c:pt>
                <c:pt idx="66">
                  <c:v>-0.80785325567530319</c:v>
                </c:pt>
                <c:pt idx="67">
                  <c:v>-0.75400379764956826</c:v>
                </c:pt>
                <c:pt idx="68">
                  <c:v>-0.70710766820609805</c:v>
                </c:pt>
                <c:pt idx="69">
                  <c:v>-0.66350375933951078</c:v>
                </c:pt>
                <c:pt idx="70">
                  <c:v>-0.61666303407472223</c:v>
                </c:pt>
                <c:pt idx="71">
                  <c:v>-0.57142563256892243</c:v>
                </c:pt>
                <c:pt idx="72">
                  <c:v>-0.52368499365604493</c:v>
                </c:pt>
                <c:pt idx="73">
                  <c:v>-0.4596457522896687</c:v>
                </c:pt>
                <c:pt idx="74">
                  <c:v>-0.39642754547535231</c:v>
                </c:pt>
                <c:pt idx="75">
                  <c:v>-0.33540390730527092</c:v>
                </c:pt>
                <c:pt idx="76">
                  <c:v>-0.27222912450753833</c:v>
                </c:pt>
                <c:pt idx="77">
                  <c:v>-0.21192374684793036</c:v>
                </c:pt>
                <c:pt idx="78">
                  <c:v>-0.17044182356345211</c:v>
                </c:pt>
                <c:pt idx="79">
                  <c:v>-0.13266418101410823</c:v>
                </c:pt>
                <c:pt idx="80">
                  <c:v>-0.10111716255021846</c:v>
                </c:pt>
                <c:pt idx="81">
                  <c:v>-8.696963855620049E-2</c:v>
                </c:pt>
                <c:pt idx="82">
                  <c:v>-8.5935205869337991E-2</c:v>
                </c:pt>
                <c:pt idx="83">
                  <c:v>-8.8303800213623926E-2</c:v>
                </c:pt>
                <c:pt idx="84">
                  <c:v>-0.10001098541020625</c:v>
                </c:pt>
                <c:pt idx="85">
                  <c:v>-0.11425138956146688</c:v>
                </c:pt>
                <c:pt idx="86">
                  <c:v>-0.11454425160467521</c:v>
                </c:pt>
                <c:pt idx="87">
                  <c:v>-0.10004531424665278</c:v>
                </c:pt>
                <c:pt idx="88">
                  <c:v>7.8948920773263487E-2</c:v>
                </c:pt>
              </c:numCache>
            </c:numRef>
          </c:val>
          <c:smooth val="0"/>
          <c:extLst>
            <c:ext xmlns:c16="http://schemas.microsoft.com/office/drawing/2014/chart" uri="{C3380CC4-5D6E-409C-BE32-E72D297353CC}">
              <c16:uniqueId val="{00000001-D358-4B71-91F9-975C058EA8C1}"/>
            </c:ext>
          </c:extLst>
        </c:ser>
        <c:ser>
          <c:idx val="2"/>
          <c:order val="2"/>
          <c:tx>
            <c:strRef>
              <c:f>'LCD NTA+NTTA'!$Q$2</c:f>
              <c:strCache>
                <c:ptCount val="1"/>
                <c:pt idx="0">
                  <c:v>Home+Market</c:v>
                </c:pt>
              </c:strCache>
            </c:strRef>
          </c:tx>
          <c:spPr>
            <a:ln w="28575" cap="rnd">
              <a:solidFill>
                <a:schemeClr val="accent3"/>
              </a:solidFill>
              <a:round/>
            </a:ln>
            <a:effectLst/>
          </c:spPr>
          <c:marker>
            <c:symbol val="none"/>
          </c:marker>
          <c:cat>
            <c:numRef>
              <c:f>'LCD NTA+NTTA'!$N$3:$N$99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numCache>
            </c:numRef>
          </c:cat>
          <c:val>
            <c:numRef>
              <c:f>'LCD NTA+NTTA'!$Q$3:$Q$99</c:f>
              <c:numCache>
                <c:formatCode>General</c:formatCode>
                <c:ptCount val="97"/>
                <c:pt idx="0">
                  <c:v>0.57475775726455525</c:v>
                </c:pt>
                <c:pt idx="1">
                  <c:v>0.52401417412939422</c:v>
                </c:pt>
                <c:pt idx="2">
                  <c:v>0.47327094835820377</c:v>
                </c:pt>
                <c:pt idx="3">
                  <c:v>0.42877344704079545</c:v>
                </c:pt>
                <c:pt idx="4">
                  <c:v>0.39186866714363155</c:v>
                </c:pt>
                <c:pt idx="5">
                  <c:v>0.36430293671225189</c:v>
                </c:pt>
                <c:pt idx="6">
                  <c:v>0.34384631724512371</c:v>
                </c:pt>
                <c:pt idx="7">
                  <c:v>0.32415886207439754</c:v>
                </c:pt>
                <c:pt idx="8">
                  <c:v>0.30697956480740213</c:v>
                </c:pt>
                <c:pt idx="9">
                  <c:v>0.29279226280550308</c:v>
                </c:pt>
                <c:pt idx="10">
                  <c:v>0.25882318025931572</c:v>
                </c:pt>
                <c:pt idx="11">
                  <c:v>0.24978057395584169</c:v>
                </c:pt>
                <c:pt idx="12">
                  <c:v>0.2424569594316206</c:v>
                </c:pt>
                <c:pt idx="13">
                  <c:v>0.23726183384544058</c:v>
                </c:pt>
                <c:pt idx="14">
                  <c:v>0.23190361103155027</c:v>
                </c:pt>
                <c:pt idx="15">
                  <c:v>0.22876981915230224</c:v>
                </c:pt>
                <c:pt idx="16">
                  <c:v>0.19093245073520931</c:v>
                </c:pt>
                <c:pt idx="17">
                  <c:v>0.13467580657121078</c:v>
                </c:pt>
                <c:pt idx="18">
                  <c:v>6.5280206035300326E-2</c:v>
                </c:pt>
                <c:pt idx="19">
                  <c:v>-1.4195093521876812E-2</c:v>
                </c:pt>
                <c:pt idx="20">
                  <c:v>-0.10197231554977737</c:v>
                </c:pt>
                <c:pt idx="21">
                  <c:v>-0.19268816409927159</c:v>
                </c:pt>
                <c:pt idx="22">
                  <c:v>-0.28369516591908711</c:v>
                </c:pt>
                <c:pt idx="23">
                  <c:v>-0.36748470661846683</c:v>
                </c:pt>
                <c:pt idx="24">
                  <c:v>-0.44612164602067672</c:v>
                </c:pt>
                <c:pt idx="25">
                  <c:v>-0.51917488128294043</c:v>
                </c:pt>
                <c:pt idx="26">
                  <c:v>-0.59231350524976312</c:v>
                </c:pt>
                <c:pt idx="27">
                  <c:v>-0.66315139465794781</c:v>
                </c:pt>
                <c:pt idx="28">
                  <c:v>-0.73313945179838691</c:v>
                </c:pt>
                <c:pt idx="29">
                  <c:v>-0.8072773932098638</c:v>
                </c:pt>
                <c:pt idx="30">
                  <c:v>-0.88987263107920356</c:v>
                </c:pt>
                <c:pt idx="31">
                  <c:v>-0.99048263396441993</c:v>
                </c:pt>
                <c:pt idx="32">
                  <c:v>-1.0921925062858011</c:v>
                </c:pt>
                <c:pt idx="33">
                  <c:v>-1.1958540647412677</c:v>
                </c:pt>
                <c:pt idx="34">
                  <c:v>-1.3002373339886677</c:v>
                </c:pt>
                <c:pt idx="35">
                  <c:v>-1.3993003461205091</c:v>
                </c:pt>
                <c:pt idx="36">
                  <c:v>-1.4764153970200966</c:v>
                </c:pt>
                <c:pt idx="37">
                  <c:v>-1.5588885654309645</c:v>
                </c:pt>
                <c:pt idx="38">
                  <c:v>-1.6361001070023868</c:v>
                </c:pt>
                <c:pt idx="39">
                  <c:v>-1.7035925874099571</c:v>
                </c:pt>
                <c:pt idx="40">
                  <c:v>-1.7645096654035974</c:v>
                </c:pt>
                <c:pt idx="41">
                  <c:v>-1.8233582061842375</c:v>
                </c:pt>
                <c:pt idx="42">
                  <c:v>-1.8328823712974471</c:v>
                </c:pt>
                <c:pt idx="43">
                  <c:v>-1.8256683599437404</c:v>
                </c:pt>
                <c:pt idx="44">
                  <c:v>-1.8047823264267866</c:v>
                </c:pt>
                <c:pt idx="45">
                  <c:v>-1.7602713892155766</c:v>
                </c:pt>
                <c:pt idx="46">
                  <c:v>-1.6793328485005066</c:v>
                </c:pt>
                <c:pt idx="47">
                  <c:v>-1.6223226022525721</c:v>
                </c:pt>
                <c:pt idx="48">
                  <c:v>-1.5589564686929525</c:v>
                </c:pt>
                <c:pt idx="49">
                  <c:v>-1.4973252425281403</c:v>
                </c:pt>
                <c:pt idx="50">
                  <c:v>-1.4344233381092071</c:v>
                </c:pt>
                <c:pt idx="51">
                  <c:v>-1.393624010683808</c:v>
                </c:pt>
                <c:pt idx="52">
                  <c:v>-1.3507140144314553</c:v>
                </c:pt>
                <c:pt idx="53">
                  <c:v>-1.3141443570604265</c:v>
                </c:pt>
                <c:pt idx="54">
                  <c:v>-1.2666578947087248</c:v>
                </c:pt>
                <c:pt idx="55">
                  <c:v>-1.2243234672502867</c:v>
                </c:pt>
                <c:pt idx="56">
                  <c:v>-1.1865374744411794</c:v>
                </c:pt>
                <c:pt idx="57">
                  <c:v>-1.150173901300567</c:v>
                </c:pt>
                <c:pt idx="58">
                  <c:v>-1.1116775374184382</c:v>
                </c:pt>
                <c:pt idx="59">
                  <c:v>-1.0749770576039885</c:v>
                </c:pt>
                <c:pt idx="60">
                  <c:v>-1.0391999833861432</c:v>
                </c:pt>
                <c:pt idx="61">
                  <c:v>-0.99345272870110934</c:v>
                </c:pt>
                <c:pt idx="62">
                  <c:v>-0.94457884066115028</c:v>
                </c:pt>
                <c:pt idx="63">
                  <c:v>-0.88920747748145224</c:v>
                </c:pt>
                <c:pt idx="64">
                  <c:v>-0.83403598918814104</c:v>
                </c:pt>
                <c:pt idx="65">
                  <c:v>-0.78074547193914823</c:v>
                </c:pt>
                <c:pt idx="66">
                  <c:v>-0.72508270374142791</c:v>
                </c:pt>
                <c:pt idx="67">
                  <c:v>-0.67184495244271847</c:v>
                </c:pt>
                <c:pt idx="68">
                  <c:v>-0.62561679608235599</c:v>
                </c:pt>
                <c:pt idx="69">
                  <c:v>-0.58221962713984887</c:v>
                </c:pt>
                <c:pt idx="70">
                  <c:v>-0.53610696310783712</c:v>
                </c:pt>
                <c:pt idx="71">
                  <c:v>-0.49242649342792788</c:v>
                </c:pt>
                <c:pt idx="72">
                  <c:v>-0.44641646775049482</c:v>
                </c:pt>
                <c:pt idx="73">
                  <c:v>-0.38445539352835023</c:v>
                </c:pt>
                <c:pt idx="74">
                  <c:v>-0.3241407466192151</c:v>
                </c:pt>
                <c:pt idx="75">
                  <c:v>-0.26456717337185232</c:v>
                </c:pt>
                <c:pt idx="76">
                  <c:v>-0.20215258353647791</c:v>
                </c:pt>
                <c:pt idx="77">
                  <c:v>-0.14221692618846077</c:v>
                </c:pt>
                <c:pt idx="78">
                  <c:v>-0.10177501803828515</c:v>
                </c:pt>
                <c:pt idx="79">
                  <c:v>-6.406038731070425E-2</c:v>
                </c:pt>
                <c:pt idx="80">
                  <c:v>-3.074316182981035E-2</c:v>
                </c:pt>
                <c:pt idx="81">
                  <c:v>-1.3467585775320146E-2</c:v>
                </c:pt>
                <c:pt idx="82">
                  <c:v>-8.6026362577564242E-3</c:v>
                </c:pt>
                <c:pt idx="83">
                  <c:v>-6.7414509953240276E-3</c:v>
                </c:pt>
                <c:pt idx="84">
                  <c:v>-1.3716653798909434E-2</c:v>
                </c:pt>
                <c:pt idx="85">
                  <c:v>-2.4726113651856133E-2</c:v>
                </c:pt>
                <c:pt idx="86">
                  <c:v>-2.2615411490365361E-2</c:v>
                </c:pt>
                <c:pt idx="87">
                  <c:v>-5.4189089014922559E-3</c:v>
                </c:pt>
                <c:pt idx="88">
                  <c:v>0.17734688222856426</c:v>
                </c:pt>
              </c:numCache>
            </c:numRef>
          </c:val>
          <c:smooth val="0"/>
          <c:extLst>
            <c:ext xmlns:c16="http://schemas.microsoft.com/office/drawing/2014/chart" uri="{C3380CC4-5D6E-409C-BE32-E72D297353CC}">
              <c16:uniqueId val="{00000002-D358-4B71-91F9-975C058EA8C1}"/>
            </c:ext>
          </c:extLst>
        </c:ser>
        <c:dLbls>
          <c:showLegendKey val="0"/>
          <c:showVal val="0"/>
          <c:showCatName val="0"/>
          <c:showSerName val="0"/>
          <c:showPercent val="0"/>
          <c:showBubbleSize val="0"/>
        </c:dLbls>
        <c:smooth val="0"/>
        <c:axId val="64893487"/>
        <c:axId val="64895151"/>
      </c:lineChart>
      <c:catAx>
        <c:axId val="6489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64895151"/>
        <c:crosses val="autoZero"/>
        <c:auto val="1"/>
        <c:lblAlgn val="ctr"/>
        <c:lblOffset val="100"/>
        <c:noMultiLvlLbl val="0"/>
      </c:catAx>
      <c:valAx>
        <c:axId val="64895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6489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US" sz="1100"/>
              <a:t>Females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lineChart>
        <c:grouping val="standard"/>
        <c:varyColors val="0"/>
        <c:ser>
          <c:idx val="0"/>
          <c:order val="0"/>
          <c:tx>
            <c:strRef>
              <c:f>'LCD NTA+NTTA'!$T$2</c:f>
              <c:strCache>
                <c:ptCount val="1"/>
                <c:pt idx="0">
                  <c:v>Home</c:v>
                </c:pt>
              </c:strCache>
            </c:strRef>
          </c:tx>
          <c:spPr>
            <a:ln w="28575" cap="rnd">
              <a:solidFill>
                <a:schemeClr val="accent1"/>
              </a:solidFill>
              <a:round/>
            </a:ln>
            <a:effectLst/>
          </c:spPr>
          <c:marker>
            <c:symbol val="none"/>
          </c:marker>
          <c:cat>
            <c:numRef>
              <c:f>'LCD NTA+NTTA'!$S$3:$S$99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numCache>
            </c:numRef>
          </c:cat>
          <c:val>
            <c:numRef>
              <c:f>'LCD NTA+NTTA'!$T$3:$T$99</c:f>
              <c:numCache>
                <c:formatCode>General</c:formatCode>
                <c:ptCount val="97"/>
                <c:pt idx="0">
                  <c:v>0.52536180442162417</c:v>
                </c:pt>
                <c:pt idx="1">
                  <c:v>0.48068761710214408</c:v>
                </c:pt>
                <c:pt idx="2">
                  <c:v>0.43601342978266416</c:v>
                </c:pt>
                <c:pt idx="3">
                  <c:v>0.3961378864908196</c:v>
                </c:pt>
                <c:pt idx="4">
                  <c:v>0.3660660081079351</c:v>
                </c:pt>
                <c:pt idx="5">
                  <c:v>0.34493053412431718</c:v>
                </c:pt>
                <c:pt idx="6">
                  <c:v>0.32730585527440953</c:v>
                </c:pt>
                <c:pt idx="7">
                  <c:v>0.30999207933279127</c:v>
                </c:pt>
                <c:pt idx="8">
                  <c:v>0.29530645529600269</c:v>
                </c:pt>
                <c:pt idx="9">
                  <c:v>0.27873286522731555</c:v>
                </c:pt>
                <c:pt idx="10">
                  <c:v>0.23829159329619184</c:v>
                </c:pt>
                <c:pt idx="11">
                  <c:v>0.21773179703600798</c:v>
                </c:pt>
                <c:pt idx="12">
                  <c:v>0.20203580638411509</c:v>
                </c:pt>
                <c:pt idx="13">
                  <c:v>0.18613222832541426</c:v>
                </c:pt>
                <c:pt idx="14">
                  <c:v>0.17122585844649821</c:v>
                </c:pt>
                <c:pt idx="15">
                  <c:v>0.15195224000099367</c:v>
                </c:pt>
                <c:pt idx="16">
                  <c:v>0.12603493788152248</c:v>
                </c:pt>
                <c:pt idx="17">
                  <c:v>9.1056393430719001E-2</c:v>
                </c:pt>
                <c:pt idx="18">
                  <c:v>4.5336538544221483E-2</c:v>
                </c:pt>
                <c:pt idx="19">
                  <c:v>-6.4041938451925295E-3</c:v>
                </c:pt>
                <c:pt idx="20">
                  <c:v>-5.8554811685898267E-2</c:v>
                </c:pt>
                <c:pt idx="21">
                  <c:v>-0.11739253259751073</c:v>
                </c:pt>
                <c:pt idx="22">
                  <c:v>-0.17162170358360032</c:v>
                </c:pt>
                <c:pt idx="23">
                  <c:v>-0.22066879094693537</c:v>
                </c:pt>
                <c:pt idx="24">
                  <c:v>-0.26513444209934944</c:v>
                </c:pt>
                <c:pt idx="25">
                  <c:v>-0.30786401962873189</c:v>
                </c:pt>
                <c:pt idx="26">
                  <c:v>-0.33913387074120815</c:v>
                </c:pt>
                <c:pt idx="27">
                  <c:v>-0.36510849594268835</c:v>
                </c:pt>
                <c:pt idx="28">
                  <c:v>-0.38646931243067029</c:v>
                </c:pt>
                <c:pt idx="29">
                  <c:v>-0.40070004653033697</c:v>
                </c:pt>
                <c:pt idx="30">
                  <c:v>-0.41716775189680388</c:v>
                </c:pt>
                <c:pt idx="31">
                  <c:v>-0.42824607669002107</c:v>
                </c:pt>
                <c:pt idx="32">
                  <c:v>-0.43963418938324861</c:v>
                </c:pt>
                <c:pt idx="33">
                  <c:v>-0.44203300405396762</c:v>
                </c:pt>
                <c:pt idx="34">
                  <c:v>-0.44222215321761582</c:v>
                </c:pt>
                <c:pt idx="35">
                  <c:v>-0.43519636470994016</c:v>
                </c:pt>
                <c:pt idx="36">
                  <c:v>-0.43036819828229489</c:v>
                </c:pt>
                <c:pt idx="37">
                  <c:v>-0.41057356427158043</c:v>
                </c:pt>
                <c:pt idx="38">
                  <c:v>-0.39550051450896168</c:v>
                </c:pt>
                <c:pt idx="39">
                  <c:v>-0.38398597210663943</c:v>
                </c:pt>
                <c:pt idx="40">
                  <c:v>-0.36864483690018146</c:v>
                </c:pt>
                <c:pt idx="41">
                  <c:v>-0.35225661433038841</c:v>
                </c:pt>
                <c:pt idx="42">
                  <c:v>-0.34491984265675812</c:v>
                </c:pt>
                <c:pt idx="43">
                  <c:v>-0.33811235404331424</c:v>
                </c:pt>
                <c:pt idx="44">
                  <c:v>-0.33349585096533729</c:v>
                </c:pt>
                <c:pt idx="45">
                  <c:v>-0.33013513002219508</c:v>
                </c:pt>
                <c:pt idx="46">
                  <c:v>-0.32410117911886638</c:v>
                </c:pt>
                <c:pt idx="47">
                  <c:v>-0.32055089530292014</c:v>
                </c:pt>
                <c:pt idx="48">
                  <c:v>-0.31452743331209054</c:v>
                </c:pt>
                <c:pt idx="49">
                  <c:v>-0.30416654707637569</c:v>
                </c:pt>
                <c:pt idx="50">
                  <c:v>-0.28926089378375713</c:v>
                </c:pt>
                <c:pt idx="51">
                  <c:v>-0.27447484734323241</c:v>
                </c:pt>
                <c:pt idx="52">
                  <c:v>-0.25975045980954092</c:v>
                </c:pt>
                <c:pt idx="53">
                  <c:v>-0.24357338082548832</c:v>
                </c:pt>
                <c:pt idx="54">
                  <c:v>-0.22761739833312475</c:v>
                </c:pt>
                <c:pt idx="55">
                  <c:v>-0.21585553429152068</c:v>
                </c:pt>
                <c:pt idx="56">
                  <c:v>-0.20641620860878115</c:v>
                </c:pt>
                <c:pt idx="57">
                  <c:v>-0.19689377802449579</c:v>
                </c:pt>
                <c:pt idx="58">
                  <c:v>-0.18655914177803218</c:v>
                </c:pt>
                <c:pt idx="59">
                  <c:v>-0.17796880078805388</c:v>
                </c:pt>
                <c:pt idx="60">
                  <c:v>-0.1692384913851995</c:v>
                </c:pt>
                <c:pt idx="61">
                  <c:v>-0.16021497780015656</c:v>
                </c:pt>
                <c:pt idx="62">
                  <c:v>-0.14847192940382889</c:v>
                </c:pt>
                <c:pt idx="63">
                  <c:v>-0.13979522925506555</c:v>
                </c:pt>
                <c:pt idx="64">
                  <c:v>-0.13074539020034798</c:v>
                </c:pt>
                <c:pt idx="65">
                  <c:v>-0.12248083991557654</c:v>
                </c:pt>
                <c:pt idx="66">
                  <c:v>-0.11314174076965189</c:v>
                </c:pt>
                <c:pt idx="67">
                  <c:v>-0.10751545772188617</c:v>
                </c:pt>
                <c:pt idx="68">
                  <c:v>-9.9793589705616775E-2</c:v>
                </c:pt>
                <c:pt idx="69">
                  <c:v>-9.2994010294001034E-2</c:v>
                </c:pt>
                <c:pt idx="70">
                  <c:v>-8.6269656201003381E-2</c:v>
                </c:pt>
                <c:pt idx="71">
                  <c:v>-7.8696011671757632E-2</c:v>
                </c:pt>
                <c:pt idx="72">
                  <c:v>-6.9816380971671949E-2</c:v>
                </c:pt>
                <c:pt idx="73">
                  <c:v>-6.2813237546446743E-2</c:v>
                </c:pt>
                <c:pt idx="74">
                  <c:v>-5.4305656541143027E-2</c:v>
                </c:pt>
                <c:pt idx="75">
                  <c:v>-4.4452747821816518E-2</c:v>
                </c:pt>
                <c:pt idx="76">
                  <c:v>-3.4982924226254014E-2</c:v>
                </c:pt>
                <c:pt idx="77">
                  <c:v>-2.4748864210718424E-2</c:v>
                </c:pt>
                <c:pt idx="78">
                  <c:v>-1.3489031930129985E-2</c:v>
                </c:pt>
                <c:pt idx="79">
                  <c:v>-2.196294006758831E-3</c:v>
                </c:pt>
                <c:pt idx="80">
                  <c:v>1.0361795822588477E-2</c:v>
                </c:pt>
                <c:pt idx="81">
                  <c:v>2.3317262372817865E-2</c:v>
                </c:pt>
                <c:pt idx="82">
                  <c:v>3.601398680907944E-2</c:v>
                </c:pt>
                <c:pt idx="83">
                  <c:v>4.943324138734928E-2</c:v>
                </c:pt>
                <c:pt idx="84">
                  <c:v>6.2970699264018104E-2</c:v>
                </c:pt>
                <c:pt idx="85">
                  <c:v>7.5393787101255563E-2</c:v>
                </c:pt>
                <c:pt idx="86">
                  <c:v>8.5919112694182953E-2</c:v>
                </c:pt>
                <c:pt idx="87">
                  <c:v>9.6595976224622085E-2</c:v>
                </c:pt>
                <c:pt idx="88">
                  <c:v>0.10668989871291547</c:v>
                </c:pt>
                <c:pt idx="89">
                  <c:v>0.11673609082110281</c:v>
                </c:pt>
                <c:pt idx="90">
                  <c:v>0.12608192587822431</c:v>
                </c:pt>
                <c:pt idx="91">
                  <c:v>0.13583207230069105</c:v>
                </c:pt>
                <c:pt idx="92">
                  <c:v>0.14455716973254132</c:v>
                </c:pt>
                <c:pt idx="93">
                  <c:v>0.15096866224803632</c:v>
                </c:pt>
                <c:pt idx="94">
                  <c:v>0.15498136015722858</c:v>
                </c:pt>
                <c:pt idx="95">
                  <c:v>0.15788961322493453</c:v>
                </c:pt>
                <c:pt idx="96">
                  <c:v>0.15952471888319547</c:v>
                </c:pt>
              </c:numCache>
            </c:numRef>
          </c:val>
          <c:smooth val="0"/>
          <c:extLst>
            <c:ext xmlns:c16="http://schemas.microsoft.com/office/drawing/2014/chart" uri="{C3380CC4-5D6E-409C-BE32-E72D297353CC}">
              <c16:uniqueId val="{00000000-111F-4D0B-9E7B-AC7859FD817A}"/>
            </c:ext>
          </c:extLst>
        </c:ser>
        <c:ser>
          <c:idx val="1"/>
          <c:order val="1"/>
          <c:tx>
            <c:strRef>
              <c:f>'LCD NTA+NTTA'!$U$2</c:f>
              <c:strCache>
                <c:ptCount val="1"/>
                <c:pt idx="0">
                  <c:v>Market</c:v>
                </c:pt>
              </c:strCache>
            </c:strRef>
          </c:tx>
          <c:spPr>
            <a:ln w="28575" cap="rnd">
              <a:solidFill>
                <a:schemeClr val="accent2"/>
              </a:solidFill>
              <a:round/>
            </a:ln>
            <a:effectLst/>
          </c:spPr>
          <c:marker>
            <c:symbol val="none"/>
          </c:marker>
          <c:cat>
            <c:numRef>
              <c:f>'LCD NTA+NTTA'!$S$3:$S$99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numCache>
            </c:numRef>
          </c:cat>
          <c:val>
            <c:numRef>
              <c:f>'LCD NTA+NTTA'!$U$3:$U$99</c:f>
              <c:numCache>
                <c:formatCode>General</c:formatCode>
                <c:ptCount val="97"/>
                <c:pt idx="0">
                  <c:v>3.3436125206271296E-2</c:v>
                </c:pt>
                <c:pt idx="1">
                  <c:v>3.3809377775785264E-2</c:v>
                </c:pt>
                <c:pt idx="2">
                  <c:v>3.4182257937481496E-2</c:v>
                </c:pt>
                <c:pt idx="3">
                  <c:v>3.5644890708003377E-2</c:v>
                </c:pt>
                <c:pt idx="4">
                  <c:v>3.6968733677252112E-2</c:v>
                </c:pt>
                <c:pt idx="5">
                  <c:v>3.8490298408802581E-2</c:v>
                </c:pt>
                <c:pt idx="6">
                  <c:v>4.5439559379556335E-2</c:v>
                </c:pt>
                <c:pt idx="7">
                  <c:v>4.7332644830329999E-2</c:v>
                </c:pt>
                <c:pt idx="8">
                  <c:v>4.8986026274122255E-2</c:v>
                </c:pt>
                <c:pt idx="9">
                  <c:v>5.0551996359711575E-2</c:v>
                </c:pt>
                <c:pt idx="10">
                  <c:v>5.2291413210593607E-2</c:v>
                </c:pt>
                <c:pt idx="11">
                  <c:v>5.3811064783861454E-2</c:v>
                </c:pt>
                <c:pt idx="12">
                  <c:v>5.5067499073512577E-2</c:v>
                </c:pt>
                <c:pt idx="13">
                  <c:v>5.64112503831702E-2</c:v>
                </c:pt>
                <c:pt idx="14">
                  <c:v>5.7195164292257072E-2</c:v>
                </c:pt>
                <c:pt idx="15">
                  <c:v>5.8038535578073217E-2</c:v>
                </c:pt>
                <c:pt idx="16">
                  <c:v>4.3100802587604466E-2</c:v>
                </c:pt>
                <c:pt idx="17">
                  <c:v>2.5323506536423429E-2</c:v>
                </c:pt>
                <c:pt idx="18">
                  <c:v>5.8897473088402597E-3</c:v>
                </c:pt>
                <c:pt idx="19">
                  <c:v>-1.6735023478747786E-2</c:v>
                </c:pt>
                <c:pt idx="20">
                  <c:v>-3.9328069435231768E-2</c:v>
                </c:pt>
                <c:pt idx="21">
                  <c:v>-6.3202969152835173E-2</c:v>
                </c:pt>
                <c:pt idx="22">
                  <c:v>-8.7414308254576273E-2</c:v>
                </c:pt>
                <c:pt idx="23">
                  <c:v>-0.11019077341148231</c:v>
                </c:pt>
                <c:pt idx="24">
                  <c:v>-0.13152297161745807</c:v>
                </c:pt>
                <c:pt idx="25">
                  <c:v>-0.15167432877544668</c:v>
                </c:pt>
                <c:pt idx="26">
                  <c:v>-0.17044185269659071</c:v>
                </c:pt>
                <c:pt idx="27">
                  <c:v>-0.18734513899444485</c:v>
                </c:pt>
                <c:pt idx="28">
                  <c:v>-0.20363051192861686</c:v>
                </c:pt>
                <c:pt idx="29">
                  <c:v>-0.22012250640069503</c:v>
                </c:pt>
                <c:pt idx="30">
                  <c:v>-0.23650424796636818</c:v>
                </c:pt>
                <c:pt idx="31">
                  <c:v>-0.25587633276219213</c:v>
                </c:pt>
                <c:pt idx="32">
                  <c:v>-0.27443091420450644</c:v>
                </c:pt>
                <c:pt idx="33">
                  <c:v>-0.2924591385439691</c:v>
                </c:pt>
                <c:pt idx="34">
                  <c:v>-0.30918131864796705</c:v>
                </c:pt>
                <c:pt idx="35">
                  <c:v>-0.32493372506113677</c:v>
                </c:pt>
                <c:pt idx="36">
                  <c:v>-0.33477641713791562</c:v>
                </c:pt>
                <c:pt idx="37">
                  <c:v>-0.3432425410749515</c:v>
                </c:pt>
                <c:pt idx="38">
                  <c:v>-0.34867895662397697</c:v>
                </c:pt>
                <c:pt idx="39">
                  <c:v>-0.35203852737544883</c:v>
                </c:pt>
                <c:pt idx="40">
                  <c:v>-0.35296867383097086</c:v>
                </c:pt>
                <c:pt idx="41">
                  <c:v>-0.35432842693404187</c:v>
                </c:pt>
                <c:pt idx="42">
                  <c:v>-0.35225955571095774</c:v>
                </c:pt>
                <c:pt idx="43">
                  <c:v>-0.34903064344241042</c:v>
                </c:pt>
                <c:pt idx="44">
                  <c:v>-0.34498330607358035</c:v>
                </c:pt>
                <c:pt idx="45">
                  <c:v>-0.33858313105312754</c:v>
                </c:pt>
                <c:pt idx="46">
                  <c:v>-0.3270926947856031</c:v>
                </c:pt>
                <c:pt idx="47">
                  <c:v>-0.31818423363368692</c:v>
                </c:pt>
                <c:pt idx="48">
                  <c:v>-0.30653911725428173</c:v>
                </c:pt>
                <c:pt idx="49">
                  <c:v>-0.29459305818878978</c:v>
                </c:pt>
                <c:pt idx="50">
                  <c:v>-0.28217443863005115</c:v>
                </c:pt>
                <c:pt idx="51">
                  <c:v>-0.27039809305293944</c:v>
                </c:pt>
                <c:pt idx="52">
                  <c:v>-0.25619440458223935</c:v>
                </c:pt>
                <c:pt idx="53">
                  <c:v>-0.24538179993471224</c:v>
                </c:pt>
                <c:pt idx="54">
                  <c:v>-0.23308401726948438</c:v>
                </c:pt>
                <c:pt idx="55">
                  <c:v>-0.22156590658326558</c:v>
                </c:pt>
                <c:pt idx="56">
                  <c:v>-0.21396568834569551</c:v>
                </c:pt>
                <c:pt idx="57">
                  <c:v>-0.20826036488499575</c:v>
                </c:pt>
                <c:pt idx="58">
                  <c:v>-0.20242064897185241</c:v>
                </c:pt>
                <c:pt idx="59">
                  <c:v>-0.19683552341179722</c:v>
                </c:pt>
                <c:pt idx="60">
                  <c:v>-0.19191220999390957</c:v>
                </c:pt>
                <c:pt idx="61">
                  <c:v>-0.18446591062496243</c:v>
                </c:pt>
                <c:pt idx="62">
                  <c:v>-0.17620044453257652</c:v>
                </c:pt>
                <c:pt idx="63">
                  <c:v>-0.16670630619300064</c:v>
                </c:pt>
                <c:pt idx="64">
                  <c:v>-0.15762764535677687</c:v>
                </c:pt>
                <c:pt idx="65">
                  <c:v>-0.14891306169060642</c:v>
                </c:pt>
                <c:pt idx="66">
                  <c:v>-0.14021993382171724</c:v>
                </c:pt>
                <c:pt idx="67">
                  <c:v>-0.13204265048313854</c:v>
                </c:pt>
                <c:pt idx="68">
                  <c:v>-0.12542298732316504</c:v>
                </c:pt>
                <c:pt idx="69">
                  <c:v>-0.11938510297333961</c:v>
                </c:pt>
                <c:pt idx="70">
                  <c:v>-0.11269925387722696</c:v>
                </c:pt>
                <c:pt idx="71">
                  <c:v>-0.10645188405924719</c:v>
                </c:pt>
                <c:pt idx="72">
                  <c:v>-0.10022384617754224</c:v>
                </c:pt>
                <c:pt idx="73">
                  <c:v>-9.0472137934788477E-2</c:v>
                </c:pt>
                <c:pt idx="74">
                  <c:v>-8.0427497909195275E-2</c:v>
                </c:pt>
                <c:pt idx="75">
                  <c:v>-7.0610629035986416E-2</c:v>
                </c:pt>
                <c:pt idx="76">
                  <c:v>-5.9189298719545848E-2</c:v>
                </c:pt>
                <c:pt idx="77">
                  <c:v>-4.7230282952768786E-2</c:v>
                </c:pt>
                <c:pt idx="78">
                  <c:v>-3.858014407815763E-2</c:v>
                </c:pt>
                <c:pt idx="79">
                  <c:v>-3.0215387275737551E-2</c:v>
                </c:pt>
                <c:pt idx="80">
                  <c:v>-2.2678633561429691E-2</c:v>
                </c:pt>
                <c:pt idx="81">
                  <c:v>-2.061634441541961E-2</c:v>
                </c:pt>
                <c:pt idx="82">
                  <c:v>-2.2916400100527784E-2</c:v>
                </c:pt>
                <c:pt idx="83">
                  <c:v>-2.6021530211715979E-2</c:v>
                </c:pt>
                <c:pt idx="84">
                  <c:v>-3.2254819477838169E-2</c:v>
                </c:pt>
                <c:pt idx="85">
                  <c:v>-3.9252514755918302E-2</c:v>
                </c:pt>
                <c:pt idx="86">
                  <c:v>-4.0531401903259268E-2</c:v>
                </c:pt>
                <c:pt idx="87">
                  <c:v>-3.5733341801251053E-2</c:v>
                </c:pt>
                <c:pt idx="88">
                  <c:v>0.17349557484075065</c:v>
                </c:pt>
                <c:pt idx="89">
                  <c:v>0.17288561658429111</c:v>
                </c:pt>
                <c:pt idx="90">
                  <c:v>0.17233871792201441</c:v>
                </c:pt>
                <c:pt idx="91">
                  <c:v>0.17157464583916554</c:v>
                </c:pt>
                <c:pt idx="92">
                  <c:v>0.17064107721074037</c:v>
                </c:pt>
                <c:pt idx="93">
                  <c:v>0.1695894151604819</c:v>
                </c:pt>
                <c:pt idx="94">
                  <c:v>0.16846389694915773</c:v>
                </c:pt>
                <c:pt idx="95">
                  <c:v>0.16730990637561161</c:v>
                </c:pt>
                <c:pt idx="96">
                  <c:v>0.1661687188105814</c:v>
                </c:pt>
              </c:numCache>
            </c:numRef>
          </c:val>
          <c:smooth val="0"/>
          <c:extLst>
            <c:ext xmlns:c16="http://schemas.microsoft.com/office/drawing/2014/chart" uri="{C3380CC4-5D6E-409C-BE32-E72D297353CC}">
              <c16:uniqueId val="{00000001-111F-4D0B-9E7B-AC7859FD817A}"/>
            </c:ext>
          </c:extLst>
        </c:ser>
        <c:ser>
          <c:idx val="2"/>
          <c:order val="2"/>
          <c:tx>
            <c:strRef>
              <c:f>'LCD NTA+NTTA'!$V$2</c:f>
              <c:strCache>
                <c:ptCount val="1"/>
                <c:pt idx="0">
                  <c:v>Home+Market</c:v>
                </c:pt>
              </c:strCache>
            </c:strRef>
          </c:tx>
          <c:spPr>
            <a:ln w="28575" cap="rnd">
              <a:solidFill>
                <a:schemeClr val="accent3"/>
              </a:solidFill>
              <a:round/>
            </a:ln>
            <a:effectLst/>
          </c:spPr>
          <c:marker>
            <c:symbol val="none"/>
          </c:marker>
          <c:cat>
            <c:numRef>
              <c:f>'LCD NTA+NTTA'!$S$3:$S$99</c:f>
              <c:numCache>
                <c:formatCode>General</c:formatCode>
                <c:ptCount val="9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numCache>
            </c:numRef>
          </c:cat>
          <c:val>
            <c:numRef>
              <c:f>'LCD NTA+NTTA'!$V$3:$V$99</c:f>
              <c:numCache>
                <c:formatCode>General</c:formatCode>
                <c:ptCount val="97"/>
                <c:pt idx="0">
                  <c:v>0.55879792962789543</c:v>
                </c:pt>
                <c:pt idx="1">
                  <c:v>0.51449699487792933</c:v>
                </c:pt>
                <c:pt idx="2">
                  <c:v>0.47019568772014564</c:v>
                </c:pt>
                <c:pt idx="3">
                  <c:v>0.43178277719882296</c:v>
                </c:pt>
                <c:pt idx="4">
                  <c:v>0.40303474178518722</c:v>
                </c:pt>
                <c:pt idx="5">
                  <c:v>0.38342083253311976</c:v>
                </c:pt>
                <c:pt idx="6">
                  <c:v>0.37274541465396588</c:v>
                </c:pt>
                <c:pt idx="7">
                  <c:v>0.35732472416312128</c:v>
                </c:pt>
                <c:pt idx="8">
                  <c:v>0.34429248157012493</c:v>
                </c:pt>
                <c:pt idx="9">
                  <c:v>0.32928486158702713</c:v>
                </c:pt>
                <c:pt idx="10">
                  <c:v>0.29058300650678548</c:v>
                </c:pt>
                <c:pt idx="11">
                  <c:v>0.27154286181986942</c:v>
                </c:pt>
                <c:pt idx="12">
                  <c:v>0.25710330545762766</c:v>
                </c:pt>
                <c:pt idx="13">
                  <c:v>0.24254347870858445</c:v>
                </c:pt>
                <c:pt idx="14">
                  <c:v>0.22842102273875528</c:v>
                </c:pt>
                <c:pt idx="15">
                  <c:v>0.20999077557906687</c:v>
                </c:pt>
                <c:pt idx="16">
                  <c:v>0.16913574046912694</c:v>
                </c:pt>
                <c:pt idx="17">
                  <c:v>0.11637989996714243</c:v>
                </c:pt>
                <c:pt idx="18">
                  <c:v>5.1226285853061743E-2</c:v>
                </c:pt>
                <c:pt idx="19">
                  <c:v>-2.3139217323940316E-2</c:v>
                </c:pt>
                <c:pt idx="20">
                  <c:v>-9.7882881121130028E-2</c:v>
                </c:pt>
                <c:pt idx="21">
                  <c:v>-0.18059550175034589</c:v>
                </c:pt>
                <c:pt idx="22">
                  <c:v>-0.25903601183817659</c:v>
                </c:pt>
                <c:pt idx="23">
                  <c:v>-0.33085956435841768</c:v>
                </c:pt>
                <c:pt idx="24">
                  <c:v>-0.39665741371680752</c:v>
                </c:pt>
                <c:pt idx="25">
                  <c:v>-0.45953834840417856</c:v>
                </c:pt>
                <c:pt idx="26">
                  <c:v>-0.50957572343779889</c:v>
                </c:pt>
                <c:pt idx="27">
                  <c:v>-0.55245363493713318</c:v>
                </c:pt>
                <c:pt idx="28">
                  <c:v>-0.59009982435928721</c:v>
                </c:pt>
                <c:pt idx="29">
                  <c:v>-0.62082255293103206</c:v>
                </c:pt>
                <c:pt idx="30">
                  <c:v>-0.65367199986317204</c:v>
                </c:pt>
                <c:pt idx="31">
                  <c:v>-0.68412240945221314</c:v>
                </c:pt>
                <c:pt idx="32">
                  <c:v>-0.71406510358775499</c:v>
                </c:pt>
                <c:pt idx="33">
                  <c:v>-0.73449214259793671</c:v>
                </c:pt>
                <c:pt idx="34">
                  <c:v>-0.75140347186558287</c:v>
                </c:pt>
                <c:pt idx="35">
                  <c:v>-0.76013008977107699</c:v>
                </c:pt>
                <c:pt idx="36">
                  <c:v>-0.76514461542021051</c:v>
                </c:pt>
                <c:pt idx="37">
                  <c:v>-0.75381610534653198</c:v>
                </c:pt>
                <c:pt idx="38">
                  <c:v>-0.74417947113293859</c:v>
                </c:pt>
                <c:pt idx="39">
                  <c:v>-0.73602449948208826</c:v>
                </c:pt>
                <c:pt idx="40">
                  <c:v>-0.72161351073115232</c:v>
                </c:pt>
                <c:pt idx="41">
                  <c:v>-0.70658504126443034</c:v>
                </c:pt>
                <c:pt idx="42">
                  <c:v>-0.69717939836771592</c:v>
                </c:pt>
                <c:pt idx="43">
                  <c:v>-0.6871429974857246</c:v>
                </c:pt>
                <c:pt idx="44">
                  <c:v>-0.6784791570389177</c:v>
                </c:pt>
                <c:pt idx="45">
                  <c:v>-0.66871826107532262</c:v>
                </c:pt>
                <c:pt idx="46">
                  <c:v>-0.65119387390446948</c:v>
                </c:pt>
                <c:pt idx="47">
                  <c:v>-0.638735128936607</c:v>
                </c:pt>
                <c:pt idx="48">
                  <c:v>-0.62106655056637228</c:v>
                </c:pt>
                <c:pt idx="49">
                  <c:v>-0.59875960526516547</c:v>
                </c:pt>
                <c:pt idx="50">
                  <c:v>-0.57143533241380828</c:v>
                </c:pt>
                <c:pt idx="51">
                  <c:v>-0.54487294039617185</c:v>
                </c:pt>
                <c:pt idx="52">
                  <c:v>-0.51594486439178033</c:v>
                </c:pt>
                <c:pt idx="53">
                  <c:v>-0.48895518076020056</c:v>
                </c:pt>
                <c:pt idx="54">
                  <c:v>-0.46070141560260913</c:v>
                </c:pt>
                <c:pt idx="55">
                  <c:v>-0.43742144087478629</c:v>
                </c:pt>
                <c:pt idx="56">
                  <c:v>-0.4203818969544767</c:v>
                </c:pt>
                <c:pt idx="57">
                  <c:v>-0.40515414290949153</c:v>
                </c:pt>
                <c:pt idx="58">
                  <c:v>-0.38897979074988459</c:v>
                </c:pt>
                <c:pt idx="59">
                  <c:v>-0.3748043241998511</c:v>
                </c:pt>
                <c:pt idx="60">
                  <c:v>-0.3611507013791091</c:v>
                </c:pt>
                <c:pt idx="61">
                  <c:v>-0.34468088842511901</c:v>
                </c:pt>
                <c:pt idx="62">
                  <c:v>-0.32467237393640541</c:v>
                </c:pt>
                <c:pt idx="63">
                  <c:v>-0.30650153544806619</c:v>
                </c:pt>
                <c:pt idx="64">
                  <c:v>-0.28837303555712485</c:v>
                </c:pt>
                <c:pt idx="65">
                  <c:v>-0.27139390160618293</c:v>
                </c:pt>
                <c:pt idx="66">
                  <c:v>-0.25336167459136916</c:v>
                </c:pt>
                <c:pt idx="67">
                  <c:v>-0.23955810820502471</c:v>
                </c:pt>
                <c:pt idx="68">
                  <c:v>-0.22521657702878181</c:v>
                </c:pt>
                <c:pt idx="69">
                  <c:v>-0.21237911326734066</c:v>
                </c:pt>
                <c:pt idx="70">
                  <c:v>-0.19896891007823034</c:v>
                </c:pt>
                <c:pt idx="71">
                  <c:v>-0.18514789573100482</c:v>
                </c:pt>
                <c:pt idx="72">
                  <c:v>-0.17004022714921418</c:v>
                </c:pt>
                <c:pt idx="73">
                  <c:v>-0.15328537548123522</c:v>
                </c:pt>
                <c:pt idx="74">
                  <c:v>-0.13473315445033829</c:v>
                </c:pt>
                <c:pt idx="75">
                  <c:v>-0.11506337685780293</c:v>
                </c:pt>
                <c:pt idx="76">
                  <c:v>-9.4172222945799855E-2</c:v>
                </c:pt>
                <c:pt idx="77">
                  <c:v>-7.1979147163487217E-2</c:v>
                </c:pt>
                <c:pt idx="78">
                  <c:v>-5.2069176008287615E-2</c:v>
                </c:pt>
                <c:pt idx="79">
                  <c:v>-3.2411681282496385E-2</c:v>
                </c:pt>
                <c:pt idx="80">
                  <c:v>-1.2316837738841215E-2</c:v>
                </c:pt>
                <c:pt idx="81">
                  <c:v>2.700917957398255E-3</c:v>
                </c:pt>
                <c:pt idx="82">
                  <c:v>1.3097586708551656E-2</c:v>
                </c:pt>
                <c:pt idx="83">
                  <c:v>2.3411711175633301E-2</c:v>
                </c:pt>
                <c:pt idx="84">
                  <c:v>3.0715879786179935E-2</c:v>
                </c:pt>
                <c:pt idx="85">
                  <c:v>3.6141272345337261E-2</c:v>
                </c:pt>
                <c:pt idx="86">
                  <c:v>4.5387710790923685E-2</c:v>
                </c:pt>
                <c:pt idx="87">
                  <c:v>6.0862634423371031E-2</c:v>
                </c:pt>
                <c:pt idx="88">
                  <c:v>0.28018547355366613</c:v>
                </c:pt>
                <c:pt idx="89">
                  <c:v>0.28962170740539395</c:v>
                </c:pt>
                <c:pt idx="90">
                  <c:v>0.29842064380023869</c:v>
                </c:pt>
                <c:pt idx="91">
                  <c:v>0.30740671813985659</c:v>
                </c:pt>
                <c:pt idx="92">
                  <c:v>0.31519824694328169</c:v>
                </c:pt>
                <c:pt idx="93">
                  <c:v>0.32055807740851822</c:v>
                </c:pt>
                <c:pt idx="94">
                  <c:v>0.32344525710638627</c:v>
                </c:pt>
                <c:pt idx="95">
                  <c:v>0.32519951960054616</c:v>
                </c:pt>
                <c:pt idx="96">
                  <c:v>0.3256934376937769</c:v>
                </c:pt>
              </c:numCache>
            </c:numRef>
          </c:val>
          <c:smooth val="0"/>
          <c:extLst>
            <c:ext xmlns:c16="http://schemas.microsoft.com/office/drawing/2014/chart" uri="{C3380CC4-5D6E-409C-BE32-E72D297353CC}">
              <c16:uniqueId val="{00000002-111F-4D0B-9E7B-AC7859FD817A}"/>
            </c:ext>
          </c:extLst>
        </c:ser>
        <c:dLbls>
          <c:showLegendKey val="0"/>
          <c:showVal val="0"/>
          <c:showCatName val="0"/>
          <c:showSerName val="0"/>
          <c:showPercent val="0"/>
          <c:showBubbleSize val="0"/>
        </c:dLbls>
        <c:smooth val="0"/>
        <c:axId val="2087752191"/>
        <c:axId val="2087750527"/>
      </c:lineChart>
      <c:catAx>
        <c:axId val="208775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2087750527"/>
        <c:crosses val="autoZero"/>
        <c:auto val="1"/>
        <c:lblAlgn val="ctr"/>
        <c:lblOffset val="100"/>
        <c:noMultiLvlLbl val="0"/>
      </c:catAx>
      <c:valAx>
        <c:axId val="208775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2087752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0.27406</cdr:x>
      <cdr:y>0.19157</cdr:y>
    </cdr:from>
    <cdr:to>
      <cdr:x>0.82501</cdr:x>
      <cdr:y>0.28222</cdr:y>
    </cdr:to>
    <cdr:sp macro="" textlink="">
      <cdr:nvSpPr>
        <cdr:cNvPr id="2" name="TextBox 1">
          <a:extLst xmlns:a="http://schemas.openxmlformats.org/drawingml/2006/main">
            <a:ext uri="{FF2B5EF4-FFF2-40B4-BE49-F238E27FC236}">
              <a16:creationId xmlns:a16="http://schemas.microsoft.com/office/drawing/2014/main" id="{DBBD0E28-5109-9184-7517-A93327038048}"/>
            </a:ext>
          </a:extLst>
        </cdr:cNvPr>
        <cdr:cNvSpPr txBox="1"/>
      </cdr:nvSpPr>
      <cdr:spPr>
        <a:xfrm xmlns:a="http://schemas.openxmlformats.org/drawingml/2006/main">
          <a:off x="990955" y="646399"/>
          <a:ext cx="1992086" cy="305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solidFill>
                <a:schemeClr val="bg1"/>
              </a:solidFill>
            </a:rPr>
            <a:t>Time Use by Age, Sri Lanka, 2017</a:t>
          </a:r>
        </a:p>
      </cdr:txBody>
    </cdr:sp>
  </cdr:relSizeAnchor>
</c:userShapes>
</file>

<file path=ppt/drawings/drawing2.xml><?xml version="1.0" encoding="utf-8"?>
<c:userShapes xmlns:c="http://schemas.openxmlformats.org/drawingml/2006/chart">
  <cdr:relSizeAnchor xmlns:cdr="http://schemas.openxmlformats.org/drawingml/2006/chartDrawing">
    <cdr:from>
      <cdr:x>0.45207</cdr:x>
      <cdr:y>0.0722</cdr:y>
    </cdr:from>
    <cdr:to>
      <cdr:x>0.94645</cdr:x>
      <cdr:y>0.23583</cdr:y>
    </cdr:to>
    <cdr:sp macro="" textlink="">
      <cdr:nvSpPr>
        <cdr:cNvPr id="2" name="TextBox 1">
          <a:extLst xmlns:a="http://schemas.openxmlformats.org/drawingml/2006/main">
            <a:ext uri="{FF2B5EF4-FFF2-40B4-BE49-F238E27FC236}">
              <a16:creationId xmlns:a16="http://schemas.microsoft.com/office/drawing/2014/main" id="{E1802A6A-0CDF-7DA9-573B-3FFB0DF1670C}"/>
            </a:ext>
          </a:extLst>
        </cdr:cNvPr>
        <cdr:cNvSpPr txBox="1"/>
      </cdr:nvSpPr>
      <cdr:spPr>
        <a:xfrm xmlns:a="http://schemas.openxmlformats.org/drawingml/2006/main">
          <a:off x="2528367" y="211324"/>
          <a:ext cx="2764971" cy="478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0.43066</cdr:x>
      <cdr:y>0.14285</cdr:y>
    </cdr:from>
    <cdr:to>
      <cdr:x>0.89195</cdr:x>
      <cdr:y>0.39946</cdr:y>
    </cdr:to>
    <cdr:sp macro="" textlink="">
      <cdr:nvSpPr>
        <cdr:cNvPr id="4" name="TextBox 3">
          <a:extLst xmlns:a="http://schemas.openxmlformats.org/drawingml/2006/main">
            <a:ext uri="{FF2B5EF4-FFF2-40B4-BE49-F238E27FC236}">
              <a16:creationId xmlns:a16="http://schemas.microsoft.com/office/drawing/2014/main" id="{8854070B-2B89-FFCC-D8E2-ABDFABDCAE21}"/>
            </a:ext>
          </a:extLst>
        </cdr:cNvPr>
        <cdr:cNvSpPr txBox="1"/>
      </cdr:nvSpPr>
      <cdr:spPr>
        <a:xfrm xmlns:a="http://schemas.openxmlformats.org/drawingml/2006/main">
          <a:off x="2408624" y="418152"/>
          <a:ext cx="2579914" cy="751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0.55718</cdr:x>
      <cdr:y>0.14657</cdr:y>
    </cdr:from>
    <cdr:to>
      <cdr:x>0.92699</cdr:x>
      <cdr:y>0.32508</cdr:y>
    </cdr:to>
    <cdr:sp macro="" textlink="">
      <cdr:nvSpPr>
        <cdr:cNvPr id="5" name="TextBox 4">
          <a:extLst xmlns:a="http://schemas.openxmlformats.org/drawingml/2006/main">
            <a:ext uri="{FF2B5EF4-FFF2-40B4-BE49-F238E27FC236}">
              <a16:creationId xmlns:a16="http://schemas.microsoft.com/office/drawing/2014/main" id="{BF172C4B-6D84-C8F7-241A-54EBC635F6CD}"/>
            </a:ext>
          </a:extLst>
        </cdr:cNvPr>
        <cdr:cNvSpPr txBox="1"/>
      </cdr:nvSpPr>
      <cdr:spPr>
        <a:xfrm xmlns:a="http://schemas.openxmlformats.org/drawingml/2006/main">
          <a:off x="3116195" y="429038"/>
          <a:ext cx="2068286" cy="522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dirty="0"/>
            <a:t>Total Household Production (Non-Market Production) by Gender</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732C-75E3-F06F-4F9E-A68766854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CD5CC-0D75-0633-ECE7-DCFE06CE2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D34E2-4A58-541F-B99A-11DB6EAE33B0}"/>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5CCBF5A4-2C3F-4C0B-1076-00E761B77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1ED8-89CC-E873-E264-2D2AE722696E}"/>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244486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0219-16ED-BCE7-A877-E44D51851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E7CBFA-DF0D-B245-7620-F5BCECD2D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9FFE6-F10F-5D29-3152-C326A7BED28B}"/>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96453DFF-9D5B-858F-59AC-00E177E8A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8F2A7-0BF3-5682-B059-82F6D1B4937E}"/>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39677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1BD64-38D7-5865-09B5-DCBC771BD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EBF54-1EC0-FA83-EAE1-F23480D47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B87AB-4417-8786-A47B-D362E870C910}"/>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1DE15DEB-515F-EA34-0B3A-EA688EFF9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4A298-C669-C0F4-5418-20F39DFC9D4E}"/>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189563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AB0F-CE79-92B2-1F4E-48C17F8C0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D7818-8AC7-265F-2DDE-AA09226AE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2921E-738A-96D5-C381-6E215B33FCA4}"/>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CD127764-0A0C-38A5-7FAA-16273BEE7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808D-1A3A-F65A-53BD-C71DEC37E607}"/>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104844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28AB-1A80-0976-CEF8-D694429C3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35FA70-1FF2-6FF0-2CB5-7C2DE1E12E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E2C41-CCF5-E44C-D14B-A238C1F7F8F4}"/>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BF320DB4-4356-1DDF-226C-F575BDACF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5D19E-2926-B27C-3747-4F8C25F94488}"/>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398532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E860-D6F2-032E-5284-12640B9BA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FD6E8-BAF8-EE8E-C595-98D0DD220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61C24-B220-3E73-3EBA-C8CB993922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32DD7-96FA-915C-FA65-CABFA073BE3D}"/>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6" name="Footer Placeholder 5">
            <a:extLst>
              <a:ext uri="{FF2B5EF4-FFF2-40B4-BE49-F238E27FC236}">
                <a16:creationId xmlns:a16="http://schemas.microsoft.com/office/drawing/2014/main" id="{70A1FC1C-28F5-0A0D-ED2F-F13911ABD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CA1A1-31FD-6243-9E21-4C10C67DA0AF}"/>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281254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CFF8-FF61-4E9B-5282-0143175F23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50CE4-72DA-80CC-C08A-932BD1E81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2F5AA-DB77-46D7-3365-C5EADAF18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D7E314-832D-3032-4363-3A1C73440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2E91D-68A4-9AFD-9E24-7E4E950E05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03C14-A8FB-AA61-73E6-23A7F393DAE9}"/>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8" name="Footer Placeholder 7">
            <a:extLst>
              <a:ext uri="{FF2B5EF4-FFF2-40B4-BE49-F238E27FC236}">
                <a16:creationId xmlns:a16="http://schemas.microsoft.com/office/drawing/2014/main" id="{17F4792F-33C4-22C5-7664-76C66445D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324F6B-53E9-AB10-BDE2-57620E6164C1}"/>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395652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02FD-F3F4-1196-A14A-7F142DDBB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08497D-BAB0-CE21-0562-47B4D185CC00}"/>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4" name="Footer Placeholder 3">
            <a:extLst>
              <a:ext uri="{FF2B5EF4-FFF2-40B4-BE49-F238E27FC236}">
                <a16:creationId xmlns:a16="http://schemas.microsoft.com/office/drawing/2014/main" id="{41ACAF1C-A1BE-FEC9-0848-78F78D3283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8FD9D-59A7-F268-3ED0-FCE660F5C897}"/>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101602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9674A-EE2A-C8AC-A47A-8A36BC8F1EA9}"/>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3" name="Footer Placeholder 2">
            <a:extLst>
              <a:ext uri="{FF2B5EF4-FFF2-40B4-BE49-F238E27FC236}">
                <a16:creationId xmlns:a16="http://schemas.microsoft.com/office/drawing/2014/main" id="{4F6C3216-30A9-0AD3-D0A4-117697B79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C719D-AC9A-ED03-7275-D4AF451517A8}"/>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383905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4725-E55A-C344-AE47-B0F26F212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F6830F-75AD-F548-01BF-4D9669DFB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165B6-A03D-5DAF-6654-9056A3D0E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E4DF4-B5EF-4198-CFDC-33C0CF4855E0}"/>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6" name="Footer Placeholder 5">
            <a:extLst>
              <a:ext uri="{FF2B5EF4-FFF2-40B4-BE49-F238E27FC236}">
                <a16:creationId xmlns:a16="http://schemas.microsoft.com/office/drawing/2014/main" id="{02F079DF-C82C-D024-A587-0B6E32BDD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4E1C3-1A1F-F656-4583-85575D91C922}"/>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154365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6FA9-ADC8-2F25-5BAE-D41319473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98747-CB7C-034A-252C-3EB073B4C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59F8BB-5189-60EB-122A-D75A52D2B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37E8B-1B19-FCA4-752C-6D9B3630F78F}"/>
              </a:ext>
            </a:extLst>
          </p:cNvPr>
          <p:cNvSpPr>
            <a:spLocks noGrp="1"/>
          </p:cNvSpPr>
          <p:nvPr>
            <p:ph type="dt" sz="half" idx="10"/>
          </p:nvPr>
        </p:nvSpPr>
        <p:spPr/>
        <p:txBody>
          <a:bodyPr/>
          <a:lstStyle/>
          <a:p>
            <a:fld id="{177438B0-4D85-4416-8D41-E0E27DFE60F8}" type="datetimeFigureOut">
              <a:rPr lang="en-US" smtClean="0"/>
              <a:t>3/4/2025</a:t>
            </a:fld>
            <a:endParaRPr lang="en-US"/>
          </a:p>
        </p:txBody>
      </p:sp>
      <p:sp>
        <p:nvSpPr>
          <p:cNvPr id="6" name="Footer Placeholder 5">
            <a:extLst>
              <a:ext uri="{FF2B5EF4-FFF2-40B4-BE49-F238E27FC236}">
                <a16:creationId xmlns:a16="http://schemas.microsoft.com/office/drawing/2014/main" id="{25F4A117-AB2F-5160-8910-BF7B68326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905D0-B61E-6D6C-7D64-3E626CC32E05}"/>
              </a:ext>
            </a:extLst>
          </p:cNvPr>
          <p:cNvSpPr>
            <a:spLocks noGrp="1"/>
          </p:cNvSpPr>
          <p:nvPr>
            <p:ph type="sldNum" sz="quarter" idx="12"/>
          </p:nvPr>
        </p:nvSpPr>
        <p:spPr/>
        <p:txBody>
          <a:bodyPr/>
          <a:lstStyle/>
          <a:p>
            <a:fld id="{76001EF4-98B2-4C9A-8837-08218ADD2721}" type="slidenum">
              <a:rPr lang="en-US" smtClean="0"/>
              <a:t>‹#›</a:t>
            </a:fld>
            <a:endParaRPr lang="en-US"/>
          </a:p>
        </p:txBody>
      </p:sp>
    </p:spTree>
    <p:extLst>
      <p:ext uri="{BB962C8B-B14F-4D97-AF65-F5344CB8AC3E}">
        <p14:creationId xmlns:p14="http://schemas.microsoft.com/office/powerpoint/2010/main" val="415173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52066-0DEE-D5FF-70D1-7EAC54D71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48748-1856-2360-E433-B9CBEAF1A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38E0A-60ED-51A3-26E9-4E915C497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438B0-4D85-4416-8D41-E0E27DFE60F8}" type="datetimeFigureOut">
              <a:rPr lang="en-US" smtClean="0"/>
              <a:t>3/4/2025</a:t>
            </a:fld>
            <a:endParaRPr lang="en-US"/>
          </a:p>
        </p:txBody>
      </p:sp>
      <p:sp>
        <p:nvSpPr>
          <p:cNvPr id="5" name="Footer Placeholder 4">
            <a:extLst>
              <a:ext uri="{FF2B5EF4-FFF2-40B4-BE49-F238E27FC236}">
                <a16:creationId xmlns:a16="http://schemas.microsoft.com/office/drawing/2014/main" id="{3BF4AD73-DB58-A19B-4BEC-65F149B05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50CDA0-D6EA-23A4-16CF-803F7AB9C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001EF4-98B2-4C9A-8837-08218ADD2721}" type="slidenum">
              <a:rPr lang="en-US" smtClean="0"/>
              <a:t>‹#›</a:t>
            </a:fld>
            <a:endParaRPr lang="en-US"/>
          </a:p>
        </p:txBody>
      </p:sp>
    </p:spTree>
    <p:extLst>
      <p:ext uri="{BB962C8B-B14F-4D97-AF65-F5344CB8AC3E}">
        <p14:creationId xmlns:p14="http://schemas.microsoft.com/office/powerpoint/2010/main" val="2645540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433DC-EAB6-E094-ECAC-9F8B7339F671}"/>
              </a:ext>
            </a:extLst>
          </p:cNvPr>
          <p:cNvSpPr>
            <a:spLocks noGrp="1"/>
          </p:cNvSpPr>
          <p:nvPr>
            <p:ph type="ctrTitle"/>
          </p:nvPr>
        </p:nvSpPr>
        <p:spPr>
          <a:xfrm>
            <a:off x="6726578" y="141514"/>
            <a:ext cx="4203323" cy="4140367"/>
          </a:xfrm>
        </p:spPr>
        <p:txBody>
          <a:bodyPr>
            <a:normAutofit/>
          </a:bodyPr>
          <a:lstStyle/>
          <a:p>
            <a:pPr marL="0" marR="0" lvl="0" indent="0" algn="l" defTabSz="914400" rtl="0" eaLnBrk="0" fontAlgn="base" latinLnBrk="0" hangingPunct="0">
              <a:spcBef>
                <a:spcPct val="0"/>
              </a:spcBef>
              <a:spcAft>
                <a:spcPct val="0"/>
              </a:spcAft>
              <a:tabLst/>
            </a:pPr>
            <a:r>
              <a:rPr kumimoji="0" lang="en-US" altLang="en-US" sz="2400" b="0" i="0" u="none" strike="noStrike" cap="none" normalizeH="0" baseline="0" dirty="0">
                <a:ln>
                  <a:noFill/>
                </a:ln>
                <a:solidFill>
                  <a:schemeClr val="bg1"/>
                </a:solidFill>
                <a:effectLst/>
              </a:rPr>
              <a:t>Gendered Analysis of Economic Production and Consumption in Sri Lanka: Insights from the National Time Transfer Accounts (NTTA)</a:t>
            </a:r>
            <a:br>
              <a:rPr kumimoji="0" lang="en-US" altLang="en-US" sz="2400" b="0" i="0" u="none" strike="noStrike" cap="none" normalizeH="0" baseline="0" dirty="0">
                <a:ln>
                  <a:noFill/>
                </a:ln>
                <a:solidFill>
                  <a:schemeClr val="bg1"/>
                </a:solidFill>
                <a:effectLst/>
              </a:rPr>
            </a:br>
            <a:br>
              <a:rPr kumimoji="0" lang="en-US" altLang="en-US" sz="2400" b="0" i="0" u="none" strike="noStrike" cap="none" normalizeH="0" baseline="0" dirty="0">
                <a:ln>
                  <a:noFill/>
                </a:ln>
                <a:solidFill>
                  <a:srgbClr val="FFFF00"/>
                </a:solidFill>
                <a:effectLst/>
              </a:rPr>
            </a:br>
            <a:r>
              <a:rPr kumimoji="0" lang="en-US" altLang="en-US" sz="2400" b="0" i="0" u="none" strike="noStrike" cap="none" normalizeH="0" baseline="0" dirty="0">
                <a:ln>
                  <a:noFill/>
                </a:ln>
                <a:solidFill>
                  <a:srgbClr val="FFFF00"/>
                </a:solidFill>
                <a:effectLst/>
              </a:rPr>
              <a:t>Unveiling the hidden contributions of women to Sri Lanka’s economy</a:t>
            </a:r>
            <a:endParaRPr lang="en-US" sz="2400" dirty="0">
              <a:solidFill>
                <a:srgbClr val="FFFF00"/>
              </a:solidFill>
            </a:endParaRPr>
          </a:p>
        </p:txBody>
      </p:sp>
      <p:sp>
        <p:nvSpPr>
          <p:cNvPr id="3" name="Subtitle 2">
            <a:extLst>
              <a:ext uri="{FF2B5EF4-FFF2-40B4-BE49-F238E27FC236}">
                <a16:creationId xmlns:a16="http://schemas.microsoft.com/office/drawing/2014/main" id="{CA2C0B02-F99F-AC21-FC48-1C17F349EE23}"/>
              </a:ext>
            </a:extLst>
          </p:cNvPr>
          <p:cNvSpPr>
            <a:spLocks noGrp="1"/>
          </p:cNvSpPr>
          <p:nvPr>
            <p:ph type="subTitle" idx="1"/>
          </p:nvPr>
        </p:nvSpPr>
        <p:spPr>
          <a:xfrm>
            <a:off x="6726578" y="4835694"/>
            <a:ext cx="4203323" cy="1143291"/>
          </a:xfrm>
        </p:spPr>
        <p:txBody>
          <a:bodyPr>
            <a:normAutofit fontScale="92500" lnSpcReduction="20000"/>
          </a:bodyPr>
          <a:lstStyle/>
          <a:p>
            <a:pPr algn="l">
              <a:lnSpc>
                <a:spcPct val="110000"/>
              </a:lnSpc>
            </a:pPr>
            <a:r>
              <a:rPr lang="en-US" sz="1900" dirty="0">
                <a:solidFill>
                  <a:schemeClr val="bg1"/>
                </a:solidFill>
              </a:rPr>
              <a:t>Lakshman Dissanayake, PhD</a:t>
            </a:r>
          </a:p>
          <a:p>
            <a:pPr algn="l">
              <a:lnSpc>
                <a:spcPct val="110000"/>
              </a:lnSpc>
            </a:pPr>
            <a:r>
              <a:rPr lang="en-US" sz="1900" dirty="0">
                <a:solidFill>
                  <a:schemeClr val="bg1"/>
                </a:solidFill>
              </a:rPr>
              <a:t>Emeritus Professor of Demography</a:t>
            </a:r>
          </a:p>
          <a:p>
            <a:pPr algn="l">
              <a:lnSpc>
                <a:spcPct val="110000"/>
              </a:lnSpc>
            </a:pPr>
            <a:r>
              <a:rPr lang="en-US" sz="1900" dirty="0">
                <a:solidFill>
                  <a:schemeClr val="bg1"/>
                </a:solidFill>
              </a:rPr>
              <a:t>University of Colombo</a:t>
            </a:r>
          </a:p>
        </p:txBody>
      </p:sp>
      <p:grpSp>
        <p:nvGrpSpPr>
          <p:cNvPr id="45" name="Group 44">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46" name="Rectangle 45">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Freeform: Shape 53">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51" name="Freeform: Shape 50">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53" name="Rectangle 52">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Oval 58">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A circular logo with a city in the background&#10;&#10;AI-generated content may be incorrect.">
            <a:extLst>
              <a:ext uri="{FF2B5EF4-FFF2-40B4-BE49-F238E27FC236}">
                <a16:creationId xmlns:a16="http://schemas.microsoft.com/office/drawing/2014/main" id="{BF839880-1C09-994D-6E4B-649FD7DF526E}"/>
              </a:ext>
            </a:extLst>
          </p:cNvPr>
          <p:cNvPicPr>
            <a:picLocks noChangeAspect="1"/>
          </p:cNvPicPr>
          <p:nvPr/>
        </p:nvPicPr>
        <p:blipFill>
          <a:blip r:embed="rId2"/>
          <a:stretch>
            <a:fillRect/>
          </a:stretch>
        </p:blipFill>
        <p:spPr>
          <a:xfrm>
            <a:off x="1700022" y="1533869"/>
            <a:ext cx="4172845" cy="3631920"/>
          </a:xfrm>
          <a:prstGeom prst="rect">
            <a:avLst/>
          </a:prstGeom>
          <a:ln w="28575">
            <a:noFill/>
          </a:ln>
        </p:spPr>
      </p:pic>
      <p:sp>
        <p:nvSpPr>
          <p:cNvPr id="61"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317584"/>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3"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317584">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65"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66" name="Freeform: Shape 65">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36BCCCF0-42FC-472A-FA73-8A7C1291B36A}"/>
              </a:ext>
            </a:extLst>
          </p:cNvPr>
          <p:cNvPicPr>
            <a:picLocks noChangeAspect="1"/>
          </p:cNvPicPr>
          <p:nvPr/>
        </p:nvPicPr>
        <p:blipFill>
          <a:blip r:embed="rId3"/>
          <a:stretch>
            <a:fillRect/>
          </a:stretch>
        </p:blipFill>
        <p:spPr>
          <a:xfrm>
            <a:off x="104056" y="141514"/>
            <a:ext cx="2194729" cy="2198771"/>
          </a:xfrm>
          <a:prstGeom prst="rect">
            <a:avLst/>
          </a:prstGeom>
        </p:spPr>
      </p:pic>
    </p:spTree>
    <p:extLst>
      <p:ext uri="{BB962C8B-B14F-4D97-AF65-F5344CB8AC3E}">
        <p14:creationId xmlns:p14="http://schemas.microsoft.com/office/powerpoint/2010/main" val="157133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E90E-1BBE-49EA-2F8B-530DFB953259}"/>
              </a:ext>
            </a:extLst>
          </p:cNvPr>
          <p:cNvSpPr>
            <a:spLocks noGrp="1"/>
          </p:cNvSpPr>
          <p:nvPr>
            <p:ph type="title"/>
          </p:nvPr>
        </p:nvSpPr>
        <p:spPr/>
        <p:txBody>
          <a:bodyPr>
            <a:normAutofit fontScale="90000"/>
          </a:bodyPr>
          <a:lstStyle/>
          <a:p>
            <a:r>
              <a:rPr lang="en-US" b="1" dirty="0"/>
              <a:t>Women’s Education vs. Workforce Participation – The Paradox</a:t>
            </a:r>
            <a:br>
              <a:rPr lang="en-US" dirty="0"/>
            </a:br>
            <a:endParaRPr lang="en-US" dirty="0"/>
          </a:p>
        </p:txBody>
      </p:sp>
      <p:sp>
        <p:nvSpPr>
          <p:cNvPr id="3" name="Content Placeholder 2">
            <a:extLst>
              <a:ext uri="{FF2B5EF4-FFF2-40B4-BE49-F238E27FC236}">
                <a16:creationId xmlns:a16="http://schemas.microsoft.com/office/drawing/2014/main" id="{D7E3DF38-06B3-7761-5B13-6BB1E2B1E5AA}"/>
              </a:ext>
            </a:extLst>
          </p:cNvPr>
          <p:cNvSpPr>
            <a:spLocks noGrp="1"/>
          </p:cNvSpPr>
          <p:nvPr>
            <p:ph idx="1"/>
          </p:nvPr>
        </p:nvSpPr>
        <p:spPr/>
        <p:txBody>
          <a:bodyPr>
            <a:normAutofit fontScale="92500" lnSpcReduction="20000"/>
          </a:bodyPr>
          <a:lstStyle/>
          <a:p>
            <a:r>
              <a:rPr lang="en-US" dirty="0"/>
              <a:t>📚 </a:t>
            </a:r>
            <a:r>
              <a:rPr lang="en-US" b="1" dirty="0"/>
              <a:t>Free &amp; Accessible Education</a:t>
            </a:r>
            <a:endParaRPr lang="en-US" dirty="0"/>
          </a:p>
          <a:p>
            <a:pPr>
              <a:buFont typeface="Arial" panose="020B0604020202020204" pitchFamily="34" charset="0"/>
              <a:buChar char="•"/>
            </a:pPr>
            <a:r>
              <a:rPr lang="en-US" dirty="0"/>
              <a:t>Tuition-free schooling with free textbooks &amp; uniforms</a:t>
            </a:r>
          </a:p>
          <a:p>
            <a:pPr>
              <a:buFont typeface="Arial" panose="020B0604020202020204" pitchFamily="34" charset="0"/>
              <a:buChar char="•"/>
            </a:pPr>
            <a:r>
              <a:rPr lang="en-US" dirty="0"/>
              <a:t>Tuition-free university education with government bursaries for low-income students</a:t>
            </a:r>
          </a:p>
          <a:p>
            <a:r>
              <a:rPr lang="en-US" dirty="0"/>
              <a:t>🚧 </a:t>
            </a:r>
            <a:r>
              <a:rPr lang="en-US" b="1" dirty="0"/>
              <a:t>Barriers to Workforce Participation</a:t>
            </a:r>
            <a:endParaRPr lang="en-US" dirty="0"/>
          </a:p>
          <a:p>
            <a:pPr>
              <a:buFont typeface="Arial" panose="020B0604020202020204" pitchFamily="34" charset="0"/>
              <a:buChar char="•"/>
            </a:pPr>
            <a:r>
              <a:rPr lang="en-US" b="1" dirty="0"/>
              <a:t>Limited Decent Employment</a:t>
            </a:r>
            <a:r>
              <a:rPr lang="en-US" dirty="0"/>
              <a:t> → Many women remain housewives</a:t>
            </a:r>
          </a:p>
          <a:p>
            <a:pPr>
              <a:buFont typeface="Arial" panose="020B0604020202020204" pitchFamily="34" charset="0"/>
              <a:buChar char="•"/>
            </a:pPr>
            <a:r>
              <a:rPr lang="en-US" b="1" dirty="0"/>
              <a:t>Preference for Teaching</a:t>
            </a:r>
            <a:r>
              <a:rPr lang="en-US" dirty="0"/>
              <a:t> → Shorter work hours allow household responsibilities</a:t>
            </a:r>
          </a:p>
          <a:p>
            <a:pPr>
              <a:buFont typeface="Arial" panose="020B0604020202020204" pitchFamily="34" charset="0"/>
              <a:buChar char="•"/>
            </a:pPr>
            <a:r>
              <a:rPr lang="en-US" b="1" dirty="0"/>
              <a:t>Field of Study Mismatch</a:t>
            </a:r>
            <a:r>
              <a:rPr lang="en-US" dirty="0"/>
              <a:t> → Majority in Social Sciences &amp; Arts, fewer in STEM</a:t>
            </a:r>
          </a:p>
          <a:p>
            <a:r>
              <a:rPr lang="en-US" dirty="0"/>
              <a:t>🎯 </a:t>
            </a:r>
            <a:r>
              <a:rPr lang="en-US" b="1" dirty="0"/>
              <a:t>Call to Action</a:t>
            </a:r>
            <a:r>
              <a:rPr lang="en-US" dirty="0"/>
              <a:t>: Expand decent job opportunities &amp; encourage women in STEM to bridge the gap!</a:t>
            </a:r>
          </a:p>
          <a:p>
            <a:endParaRPr lang="en-US" dirty="0"/>
          </a:p>
        </p:txBody>
      </p:sp>
    </p:spTree>
    <p:extLst>
      <p:ext uri="{BB962C8B-B14F-4D97-AF65-F5344CB8AC3E}">
        <p14:creationId xmlns:p14="http://schemas.microsoft.com/office/powerpoint/2010/main" val="111391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2BD0D-3936-8EFB-C6A7-68B46A482BE0}"/>
              </a:ext>
            </a:extLst>
          </p:cNvPr>
          <p:cNvSpPr>
            <a:spLocks noGrp="1"/>
          </p:cNvSpPr>
          <p:nvPr>
            <p:ph type="title"/>
          </p:nvPr>
        </p:nvSpPr>
        <p:spPr>
          <a:xfrm>
            <a:off x="1156851" y="637763"/>
            <a:ext cx="2910051" cy="5576768"/>
          </a:xfrm>
        </p:spPr>
        <p:txBody>
          <a:bodyPr anchor="t">
            <a:normAutofit/>
          </a:bodyPr>
          <a:lstStyle/>
          <a:p>
            <a:r>
              <a:rPr lang="en-US" dirty="0">
                <a:solidFill>
                  <a:schemeClr val="bg1"/>
                </a:solidFill>
                <a:effectLst/>
                <a:latin typeface="Abadi MT Condensed Light" panose="020B0306030101010103" pitchFamily="34" charset="0"/>
                <a:ea typeface="Calibri" panose="020F0502020204030204" pitchFamily="34" charset="0"/>
                <a:cs typeface="Times New Roman" panose="02020603050405020304" pitchFamily="18" charset="0"/>
              </a:rPr>
              <a:t>Non-Market Production</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8" name="Rectangle 3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F480DC-1900-4BCE-83B2-909DB62462D0}"/>
              </a:ext>
            </a:extLst>
          </p:cNvPr>
          <p:cNvSpPr>
            <a:spLocks noGrp="1"/>
          </p:cNvSpPr>
          <p:nvPr>
            <p:ph idx="1"/>
          </p:nvPr>
        </p:nvSpPr>
        <p:spPr>
          <a:xfrm>
            <a:off x="5439965" y="4212709"/>
            <a:ext cx="5605390" cy="2001821"/>
          </a:xfrm>
        </p:spPr>
        <p:txBody>
          <a:bodyPr>
            <a:normAutofit/>
          </a:bodyPr>
          <a:lstStyle/>
          <a:p>
            <a:endParaRPr lang="en-US" sz="1800" dirty="0"/>
          </a:p>
          <a:p>
            <a:r>
              <a:rPr lang="en-US" sz="1800" dirty="0"/>
              <a:t>Figure shows that women's household production (or </a:t>
            </a:r>
            <a:r>
              <a:rPr lang="en-US" sz="1800" b="1" dirty="0"/>
              <a:t>Non-Market Production</a:t>
            </a:r>
            <a:r>
              <a:rPr lang="en-US" sz="1800" dirty="0"/>
              <a:t>), including domestic and care work, is about four times higher than men's throughout the life cycle, presenting its monetary value for the first time in Sri Lanka.</a:t>
            </a:r>
          </a:p>
          <a:p>
            <a:endParaRPr lang="en-US" sz="1800" dirty="0"/>
          </a:p>
          <a:p>
            <a:endParaRPr lang="en-US" sz="1800" dirty="0"/>
          </a:p>
          <a:p>
            <a:endParaRPr lang="en-US" sz="1800" dirty="0"/>
          </a:p>
        </p:txBody>
      </p:sp>
      <p:graphicFrame>
        <p:nvGraphicFramePr>
          <p:cNvPr id="7" name="Chart 6">
            <a:extLst>
              <a:ext uri="{FF2B5EF4-FFF2-40B4-BE49-F238E27FC236}">
                <a16:creationId xmlns:a16="http://schemas.microsoft.com/office/drawing/2014/main" id="{226D0D53-6895-7B30-9165-680313410BBB}"/>
              </a:ext>
            </a:extLst>
          </p:cNvPr>
          <p:cNvGraphicFramePr/>
          <p:nvPr>
            <p:extLst>
              <p:ext uri="{D42A27DB-BD31-4B8C-83A1-F6EECF244321}">
                <p14:modId xmlns:p14="http://schemas.microsoft.com/office/powerpoint/2010/main" val="4085458444"/>
              </p:ext>
            </p:extLst>
          </p:nvPr>
        </p:nvGraphicFramePr>
        <p:xfrm>
          <a:off x="5439976" y="637762"/>
          <a:ext cx="5592818" cy="292711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F13515C9-CCA0-121E-1BD2-CFB9ECCE3F0F}"/>
              </a:ext>
            </a:extLst>
          </p:cNvPr>
          <p:cNvPicPr>
            <a:picLocks noChangeAspect="1"/>
          </p:cNvPicPr>
          <p:nvPr/>
        </p:nvPicPr>
        <p:blipFill>
          <a:blip r:embed="rId3"/>
          <a:stretch>
            <a:fillRect/>
          </a:stretch>
        </p:blipFill>
        <p:spPr>
          <a:xfrm>
            <a:off x="234073" y="2344967"/>
            <a:ext cx="4228239" cy="3869563"/>
          </a:xfrm>
          <a:prstGeom prst="rect">
            <a:avLst/>
          </a:prstGeom>
        </p:spPr>
      </p:pic>
      <p:sp>
        <p:nvSpPr>
          <p:cNvPr id="5" name="TextBox 4">
            <a:extLst>
              <a:ext uri="{FF2B5EF4-FFF2-40B4-BE49-F238E27FC236}">
                <a16:creationId xmlns:a16="http://schemas.microsoft.com/office/drawing/2014/main" id="{3249741C-BE59-9B27-C6B3-45F4FD8B9925}"/>
              </a:ext>
            </a:extLst>
          </p:cNvPr>
          <p:cNvSpPr txBox="1"/>
          <p:nvPr/>
        </p:nvSpPr>
        <p:spPr>
          <a:xfrm>
            <a:off x="5439966" y="3564872"/>
            <a:ext cx="6517962" cy="526876"/>
          </a:xfrm>
          <a:prstGeom prst="rect">
            <a:avLst/>
          </a:prstGeom>
          <a:noFill/>
        </p:spPr>
        <p:txBody>
          <a:bodyPr wrap="square">
            <a:spAutoFit/>
          </a:bodyPr>
          <a:lstStyle/>
          <a:p>
            <a:pPr marL="0" marR="0"/>
            <a:r>
              <a:rPr lang="en-US" sz="900" dirty="0">
                <a:effectLst/>
                <a:latin typeface="Times New Roman" panose="02020603050405020304" pitchFamily="18" charset="0"/>
                <a:ea typeface="Times New Roman" panose="02020603050405020304" pitchFamily="18" charset="0"/>
              </a:rPr>
              <a:t>Source: Author’s calculation using Time Use Survey data, 2017 and Labour Force Survey data, 2017</a:t>
            </a:r>
            <a:endParaRPr lang="en-US" sz="1100" dirty="0">
              <a:effectLst/>
              <a:latin typeface="Times New Roman" panose="02020603050405020304" pitchFamily="18" charset="0"/>
              <a:ea typeface="Times New Roman" panose="02020603050405020304" pitchFamily="18" charset="0"/>
            </a:endParaRPr>
          </a:p>
          <a:p>
            <a:pPr marL="0" marR="0">
              <a:lnSpc>
                <a:spcPct val="107000"/>
              </a:lnSpc>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Note: Profiles are standardized by dividing through by the average labour income for 30- to 49-year-old (‘peak labour income’); this average equal one income unit</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8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F38C-8E01-4F94-1464-674EA21E3B0D}"/>
              </a:ext>
            </a:extLst>
          </p:cNvPr>
          <p:cNvSpPr>
            <a:spLocks noGrp="1"/>
          </p:cNvSpPr>
          <p:nvPr>
            <p:ph type="title"/>
          </p:nvPr>
        </p:nvSpPr>
        <p:spPr/>
        <p:txBody>
          <a:bodyPr/>
          <a:lstStyle/>
          <a:p>
            <a:r>
              <a:rPr lang="en-US" sz="4400" dirty="0"/>
              <a:t>Revealing the Full Picture: Boosting Life Cycle Surplus with Home Production</a:t>
            </a:r>
            <a:endParaRPr lang="en-US" dirty="0"/>
          </a:p>
        </p:txBody>
      </p:sp>
      <p:sp>
        <p:nvSpPr>
          <p:cNvPr id="3" name="Content Placeholder 2">
            <a:extLst>
              <a:ext uri="{FF2B5EF4-FFF2-40B4-BE49-F238E27FC236}">
                <a16:creationId xmlns:a16="http://schemas.microsoft.com/office/drawing/2014/main" id="{A74B9FEB-CF2A-8AB6-1A2B-63E9955052C3}"/>
              </a:ext>
            </a:extLst>
          </p:cNvPr>
          <p:cNvSpPr>
            <a:spLocks noGrp="1"/>
          </p:cNvSpPr>
          <p:nvPr>
            <p:ph sz="half" idx="1"/>
          </p:nvPr>
        </p:nvSpPr>
        <p:spPr>
          <a:xfrm>
            <a:off x="838199" y="1825625"/>
            <a:ext cx="6302829" cy="4667250"/>
          </a:xfrm>
        </p:spPr>
        <p:txBody>
          <a:bodyPr>
            <a:normAutofit fontScale="62500" lnSpcReduction="20000"/>
          </a:bodyPr>
          <a:lstStyle/>
          <a:p>
            <a:pPr>
              <a:buFont typeface="Arial" panose="020B0604020202020204" pitchFamily="34" charset="0"/>
              <a:buChar char="•"/>
            </a:pPr>
            <a:r>
              <a:rPr lang="en-US" b="1" dirty="0"/>
              <a:t>Impact of Home Production:</a:t>
            </a:r>
            <a:endParaRPr lang="en-US" dirty="0"/>
          </a:p>
          <a:p>
            <a:pPr marL="742950" lvl="1" indent="-285750">
              <a:buFont typeface="Arial" panose="020B0604020202020204" pitchFamily="34" charset="0"/>
              <a:buChar char="•"/>
            </a:pPr>
            <a:r>
              <a:rPr lang="en-US" dirty="0"/>
              <a:t>Adding </a:t>
            </a:r>
            <a:r>
              <a:rPr lang="en-US" b="1" dirty="0"/>
              <a:t>unpaid care and domestic work</a:t>
            </a:r>
            <a:r>
              <a:rPr lang="en-US" dirty="0"/>
              <a:t> significantly increases life cycle surplus, especially for women between </a:t>
            </a:r>
            <a:r>
              <a:rPr lang="en-US" b="1" dirty="0"/>
              <a:t>ages 20 to 75</a:t>
            </a:r>
            <a:r>
              <a:rPr lang="en-US" dirty="0"/>
              <a:t>.</a:t>
            </a:r>
          </a:p>
          <a:p>
            <a:pPr marL="742950" lvl="1" indent="-285750">
              <a:buFont typeface="Arial" panose="020B0604020202020204" pitchFamily="34" charset="0"/>
              <a:buChar char="•"/>
            </a:pPr>
            <a:r>
              <a:rPr lang="en-US" dirty="0"/>
              <a:t>For </a:t>
            </a:r>
            <a:r>
              <a:rPr lang="en-US" b="1" dirty="0"/>
              <a:t>women</a:t>
            </a:r>
            <a:r>
              <a:rPr lang="en-US" dirty="0"/>
              <a:t>, lower labor market participation leads to a </a:t>
            </a:r>
            <a:r>
              <a:rPr lang="en-US" b="1" dirty="0"/>
              <a:t>persistent deficit</a:t>
            </a:r>
            <a:r>
              <a:rPr lang="en-US" dirty="0"/>
              <a:t>, as consumption exceeds earned income.</a:t>
            </a:r>
          </a:p>
          <a:p>
            <a:pPr marL="742950" lvl="1" indent="-285750">
              <a:buFont typeface="Arial" panose="020B0604020202020204" pitchFamily="34" charset="0"/>
              <a:buChar char="•"/>
            </a:pPr>
            <a:r>
              <a:rPr lang="en-US" b="1" dirty="0"/>
              <a:t>Men's</a:t>
            </a:r>
            <a:r>
              <a:rPr lang="en-US" dirty="0"/>
              <a:t> involvement in household production does not substantially affect their life cycle surplus.</a:t>
            </a:r>
          </a:p>
          <a:p>
            <a:pPr>
              <a:buFont typeface="Arial" panose="020B0604020202020204" pitchFamily="34" charset="0"/>
              <a:buChar char="•"/>
            </a:pPr>
            <a:r>
              <a:rPr lang="en-US" b="1" dirty="0"/>
              <a:t>Rethinking Aging Costs:</a:t>
            </a:r>
            <a:endParaRPr lang="en-US" dirty="0"/>
          </a:p>
          <a:p>
            <a:pPr marL="742950" lvl="1" indent="-285750">
              <a:buFont typeface="Arial" panose="020B0604020202020204" pitchFamily="34" charset="0"/>
              <a:buChar char="•"/>
            </a:pPr>
            <a:r>
              <a:rPr lang="en-US" dirty="0"/>
              <a:t>When </a:t>
            </a:r>
            <a:r>
              <a:rPr lang="en-US" b="1" dirty="0"/>
              <a:t>market production</a:t>
            </a:r>
            <a:r>
              <a:rPr lang="en-US" dirty="0"/>
              <a:t> is considered alone, both </a:t>
            </a:r>
            <a:r>
              <a:rPr lang="en-US" b="1" dirty="0"/>
              <a:t>children and older adults</a:t>
            </a:r>
            <a:r>
              <a:rPr lang="en-US" dirty="0"/>
              <a:t> generate deficits, relying on transfers from family or society.</a:t>
            </a:r>
          </a:p>
          <a:p>
            <a:pPr marL="742950" lvl="1" indent="-285750">
              <a:buFont typeface="Arial" panose="020B0604020202020204" pitchFamily="34" charset="0"/>
              <a:buChar char="•"/>
            </a:pPr>
            <a:r>
              <a:rPr lang="en-US" dirty="0"/>
              <a:t>Including </a:t>
            </a:r>
            <a:r>
              <a:rPr lang="en-US" b="1" dirty="0"/>
              <a:t>home production</a:t>
            </a:r>
            <a:r>
              <a:rPr lang="en-US" dirty="0"/>
              <a:t> reduces the perceived cost of older adults as they continue to provide </a:t>
            </a:r>
            <a:r>
              <a:rPr lang="en-US" b="1" dirty="0"/>
              <a:t>unpaid care</a:t>
            </a:r>
            <a:r>
              <a:rPr lang="en-US" dirty="0"/>
              <a:t> and </a:t>
            </a:r>
            <a:r>
              <a:rPr lang="en-US" b="1" dirty="0"/>
              <a:t>domestic work</a:t>
            </a:r>
            <a:r>
              <a:rPr lang="en-US" dirty="0"/>
              <a:t>.</a:t>
            </a:r>
          </a:p>
          <a:p>
            <a:pPr marL="742950" lvl="1" indent="-285750">
              <a:buFont typeface="Arial" panose="020B0604020202020204" pitchFamily="34" charset="0"/>
              <a:buChar char="•"/>
            </a:pPr>
            <a:r>
              <a:rPr lang="en-US" dirty="0"/>
              <a:t>This broader perspective challenges traditional views on the financial impact of an aging population</a:t>
            </a:r>
          </a:p>
          <a:p>
            <a:pPr marL="742950" lvl="1" indent="-285750">
              <a:buFont typeface="Arial" panose="020B0604020202020204" pitchFamily="34" charset="0"/>
              <a:buChar char="•"/>
            </a:pPr>
            <a:endParaRPr lang="en-US" dirty="0"/>
          </a:p>
          <a:p>
            <a:r>
              <a:rPr lang="en-US" u="sng" dirty="0"/>
              <a:t>Takeaway Message</a:t>
            </a:r>
            <a:r>
              <a:rPr lang="en-US" dirty="0"/>
              <a:t>: Increasing </a:t>
            </a:r>
            <a:r>
              <a:rPr lang="en-US" b="1" dirty="0"/>
              <a:t>women's labor force participation</a:t>
            </a:r>
            <a:r>
              <a:rPr lang="en-US" dirty="0"/>
              <a:t> is crucial to balancing the life cycle surplus and ensuring sustainable economic contributions across all age groups</a:t>
            </a:r>
          </a:p>
          <a:p>
            <a:endParaRPr lang="en-US" dirty="0"/>
          </a:p>
        </p:txBody>
      </p:sp>
      <p:graphicFrame>
        <p:nvGraphicFramePr>
          <p:cNvPr id="5" name="Content Placeholder 4">
            <a:extLst>
              <a:ext uri="{FF2B5EF4-FFF2-40B4-BE49-F238E27FC236}">
                <a16:creationId xmlns:a16="http://schemas.microsoft.com/office/drawing/2014/main" id="{A8722830-552B-4F10-FE38-4EC15D02BDD2}"/>
              </a:ext>
            </a:extLst>
          </p:cNvPr>
          <p:cNvGraphicFramePr>
            <a:graphicFrameLocks noGrp="1"/>
          </p:cNvGraphicFramePr>
          <p:nvPr>
            <p:ph sz="half" idx="2"/>
            <p:extLst>
              <p:ext uri="{D42A27DB-BD31-4B8C-83A1-F6EECF244321}">
                <p14:modId xmlns:p14="http://schemas.microsoft.com/office/powerpoint/2010/main" val="346072285"/>
              </p:ext>
            </p:extLst>
          </p:nvPr>
        </p:nvGraphicFramePr>
        <p:xfrm>
          <a:off x="7668984" y="1807085"/>
          <a:ext cx="2993571" cy="2071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6A8D033-E981-EA51-9D47-0ACD2AC841F8}"/>
              </a:ext>
            </a:extLst>
          </p:cNvPr>
          <p:cNvGraphicFramePr/>
          <p:nvPr>
            <p:extLst>
              <p:ext uri="{D42A27DB-BD31-4B8C-83A1-F6EECF244321}">
                <p14:modId xmlns:p14="http://schemas.microsoft.com/office/powerpoint/2010/main" val="87883894"/>
              </p:ext>
            </p:extLst>
          </p:nvPr>
        </p:nvGraphicFramePr>
        <p:xfrm>
          <a:off x="7668984" y="4001294"/>
          <a:ext cx="2993571" cy="20714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347165E-FFE9-222F-97BC-977CCFCA4AA4}"/>
              </a:ext>
            </a:extLst>
          </p:cNvPr>
          <p:cNvPicPr>
            <a:picLocks noChangeAspect="1"/>
          </p:cNvPicPr>
          <p:nvPr/>
        </p:nvPicPr>
        <p:blipFill>
          <a:blip r:embed="rId4"/>
          <a:stretch>
            <a:fillRect/>
          </a:stretch>
        </p:blipFill>
        <p:spPr>
          <a:xfrm>
            <a:off x="10662555" y="4159250"/>
            <a:ext cx="1420588" cy="920072"/>
          </a:xfrm>
          <a:prstGeom prst="rect">
            <a:avLst/>
          </a:prstGeom>
        </p:spPr>
      </p:pic>
      <p:pic>
        <p:nvPicPr>
          <p:cNvPr id="9" name="Picture 8">
            <a:extLst>
              <a:ext uri="{FF2B5EF4-FFF2-40B4-BE49-F238E27FC236}">
                <a16:creationId xmlns:a16="http://schemas.microsoft.com/office/drawing/2014/main" id="{69DFCD27-E6F0-7E4F-0E73-C4479CCCEEED}"/>
              </a:ext>
            </a:extLst>
          </p:cNvPr>
          <p:cNvPicPr>
            <a:picLocks noChangeAspect="1"/>
          </p:cNvPicPr>
          <p:nvPr/>
        </p:nvPicPr>
        <p:blipFill>
          <a:blip r:embed="rId5"/>
          <a:stretch>
            <a:fillRect/>
          </a:stretch>
        </p:blipFill>
        <p:spPr>
          <a:xfrm>
            <a:off x="10662555" y="2481943"/>
            <a:ext cx="1420588" cy="1158106"/>
          </a:xfrm>
          <a:prstGeom prst="rect">
            <a:avLst/>
          </a:prstGeom>
        </p:spPr>
      </p:pic>
      <p:sp>
        <p:nvSpPr>
          <p:cNvPr id="8" name="TextBox 7">
            <a:extLst>
              <a:ext uri="{FF2B5EF4-FFF2-40B4-BE49-F238E27FC236}">
                <a16:creationId xmlns:a16="http://schemas.microsoft.com/office/drawing/2014/main" id="{10739E0D-7136-A2C1-B416-71272BEB9995}"/>
              </a:ext>
            </a:extLst>
          </p:cNvPr>
          <p:cNvSpPr txBox="1"/>
          <p:nvPr/>
        </p:nvSpPr>
        <p:spPr>
          <a:xfrm>
            <a:off x="6117769" y="6222653"/>
            <a:ext cx="6096000" cy="261610"/>
          </a:xfrm>
          <a:prstGeom prst="rect">
            <a:avLst/>
          </a:prstGeom>
          <a:noFill/>
        </p:spPr>
        <p:txBody>
          <a:bodyPr wrap="square">
            <a:spAutoFit/>
          </a:bodyPr>
          <a:lstStyle/>
          <a:p>
            <a:pPr marL="0" marR="0"/>
            <a:r>
              <a:rPr lang="en-US" sz="1100" dirty="0">
                <a:effectLst/>
                <a:latin typeface="Times New Roman" panose="02020603050405020304" pitchFamily="18" charset="0"/>
                <a:ea typeface="Times New Roman" panose="02020603050405020304" pitchFamily="18" charset="0"/>
              </a:rPr>
              <a:t>Source: Author’s calculation using Time Use Survey data, 2017 and Labour Force Survey data, 2017</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913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2587E-643A-6C74-509E-86ADC252F931}"/>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Policy Blind Spots</a:t>
            </a:r>
            <a:br>
              <a:rPr lang="en-US" sz="4000" b="1"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B2C3D1CA-2F53-51E0-2CE4-CCD2D96ACF12}"/>
              </a:ext>
            </a:extLst>
          </p:cNvPr>
          <p:cNvSpPr>
            <a:spLocks noGrp="1"/>
          </p:cNvSpPr>
          <p:nvPr>
            <p:ph idx="1"/>
          </p:nvPr>
        </p:nvSpPr>
        <p:spPr>
          <a:xfrm>
            <a:off x="4810259" y="649480"/>
            <a:ext cx="6555347" cy="5546047"/>
          </a:xfrm>
        </p:spPr>
        <p:txBody>
          <a:bodyPr anchor="ctr">
            <a:normAutofit/>
          </a:bodyPr>
          <a:lstStyle/>
          <a:p>
            <a:r>
              <a:rPr lang="en-US" sz="2000" b="1" dirty="0"/>
              <a:t>Key Message:</a:t>
            </a:r>
            <a:r>
              <a:rPr lang="en-US" sz="2000" dirty="0"/>
              <a:t> Current economic frameworks fail to capture the </a:t>
            </a:r>
            <a:r>
              <a:rPr lang="en-US" sz="2000" b="1" dirty="0"/>
              <a:t>real value</a:t>
            </a:r>
            <a:r>
              <a:rPr lang="en-US" sz="2000" dirty="0"/>
              <a:t> of household production, leading to misguided policies.</a:t>
            </a:r>
          </a:p>
          <a:p>
            <a:pPr>
              <a:buFont typeface="Arial" panose="020B0604020202020204" pitchFamily="34" charset="0"/>
              <a:buChar char="•"/>
            </a:pPr>
            <a:r>
              <a:rPr lang="en-US" sz="2000" dirty="0"/>
              <a:t>It ignores unpaid work and thus distorts </a:t>
            </a:r>
            <a:r>
              <a:rPr lang="en-US" sz="2000" b="1" dirty="0"/>
              <a:t>labor force participation rates</a:t>
            </a:r>
            <a:r>
              <a:rPr lang="en-US" sz="2000" dirty="0"/>
              <a:t>: </a:t>
            </a:r>
          </a:p>
          <a:p>
            <a:pPr lvl="1"/>
            <a:r>
              <a:rPr lang="en-US" sz="2000" i="1" dirty="0"/>
              <a:t>"Women are not 'missing' from the workforce—they’re already working tirelessly, just without recognition."</a:t>
            </a:r>
            <a:endParaRPr lang="en-US" sz="2000" dirty="0"/>
          </a:p>
          <a:p>
            <a:r>
              <a:rPr lang="en-US" sz="2000" dirty="0"/>
              <a:t>This </a:t>
            </a:r>
            <a:r>
              <a:rPr lang="en-US" sz="2000" b="1" dirty="0"/>
              <a:t>misrepresentation</a:t>
            </a:r>
            <a:r>
              <a:rPr lang="en-US" sz="2000" dirty="0"/>
              <a:t> affects policies targeting female labor force participation:</a:t>
            </a:r>
          </a:p>
          <a:p>
            <a:pPr lvl="1"/>
            <a:r>
              <a:rPr lang="en-US" sz="2000" i="1" dirty="0"/>
              <a:t>"Without reducing the unpaid work burden, we cannot expect women to increase their market work."</a:t>
            </a:r>
            <a:endParaRPr lang="en-US" sz="2000" dirty="0"/>
          </a:p>
          <a:p>
            <a:endParaRPr lang="en-US" sz="2000" dirty="0"/>
          </a:p>
        </p:txBody>
      </p:sp>
      <p:pic>
        <p:nvPicPr>
          <p:cNvPr id="5" name="Picture 4">
            <a:extLst>
              <a:ext uri="{FF2B5EF4-FFF2-40B4-BE49-F238E27FC236}">
                <a16:creationId xmlns:a16="http://schemas.microsoft.com/office/drawing/2014/main" id="{E1A8E114-6407-2934-68C7-1F869656781B}"/>
              </a:ext>
            </a:extLst>
          </p:cNvPr>
          <p:cNvPicPr>
            <a:picLocks noChangeAspect="1"/>
          </p:cNvPicPr>
          <p:nvPr/>
        </p:nvPicPr>
        <p:blipFill>
          <a:blip r:embed="rId2"/>
          <a:stretch>
            <a:fillRect/>
          </a:stretch>
        </p:blipFill>
        <p:spPr>
          <a:xfrm>
            <a:off x="297889" y="3669713"/>
            <a:ext cx="3539032" cy="2676899"/>
          </a:xfrm>
          <a:prstGeom prst="rect">
            <a:avLst/>
          </a:prstGeom>
        </p:spPr>
      </p:pic>
    </p:spTree>
    <p:extLst>
      <p:ext uri="{BB962C8B-B14F-4D97-AF65-F5344CB8AC3E}">
        <p14:creationId xmlns:p14="http://schemas.microsoft.com/office/powerpoint/2010/main" val="333810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0C3F4-99D1-E933-88B7-48430B9E86EC}"/>
              </a:ext>
            </a:extLst>
          </p:cNvPr>
          <p:cNvSpPr>
            <a:spLocks noGrp="1"/>
          </p:cNvSpPr>
          <p:nvPr>
            <p:ph type="title"/>
          </p:nvPr>
        </p:nvSpPr>
        <p:spPr>
          <a:xfrm>
            <a:off x="466722" y="586855"/>
            <a:ext cx="3201366" cy="3387497"/>
          </a:xfrm>
        </p:spPr>
        <p:txBody>
          <a:bodyPr anchor="b">
            <a:normAutofit/>
          </a:bodyPr>
          <a:lstStyle/>
          <a:p>
            <a:pPr algn="r"/>
            <a:r>
              <a:rPr lang="en-US" sz="2800" b="1" dirty="0">
                <a:solidFill>
                  <a:srgbClr val="FFFFFF"/>
                </a:solidFill>
              </a:rPr>
              <a:t>Policy Recommendations</a:t>
            </a:r>
            <a:br>
              <a:rPr lang="en-US" sz="2800" b="1" dirty="0">
                <a:solidFill>
                  <a:srgbClr val="FFFFFF"/>
                </a:solidFill>
              </a:rPr>
            </a:br>
            <a:endParaRPr lang="en-US" sz="2800" dirty="0">
              <a:solidFill>
                <a:srgbClr val="FFFFFF"/>
              </a:solidFill>
            </a:endParaRPr>
          </a:p>
        </p:txBody>
      </p:sp>
      <p:pic>
        <p:nvPicPr>
          <p:cNvPr id="5" name="Picture 4">
            <a:extLst>
              <a:ext uri="{FF2B5EF4-FFF2-40B4-BE49-F238E27FC236}">
                <a16:creationId xmlns:a16="http://schemas.microsoft.com/office/drawing/2014/main" id="{35FCE035-B42D-CBF4-54EF-16467B07C716}"/>
              </a:ext>
            </a:extLst>
          </p:cNvPr>
          <p:cNvPicPr>
            <a:picLocks noChangeAspect="1"/>
          </p:cNvPicPr>
          <p:nvPr/>
        </p:nvPicPr>
        <p:blipFill>
          <a:blip r:embed="rId2"/>
          <a:stretch>
            <a:fillRect/>
          </a:stretch>
        </p:blipFill>
        <p:spPr>
          <a:xfrm>
            <a:off x="915207" y="359042"/>
            <a:ext cx="1534987" cy="2537428"/>
          </a:xfrm>
          <a:prstGeom prst="rect">
            <a:avLst/>
          </a:prstGeom>
        </p:spPr>
      </p:pic>
      <p:sp>
        <p:nvSpPr>
          <p:cNvPr id="21" name="TextBox 20">
            <a:extLst>
              <a:ext uri="{FF2B5EF4-FFF2-40B4-BE49-F238E27FC236}">
                <a16:creationId xmlns:a16="http://schemas.microsoft.com/office/drawing/2014/main" id="{1FF5D3A4-D748-C0C6-A645-612B9C8D9BB8}"/>
              </a:ext>
            </a:extLst>
          </p:cNvPr>
          <p:cNvSpPr txBox="1"/>
          <p:nvPr/>
        </p:nvSpPr>
        <p:spPr>
          <a:xfrm>
            <a:off x="4367695" y="586855"/>
            <a:ext cx="6166756" cy="5355312"/>
          </a:xfrm>
          <a:prstGeom prst="rect">
            <a:avLst/>
          </a:prstGeom>
          <a:noFill/>
        </p:spPr>
        <p:txBody>
          <a:bodyPr wrap="square">
            <a:spAutoFit/>
          </a:bodyPr>
          <a:lstStyle/>
          <a:p>
            <a:r>
              <a:rPr lang="en-US" b="1" dirty="0"/>
              <a:t>Call to Action: Recognizing, Reducing &amp; Redistributing Unpaid Work</a:t>
            </a:r>
          </a:p>
          <a:p>
            <a:r>
              <a:rPr lang="en-US" dirty="0"/>
              <a:t>🚀 </a:t>
            </a:r>
            <a:r>
              <a:rPr lang="en-US" b="1" dirty="0"/>
              <a:t>Recognize</a:t>
            </a:r>
            <a:r>
              <a:rPr lang="en-US" dirty="0"/>
              <a:t> unpaid care work in national economic indicators to ensure policies reflect reality.</a:t>
            </a:r>
          </a:p>
          <a:p>
            <a:r>
              <a:rPr lang="en-US" dirty="0"/>
              <a:t>🏡 </a:t>
            </a:r>
            <a:r>
              <a:rPr lang="en-US" b="1" dirty="0"/>
              <a:t>Reduce</a:t>
            </a:r>
            <a:r>
              <a:rPr lang="en-US" dirty="0"/>
              <a:t> the burden of unpaid work by investing in care infrastructure (childcare, eldercare).</a:t>
            </a:r>
          </a:p>
          <a:p>
            <a:r>
              <a:rPr lang="en-US" dirty="0"/>
              <a:t>👨‍👩‍👧 </a:t>
            </a:r>
            <a:r>
              <a:rPr lang="en-US" b="1" dirty="0"/>
              <a:t>Promoting</a:t>
            </a:r>
            <a:r>
              <a:rPr lang="en-US" dirty="0"/>
              <a:t> equal household work empowers women and boosts economic growth..</a:t>
            </a:r>
          </a:p>
          <a:p>
            <a:r>
              <a:rPr lang="en-US" dirty="0"/>
              <a:t>💼 </a:t>
            </a:r>
            <a:r>
              <a:rPr lang="en-US" b="1" dirty="0"/>
              <a:t>Enable Women’s Workforce Participation</a:t>
            </a:r>
            <a:r>
              <a:rPr lang="en-US" dirty="0"/>
              <a:t> by creating pathways for </a:t>
            </a:r>
            <a:r>
              <a:rPr lang="en-US" b="1" dirty="0"/>
              <a:t>decent employment</a:t>
            </a:r>
            <a:r>
              <a:rPr lang="en-US" dirty="0"/>
              <a:t> in the formal sector, ensuring fair wages, job security, and career growth.</a:t>
            </a:r>
          </a:p>
          <a:p>
            <a:r>
              <a:rPr lang="en-US" dirty="0"/>
              <a:t>🔎 </a:t>
            </a:r>
            <a:r>
              <a:rPr lang="en-US" b="1" dirty="0"/>
              <a:t>Policy Transformation</a:t>
            </a:r>
            <a:r>
              <a:rPr lang="en-US" dirty="0"/>
              <a:t>: Time-use surveys, social protection reforms, and gender-inclusive economic strategies are critical.</a:t>
            </a:r>
          </a:p>
          <a:p>
            <a:r>
              <a:rPr lang="en-US" dirty="0"/>
              <a:t>🛠️ </a:t>
            </a:r>
            <a:r>
              <a:rPr lang="en-US" b="1" dirty="0"/>
              <a:t>The Future is Inclusive</a:t>
            </a:r>
            <a:r>
              <a:rPr lang="en-US" dirty="0"/>
              <a:t>: A </a:t>
            </a:r>
            <a:r>
              <a:rPr lang="en-US" b="1" dirty="0"/>
              <a:t>thriving economy</a:t>
            </a:r>
            <a:r>
              <a:rPr lang="en-US" dirty="0"/>
              <a:t> requires harnessing the full potential of women’s contributions—both paid and unpaid.</a:t>
            </a:r>
          </a:p>
          <a:p>
            <a:r>
              <a:rPr lang="en-US" b="1" i="1" dirty="0"/>
              <a:t>"It’s time to shift from economic invisibility to economic empowerment!"</a:t>
            </a:r>
            <a:endParaRPr lang="en-US" dirty="0"/>
          </a:p>
        </p:txBody>
      </p:sp>
    </p:spTree>
    <p:extLst>
      <p:ext uri="{BB962C8B-B14F-4D97-AF65-F5344CB8AC3E}">
        <p14:creationId xmlns:p14="http://schemas.microsoft.com/office/powerpoint/2010/main" val="331579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0B99EC2-6298-FDF7-B92D-7BFA775F6074}"/>
              </a:ext>
            </a:extLst>
          </p:cNvPr>
          <p:cNvSpPr>
            <a:spLocks noGrp="1"/>
          </p:cNvSpPr>
          <p:nvPr>
            <p:ph type="title"/>
          </p:nvPr>
        </p:nvSpPr>
        <p:spPr>
          <a:xfrm>
            <a:off x="533400" y="369913"/>
            <a:ext cx="5562600" cy="1625575"/>
          </a:xfrm>
        </p:spPr>
        <p:txBody>
          <a:bodyPr anchor="b">
            <a:normAutofit fontScale="90000"/>
          </a:bodyPr>
          <a:lstStyle/>
          <a:p>
            <a:r>
              <a:rPr lang="en-US" sz="2800" b="1" dirty="0">
                <a:solidFill>
                  <a:schemeClr val="bg1"/>
                </a:solidFill>
              </a:rPr>
              <a:t>Empowering Women for Sustainable Growth</a:t>
            </a:r>
            <a:r>
              <a:rPr lang="en-US" sz="2800" dirty="0">
                <a:solidFill>
                  <a:schemeClr val="bg1"/>
                </a:solidFill>
              </a:rPr>
              <a:t> 💼</a:t>
            </a:r>
            <a:br>
              <a:rPr lang="en-US" sz="2800" dirty="0">
                <a:solidFill>
                  <a:schemeClr val="bg1"/>
                </a:solidFill>
              </a:rPr>
            </a:br>
            <a:br>
              <a:rPr lang="en-US" sz="2800" b="1" dirty="0">
                <a:solidFill>
                  <a:schemeClr val="bg1"/>
                </a:solidFill>
              </a:rPr>
            </a:br>
            <a:endParaRPr lang="en-US" sz="2800" dirty="0">
              <a:solidFill>
                <a:schemeClr val="bg1"/>
              </a:solidFill>
            </a:endParaRPr>
          </a:p>
        </p:txBody>
      </p:sp>
      <p:cxnSp>
        <p:nvCxnSpPr>
          <p:cNvPr id="30" name="Straight Connector 2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C564AF-F82F-D552-9537-205AB498F5D3}"/>
              </a:ext>
            </a:extLst>
          </p:cNvPr>
          <p:cNvSpPr>
            <a:spLocks noGrp="1"/>
          </p:cNvSpPr>
          <p:nvPr>
            <p:ph idx="1"/>
          </p:nvPr>
        </p:nvSpPr>
        <p:spPr>
          <a:xfrm>
            <a:off x="283029" y="2288852"/>
            <a:ext cx="5812971" cy="3711552"/>
          </a:xfrm>
        </p:spPr>
        <p:txBody>
          <a:bodyPr>
            <a:normAutofit fontScale="92500"/>
          </a:bodyPr>
          <a:lstStyle/>
          <a:p>
            <a:r>
              <a:rPr lang="en-US" i="1" dirty="0">
                <a:solidFill>
                  <a:schemeClr val="bg1"/>
                </a:solidFill>
              </a:rPr>
              <a:t>Achieving </a:t>
            </a:r>
            <a:r>
              <a:rPr lang="en-US" b="1" i="1" dirty="0">
                <a:solidFill>
                  <a:schemeClr val="bg1"/>
                </a:solidFill>
              </a:rPr>
              <a:t>SDG 8 (Decent Work and Economic Growth)</a:t>
            </a:r>
            <a:r>
              <a:rPr lang="en-US" i="1" dirty="0">
                <a:solidFill>
                  <a:schemeClr val="bg1"/>
                </a:solidFill>
              </a:rPr>
              <a:t> requires recognizing and valuing </a:t>
            </a:r>
            <a:r>
              <a:rPr lang="en-US" b="1" i="1" dirty="0">
                <a:solidFill>
                  <a:schemeClr val="bg1"/>
                </a:solidFill>
              </a:rPr>
              <a:t>unpaid care and household work</a:t>
            </a:r>
            <a:r>
              <a:rPr lang="en-US" i="1" dirty="0">
                <a:solidFill>
                  <a:schemeClr val="bg1"/>
                </a:solidFill>
              </a:rPr>
              <a:t>. By </a:t>
            </a:r>
            <a:r>
              <a:rPr lang="en-US" b="1" i="1" dirty="0">
                <a:solidFill>
                  <a:schemeClr val="bg1"/>
                </a:solidFill>
              </a:rPr>
              <a:t>redistributing responsibilities</a:t>
            </a:r>
            <a:r>
              <a:rPr lang="en-US" i="1" dirty="0">
                <a:solidFill>
                  <a:schemeClr val="bg1"/>
                </a:solidFill>
              </a:rPr>
              <a:t> and </a:t>
            </a:r>
            <a:r>
              <a:rPr lang="en-US" b="1" i="1" dirty="0">
                <a:solidFill>
                  <a:schemeClr val="bg1"/>
                </a:solidFill>
              </a:rPr>
              <a:t>enhancing women’s participation in the formal workforce</a:t>
            </a:r>
            <a:r>
              <a:rPr lang="en-US" i="1" dirty="0">
                <a:solidFill>
                  <a:schemeClr val="bg1"/>
                </a:solidFill>
              </a:rPr>
              <a:t>, we unlock economic potential, drive </a:t>
            </a:r>
            <a:r>
              <a:rPr lang="en-US" b="1" i="1" dirty="0">
                <a:solidFill>
                  <a:schemeClr val="bg1"/>
                </a:solidFill>
              </a:rPr>
              <a:t>inclusive growth</a:t>
            </a:r>
            <a:r>
              <a:rPr lang="en-US" i="1" dirty="0">
                <a:solidFill>
                  <a:schemeClr val="bg1"/>
                </a:solidFill>
              </a:rPr>
              <a:t>, and build a more </a:t>
            </a:r>
            <a:r>
              <a:rPr lang="en-US" b="1" i="1" dirty="0">
                <a:solidFill>
                  <a:schemeClr val="bg1"/>
                </a:solidFill>
              </a:rPr>
              <a:t>equitable future</a:t>
            </a:r>
            <a:r>
              <a:rPr lang="en-US" i="1" dirty="0">
                <a:solidFill>
                  <a:schemeClr val="bg1"/>
                </a:solidFill>
              </a:rPr>
              <a:t> for all.</a:t>
            </a:r>
          </a:p>
          <a:p>
            <a:endParaRPr lang="en-US" i="1" dirty="0">
              <a:solidFill>
                <a:schemeClr val="bg1"/>
              </a:solidFill>
            </a:endParaRPr>
          </a:p>
        </p:txBody>
      </p:sp>
      <p:pic>
        <p:nvPicPr>
          <p:cNvPr id="6" name="Picture 5" descr="A map of the world with a flag on it&#10;&#10;AI-generated content may be incorrect.">
            <a:extLst>
              <a:ext uri="{FF2B5EF4-FFF2-40B4-BE49-F238E27FC236}">
                <a16:creationId xmlns:a16="http://schemas.microsoft.com/office/drawing/2014/main" id="{C97BFBF1-57BE-B5EE-4F39-4A752FEBE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247" y="369913"/>
            <a:ext cx="2784532" cy="2784532"/>
          </a:xfrm>
          <a:prstGeom prst="rect">
            <a:avLst/>
          </a:prstGeom>
        </p:spPr>
      </p:pic>
      <p:sp>
        <p:nvSpPr>
          <p:cNvPr id="32" name="Rectangle 31">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background with white text and a graph&#10;&#10;AI-generated content may be incorrect.">
            <a:extLst>
              <a:ext uri="{FF2B5EF4-FFF2-40B4-BE49-F238E27FC236}">
                <a16:creationId xmlns:a16="http://schemas.microsoft.com/office/drawing/2014/main" id="{52B1625A-72D9-7D64-E064-671DEC39A253}"/>
              </a:ext>
            </a:extLst>
          </p:cNvPr>
          <p:cNvPicPr>
            <a:picLocks noChangeAspect="1"/>
          </p:cNvPicPr>
          <p:nvPr/>
        </p:nvPicPr>
        <p:blipFill>
          <a:blip r:embed="rId3"/>
          <a:stretch>
            <a:fillRect/>
          </a:stretch>
        </p:blipFill>
        <p:spPr>
          <a:xfrm>
            <a:off x="8423091" y="3730267"/>
            <a:ext cx="2819779" cy="2784532"/>
          </a:xfrm>
          <a:prstGeom prst="rect">
            <a:avLst/>
          </a:prstGeom>
        </p:spPr>
      </p:pic>
      <p:sp>
        <p:nvSpPr>
          <p:cNvPr id="34" name="Rectangle 33">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17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29" name="Oval 28">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5" name="Freeform: Shape 3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6" name="Freeform: Shape 3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7" name="Graphic 6" descr="Handshake">
            <a:extLst>
              <a:ext uri="{FF2B5EF4-FFF2-40B4-BE49-F238E27FC236}">
                <a16:creationId xmlns:a16="http://schemas.microsoft.com/office/drawing/2014/main" id="{A485C52D-135F-AE2B-4CE6-ADC5CC54C4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9077" y="1864214"/>
            <a:ext cx="3217333" cy="3217333"/>
          </a:xfrm>
          <a:prstGeom prst="rect">
            <a:avLst/>
          </a:prstGeom>
        </p:spPr>
      </p:pic>
      <p:sp>
        <p:nvSpPr>
          <p:cNvPr id="3" name="Content Placeholder 2">
            <a:extLst>
              <a:ext uri="{FF2B5EF4-FFF2-40B4-BE49-F238E27FC236}">
                <a16:creationId xmlns:a16="http://schemas.microsoft.com/office/drawing/2014/main" id="{C9F91F51-76FB-141D-1891-9A9BC03F6A30}"/>
              </a:ext>
            </a:extLst>
          </p:cNvPr>
          <p:cNvSpPr>
            <a:spLocks noGrp="1"/>
          </p:cNvSpPr>
          <p:nvPr>
            <p:ph idx="1"/>
          </p:nvPr>
        </p:nvSpPr>
        <p:spPr>
          <a:xfrm>
            <a:off x="6234868" y="1820369"/>
            <a:ext cx="5217173" cy="4351338"/>
          </a:xfrm>
        </p:spPr>
        <p:txBody>
          <a:bodyPr>
            <a:normAutofit/>
          </a:bodyPr>
          <a:lstStyle/>
          <a:p>
            <a:r>
              <a:rPr lang="en-US">
                <a:solidFill>
                  <a:schemeClr val="bg1"/>
                </a:solidFill>
              </a:rPr>
              <a:t>Thank You!</a:t>
            </a:r>
          </a:p>
        </p:txBody>
      </p:sp>
      <p:grpSp>
        <p:nvGrpSpPr>
          <p:cNvPr id="3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9" name="Freeform: Shape 3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7277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05544-7680-608B-0906-94CD240110E8}"/>
              </a:ext>
            </a:extLst>
          </p:cNvPr>
          <p:cNvSpPr>
            <a:spLocks noGrp="1"/>
          </p:cNvSpPr>
          <p:nvPr>
            <p:ph type="title"/>
          </p:nvPr>
        </p:nvSpPr>
        <p:spPr>
          <a:xfrm>
            <a:off x="841248" y="548640"/>
            <a:ext cx="3600860" cy="5431536"/>
          </a:xfrm>
        </p:spPr>
        <p:txBody>
          <a:bodyPr>
            <a:normAutofit/>
          </a:bodyPr>
          <a:lstStyle/>
          <a:p>
            <a:r>
              <a:rPr lang="en-US" sz="5400"/>
              <a:t>Introduction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514F4D-D98A-1BCD-D2CB-30F3933B2E3E}"/>
              </a:ext>
            </a:extLst>
          </p:cNvPr>
          <p:cNvSpPr>
            <a:spLocks noGrp="1"/>
          </p:cNvSpPr>
          <p:nvPr>
            <p:ph idx="1"/>
          </p:nvPr>
        </p:nvSpPr>
        <p:spPr>
          <a:xfrm>
            <a:off x="5126418" y="552091"/>
            <a:ext cx="6224335" cy="5431536"/>
          </a:xfrm>
        </p:spPr>
        <p:txBody>
          <a:bodyPr anchor="ctr">
            <a:normAutofit/>
          </a:bodyPr>
          <a:lstStyle/>
          <a:p>
            <a:r>
              <a:rPr lang="en-US" sz="2200" i="1" dirty="0"/>
              <a:t>Imagine a bustling household in Sri Lanka—before dawn breaks, women are already at work. They cook, clean, care for children, and support the elderly. This invisible labor sustains families, yet it remains uncounted in official economic measures. </a:t>
            </a:r>
          </a:p>
          <a:p>
            <a:r>
              <a:rPr lang="en-US" sz="2200" i="1" dirty="0"/>
              <a:t>Today, I will share insights from the National Time Transfer Accounts (NTTA) that uncover the hidden contributions of women to Sri Lanka’s economy and why these findings should reshape our understanding of national productivity and policy design.</a:t>
            </a:r>
          </a:p>
        </p:txBody>
      </p:sp>
      <p:pic>
        <p:nvPicPr>
          <p:cNvPr id="12" name="Picture 11">
            <a:extLst>
              <a:ext uri="{FF2B5EF4-FFF2-40B4-BE49-F238E27FC236}">
                <a16:creationId xmlns:a16="http://schemas.microsoft.com/office/drawing/2014/main" id="{0936C159-9ED4-EAFE-13C8-1E9512326FE4}"/>
              </a:ext>
            </a:extLst>
          </p:cNvPr>
          <p:cNvPicPr>
            <a:picLocks noChangeAspect="1"/>
          </p:cNvPicPr>
          <p:nvPr/>
        </p:nvPicPr>
        <p:blipFill>
          <a:blip r:embed="rId2"/>
          <a:stretch>
            <a:fillRect/>
          </a:stretch>
        </p:blipFill>
        <p:spPr>
          <a:xfrm>
            <a:off x="299446" y="162283"/>
            <a:ext cx="1695136" cy="1431082"/>
          </a:xfrm>
          <a:prstGeom prst="rect">
            <a:avLst/>
          </a:prstGeom>
        </p:spPr>
      </p:pic>
      <p:pic>
        <p:nvPicPr>
          <p:cNvPr id="15" name="Picture 14">
            <a:extLst>
              <a:ext uri="{FF2B5EF4-FFF2-40B4-BE49-F238E27FC236}">
                <a16:creationId xmlns:a16="http://schemas.microsoft.com/office/drawing/2014/main" id="{F78EB0C7-F535-A518-FF9C-FCFA3ACFC50A}"/>
              </a:ext>
            </a:extLst>
          </p:cNvPr>
          <p:cNvPicPr>
            <a:picLocks noChangeAspect="1"/>
          </p:cNvPicPr>
          <p:nvPr/>
        </p:nvPicPr>
        <p:blipFill>
          <a:blip r:embed="rId3"/>
          <a:stretch>
            <a:fillRect/>
          </a:stretch>
        </p:blipFill>
        <p:spPr>
          <a:xfrm>
            <a:off x="2065339" y="162283"/>
            <a:ext cx="663242" cy="1431082"/>
          </a:xfrm>
          <a:prstGeom prst="rect">
            <a:avLst/>
          </a:prstGeom>
        </p:spPr>
      </p:pic>
      <p:pic>
        <p:nvPicPr>
          <p:cNvPr id="18" name="Picture 17">
            <a:extLst>
              <a:ext uri="{FF2B5EF4-FFF2-40B4-BE49-F238E27FC236}">
                <a16:creationId xmlns:a16="http://schemas.microsoft.com/office/drawing/2014/main" id="{ECC77C09-868E-C471-F558-FC8B05F20E30}"/>
              </a:ext>
            </a:extLst>
          </p:cNvPr>
          <p:cNvPicPr>
            <a:picLocks noChangeAspect="1"/>
          </p:cNvPicPr>
          <p:nvPr/>
        </p:nvPicPr>
        <p:blipFill>
          <a:blip r:embed="rId4"/>
          <a:stretch>
            <a:fillRect/>
          </a:stretch>
        </p:blipFill>
        <p:spPr>
          <a:xfrm>
            <a:off x="2782832" y="162282"/>
            <a:ext cx="854850" cy="1431081"/>
          </a:xfrm>
          <a:prstGeom prst="rect">
            <a:avLst/>
          </a:prstGeom>
        </p:spPr>
      </p:pic>
      <p:pic>
        <p:nvPicPr>
          <p:cNvPr id="4" name="Picture 3">
            <a:extLst>
              <a:ext uri="{FF2B5EF4-FFF2-40B4-BE49-F238E27FC236}">
                <a16:creationId xmlns:a16="http://schemas.microsoft.com/office/drawing/2014/main" id="{0360A9EF-6C17-9F0A-74FF-AA49B31F6675}"/>
              </a:ext>
            </a:extLst>
          </p:cNvPr>
          <p:cNvPicPr>
            <a:picLocks noChangeAspect="1"/>
          </p:cNvPicPr>
          <p:nvPr/>
        </p:nvPicPr>
        <p:blipFill>
          <a:blip r:embed="rId5"/>
          <a:stretch>
            <a:fillRect/>
          </a:stretch>
        </p:blipFill>
        <p:spPr>
          <a:xfrm>
            <a:off x="3713420" y="162282"/>
            <a:ext cx="1334672" cy="1431081"/>
          </a:xfrm>
          <a:prstGeom prst="rect">
            <a:avLst/>
          </a:prstGeom>
        </p:spPr>
      </p:pic>
    </p:spTree>
    <p:extLst>
      <p:ext uri="{BB962C8B-B14F-4D97-AF65-F5344CB8AC3E}">
        <p14:creationId xmlns:p14="http://schemas.microsoft.com/office/powerpoint/2010/main" val="69311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AE9A47-FDE7-4EE5-B27F-1A89131AC48B}"/>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dirty="0"/>
              <a:t>Context</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C0C28F-7200-A030-0085-CDA836DFFB0D}"/>
              </a:ext>
            </a:extLst>
          </p:cNvPr>
          <p:cNvSpPr>
            <a:spLocks noGrp="1"/>
          </p:cNvSpPr>
          <p:nvPr>
            <p:ph sz="half" idx="1"/>
          </p:nvPr>
        </p:nvSpPr>
        <p:spPr>
          <a:xfrm>
            <a:off x="640080" y="2706624"/>
            <a:ext cx="6894576" cy="3483864"/>
          </a:xfrm>
        </p:spPr>
        <p:txBody>
          <a:bodyPr vert="horz" lIns="91440" tIns="45720" rIns="91440" bIns="45720" rtlCol="0">
            <a:normAutofit/>
          </a:bodyPr>
          <a:lstStyle/>
          <a:p>
            <a:pPr marL="742950" lvl="1"/>
            <a:r>
              <a:rPr lang="en-US" sz="2200"/>
              <a:t>2021 National Transfer Accounts (NTA) study as a base.</a:t>
            </a:r>
          </a:p>
          <a:p>
            <a:pPr marL="742950" lvl="1"/>
            <a:r>
              <a:rPr lang="en-US" sz="2200"/>
              <a:t>Adding a gendered perspective using innovative 'Counting Women’s Work Project' methodology.</a:t>
            </a:r>
          </a:p>
          <a:p>
            <a:endParaRPr lang="en-US" sz="2200"/>
          </a:p>
        </p:txBody>
      </p:sp>
      <p:pic>
        <p:nvPicPr>
          <p:cNvPr id="10" name="Picture 9" descr="A white and orange brochure with text&#10;&#10;AI-generated content may be incorrect.">
            <a:extLst>
              <a:ext uri="{FF2B5EF4-FFF2-40B4-BE49-F238E27FC236}">
                <a16:creationId xmlns:a16="http://schemas.microsoft.com/office/drawing/2014/main" id="{43ADD4A1-F9FA-7D8F-016E-5894FAE15CB9}"/>
              </a:ext>
            </a:extLst>
          </p:cNvPr>
          <p:cNvPicPr>
            <a:picLocks noChangeAspect="1"/>
          </p:cNvPicPr>
          <p:nvPr/>
        </p:nvPicPr>
        <p:blipFill>
          <a:blip r:embed="rId2"/>
          <a:stretch>
            <a:fillRect/>
          </a:stretch>
        </p:blipFill>
        <p:spPr>
          <a:xfrm>
            <a:off x="7863840" y="694387"/>
            <a:ext cx="4014216" cy="2699560"/>
          </a:xfrm>
          <a:prstGeom prst="rect">
            <a:avLst/>
          </a:prstGeom>
          <a:ln>
            <a:solidFill>
              <a:schemeClr val="accent1"/>
            </a:solidFill>
          </a:ln>
        </p:spPr>
      </p:pic>
      <p:pic>
        <p:nvPicPr>
          <p:cNvPr id="8" name="Picture 7" descr="A white envelope with orange circles and black text&#10;&#10;AI-generated content may be incorrect.">
            <a:extLst>
              <a:ext uri="{FF2B5EF4-FFF2-40B4-BE49-F238E27FC236}">
                <a16:creationId xmlns:a16="http://schemas.microsoft.com/office/drawing/2014/main" id="{EE5F2D46-A51A-AA38-B566-896169499BCA}"/>
              </a:ext>
            </a:extLst>
          </p:cNvPr>
          <p:cNvPicPr>
            <a:picLocks noChangeAspect="1"/>
          </p:cNvPicPr>
          <p:nvPr/>
        </p:nvPicPr>
        <p:blipFill>
          <a:blip r:embed="rId3"/>
          <a:stretch>
            <a:fillRect/>
          </a:stretch>
        </p:blipFill>
        <p:spPr>
          <a:xfrm>
            <a:off x="7863839" y="3465712"/>
            <a:ext cx="4014215" cy="2697901"/>
          </a:xfrm>
          <a:prstGeom prst="rect">
            <a:avLst/>
          </a:prstGeom>
          <a:noFill/>
          <a:ln>
            <a:solidFill>
              <a:schemeClr val="accent1"/>
            </a:solidFill>
          </a:ln>
        </p:spPr>
      </p:pic>
      <p:sp>
        <p:nvSpPr>
          <p:cNvPr id="6" name="Slide Number Placeholder 5">
            <a:extLst>
              <a:ext uri="{FF2B5EF4-FFF2-40B4-BE49-F238E27FC236}">
                <a16:creationId xmlns:a16="http://schemas.microsoft.com/office/drawing/2014/main" id="{AB977335-0114-9DE8-56B8-6155CD9FE27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68AC1EC-23E2-4F0E-A5A4-674EC8DB954E}" type="slidenum">
              <a:rPr lang="en-US" smtClean="0">
                <a:solidFill>
                  <a:schemeClr val="tx1">
                    <a:tint val="75000"/>
                  </a:schemeClr>
                </a:solidFill>
              </a:rPr>
              <a:pPr>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354986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E1841-D1E2-CFA4-3319-8DA83EFAB6BD}"/>
              </a:ext>
            </a:extLst>
          </p:cNvPr>
          <p:cNvSpPr>
            <a:spLocks noGrp="1"/>
          </p:cNvSpPr>
          <p:nvPr>
            <p:ph type="title"/>
          </p:nvPr>
        </p:nvSpPr>
        <p:spPr>
          <a:xfrm>
            <a:off x="630936" y="639520"/>
            <a:ext cx="3429000" cy="1719072"/>
          </a:xfrm>
        </p:spPr>
        <p:txBody>
          <a:bodyPr anchor="b">
            <a:normAutofit/>
          </a:bodyPr>
          <a:lstStyle/>
          <a:p>
            <a:r>
              <a:rPr lang="en-US" sz="2200"/>
              <a:t>Labour Force Participation: </a:t>
            </a:r>
            <a:br>
              <a:rPr lang="en-US" sz="2200"/>
            </a:br>
            <a:r>
              <a:rPr lang="de-DE" sz="2200"/>
              <a:t>📉 </a:t>
            </a:r>
            <a:r>
              <a:rPr lang="de-DE" sz="2200" b="1"/>
              <a:t>Persistent Decline &amp; Widening Gender Gap</a:t>
            </a:r>
            <a:endParaRPr lang="en-US" sz="22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5C40430-1621-A91B-12D1-2B681D351D90}"/>
              </a:ext>
            </a:extLst>
          </p:cNvPr>
          <p:cNvSpPr>
            <a:spLocks noGrp="1" noChangeArrowheads="1"/>
          </p:cNvSpPr>
          <p:nvPr>
            <p:ph idx="1"/>
          </p:nvPr>
        </p:nvSpPr>
        <p:spPr bwMode="auto">
          <a:xfrm>
            <a:off x="630936" y="2807208"/>
            <a:ext cx="3429000" cy="3410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Female labor force participation remains </a:t>
            </a:r>
            <a:r>
              <a:rPr kumimoji="0" lang="en-US" altLang="en-US" sz="2000" b="1" i="0" u="none" strike="noStrike" cap="none" normalizeH="0" baseline="0">
                <a:ln>
                  <a:noFill/>
                </a:ln>
                <a:effectLst/>
                <a:latin typeface="Arial" panose="020B0604020202020204" pitchFamily="34" charset="0"/>
              </a:rPr>
              <a:t>low</a:t>
            </a:r>
            <a:r>
              <a:rPr kumimoji="0" lang="en-US" altLang="en-US" sz="2000" b="0" i="0" u="none" strike="noStrike" cap="none" normalizeH="0" baseline="0">
                <a:ln>
                  <a:noFill/>
                </a:ln>
                <a:effectLst/>
                <a:latin typeface="Arial" panose="020B0604020202020204" pitchFamily="34" charset="0"/>
              </a:rPr>
              <a:t> despite high education levels.</a:t>
            </a:r>
          </a:p>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a:ln>
                  <a:noFill/>
                </a:ln>
                <a:effectLst/>
                <a:latin typeface="Arial" panose="020B0604020202020204" pitchFamily="34" charset="0"/>
              </a:rPr>
              <a:t>2013–2023 Decline:</a:t>
            </a:r>
            <a:endParaRPr kumimoji="0" lang="en-US" altLang="en-US" sz="20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a:ln>
                  <a:noFill/>
                </a:ln>
                <a:effectLst/>
                <a:latin typeface="Arial" panose="020B0604020202020204" pitchFamily="34" charset="0"/>
              </a:rPr>
              <a:t>Women:</a:t>
            </a:r>
            <a:r>
              <a:rPr kumimoji="0" lang="en-US" altLang="en-US" sz="2000" b="0" i="0" u="none" strike="noStrike" cap="none" normalizeH="0" baseline="0">
                <a:ln>
                  <a:noFill/>
                </a:ln>
                <a:effectLst/>
                <a:latin typeface="Arial" panose="020B0604020202020204" pitchFamily="34" charset="0"/>
              </a:rPr>
              <a:t> ↓</a:t>
            </a:r>
            <a:r>
              <a:rPr lang="en-US" altLang="en-US" sz="2000">
                <a:latin typeface="Arial" panose="020B0604020202020204" pitchFamily="34" charset="0"/>
              </a:rPr>
              <a:t>11.6</a:t>
            </a:r>
            <a:r>
              <a:rPr kumimoji="0" lang="en-US" altLang="en-US" sz="2000" b="0" i="0" u="none" strike="noStrike" cap="none" normalizeH="0" baseline="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a:ln>
                  <a:noFill/>
                </a:ln>
                <a:effectLst/>
                <a:latin typeface="Arial" panose="020B0604020202020204" pitchFamily="34" charset="0"/>
              </a:rPr>
              <a:t>Men:</a:t>
            </a:r>
            <a:r>
              <a:rPr kumimoji="0" lang="en-US" altLang="en-US" sz="2000" b="0" i="0" u="none" strike="noStrike" cap="none" normalizeH="0" baseline="0">
                <a:ln>
                  <a:noFill/>
                </a:ln>
                <a:effectLst/>
                <a:latin typeface="Arial" panose="020B0604020202020204" pitchFamily="34" charset="0"/>
              </a:rPr>
              <a:t> ↓9.4%</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effectLst/>
                <a:latin typeface="Arial" panose="020B0604020202020204" pitchFamily="34" charset="0"/>
              </a:rPr>
              <a:t>Economy </a:t>
            </a:r>
            <a:r>
              <a:rPr kumimoji="0" lang="en-US" altLang="en-US" sz="2000" b="1" i="0" u="none" strike="noStrike" cap="none" normalizeH="0" baseline="0">
                <a:ln>
                  <a:noFill/>
                </a:ln>
                <a:effectLst/>
                <a:latin typeface="Arial" panose="020B0604020202020204" pitchFamily="34" charset="0"/>
              </a:rPr>
              <a:t>failing to absorb</a:t>
            </a:r>
            <a:r>
              <a:rPr kumimoji="0" lang="en-US" altLang="en-US" sz="2000" b="0" i="0" u="none" strike="noStrike" cap="none" normalizeH="0" baseline="0">
                <a:ln>
                  <a:noFill/>
                </a:ln>
                <a:effectLst/>
                <a:latin typeface="Arial" panose="020B0604020202020204" pitchFamily="34" charset="0"/>
              </a:rPr>
              <a:t> the working-age population. </a:t>
            </a:r>
          </a:p>
        </p:txBody>
      </p:sp>
      <p:graphicFrame>
        <p:nvGraphicFramePr>
          <p:cNvPr id="5" name="Chart 4">
            <a:extLst>
              <a:ext uri="{FF2B5EF4-FFF2-40B4-BE49-F238E27FC236}">
                <a16:creationId xmlns:a16="http://schemas.microsoft.com/office/drawing/2014/main" id="{261BC3E5-ACFE-F6AA-9570-81CFD0DDFAB5}"/>
              </a:ext>
            </a:extLst>
          </p:cNvPr>
          <p:cNvGraphicFramePr>
            <a:graphicFrameLocks/>
          </p:cNvGraphicFramePr>
          <p:nvPr>
            <p:extLst>
              <p:ext uri="{D42A27DB-BD31-4B8C-83A1-F6EECF244321}">
                <p14:modId xmlns:p14="http://schemas.microsoft.com/office/powerpoint/2010/main" val="3488947063"/>
              </p:ext>
            </p:extLst>
          </p:nvPr>
        </p:nvGraphicFramePr>
        <p:xfrm>
          <a:off x="4654296" y="640080"/>
          <a:ext cx="6903720"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C6A1942-DAF2-FB9C-00FB-36F6CAB91C3C}"/>
              </a:ext>
            </a:extLst>
          </p:cNvPr>
          <p:cNvSpPr txBox="1"/>
          <p:nvPr/>
        </p:nvSpPr>
        <p:spPr>
          <a:xfrm>
            <a:off x="5148942" y="6099405"/>
            <a:ext cx="6270171" cy="307777"/>
          </a:xfrm>
          <a:prstGeom prst="rect">
            <a:avLst/>
          </a:prstGeom>
          <a:noFill/>
        </p:spPr>
        <p:txBody>
          <a:bodyPr wrap="square" rtlCol="0">
            <a:spAutoFit/>
          </a:bodyPr>
          <a:lstStyle/>
          <a:p>
            <a:r>
              <a:rPr lang="en-US" sz="1400" dirty="0"/>
              <a:t>Source: Department of Census and Statistics, various Labour Force Surveys</a:t>
            </a:r>
          </a:p>
        </p:txBody>
      </p:sp>
    </p:spTree>
    <p:extLst>
      <p:ext uri="{BB962C8B-B14F-4D97-AF65-F5344CB8AC3E}">
        <p14:creationId xmlns:p14="http://schemas.microsoft.com/office/powerpoint/2010/main" val="87138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7E531-0B93-5E00-913B-2FBB773F6988}"/>
              </a:ext>
            </a:extLst>
          </p:cNvPr>
          <p:cNvSpPr>
            <a:spLocks noGrp="1"/>
          </p:cNvSpPr>
          <p:nvPr>
            <p:ph type="title"/>
          </p:nvPr>
        </p:nvSpPr>
        <p:spPr>
          <a:xfrm>
            <a:off x="838200" y="365125"/>
            <a:ext cx="10515600" cy="1325563"/>
          </a:xfrm>
        </p:spPr>
        <p:txBody>
          <a:bodyPr>
            <a:normAutofit/>
          </a:bodyPr>
          <a:lstStyle/>
          <a:p>
            <a:r>
              <a:rPr lang="en-US" sz="3400" dirty="0"/>
              <a:t>📊 </a:t>
            </a:r>
            <a:r>
              <a:rPr lang="en-US" sz="3400" b="1" dirty="0"/>
              <a:t>The Gender Gap: High Education, Low Employment</a:t>
            </a:r>
            <a:br>
              <a:rPr lang="en-US" sz="3400" dirty="0"/>
            </a:br>
            <a:endParaRPr lang="en-US" sz="3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98DCB13-8712-8591-E6A7-1BBEE33ED796}"/>
              </a:ext>
            </a:extLst>
          </p:cNvPr>
          <p:cNvSpPr>
            <a:spLocks noGrp="1"/>
          </p:cNvSpPr>
          <p:nvPr>
            <p:ph idx="1"/>
          </p:nvPr>
        </p:nvSpPr>
        <p:spPr>
          <a:xfrm>
            <a:off x="838200" y="1929384"/>
            <a:ext cx="10515600" cy="4251960"/>
          </a:xfrm>
        </p:spPr>
        <p:txBody>
          <a:bodyPr>
            <a:normAutofit/>
          </a:bodyPr>
          <a:lstStyle/>
          <a:p>
            <a:r>
              <a:rPr lang="en-US" sz="2200" b="1" dirty="0"/>
              <a:t>Key Message:</a:t>
            </a:r>
            <a:endParaRPr lang="en-US" sz="2200" dirty="0"/>
          </a:p>
          <a:p>
            <a:pPr>
              <a:buFont typeface="Arial" panose="020B0604020202020204" pitchFamily="34" charset="0"/>
              <a:buChar char="•"/>
            </a:pPr>
            <a:r>
              <a:rPr lang="en-US" sz="2200" dirty="0"/>
              <a:t>Women in Sri Lanka attain higher education at greater rates than men (A/L &amp; above: </a:t>
            </a:r>
            <a:r>
              <a:rPr lang="en-US" sz="2200" b="1" dirty="0"/>
              <a:t>Female 10.2% vs. Male 5.8%</a:t>
            </a:r>
            <a:r>
              <a:rPr lang="en-US" sz="2200" dirty="0"/>
              <a:t>).</a:t>
            </a:r>
          </a:p>
          <a:p>
            <a:pPr>
              <a:buFont typeface="Arial" panose="020B0604020202020204" pitchFamily="34" charset="0"/>
              <a:buChar char="•"/>
            </a:pPr>
            <a:r>
              <a:rPr lang="en-US" sz="2200" dirty="0"/>
              <a:t>Despite this, their employment remains significantly lower than men (</a:t>
            </a:r>
            <a:r>
              <a:rPr lang="en-US" sz="2200" b="1" dirty="0"/>
              <a:t>Employed Women: ~2.7 million vs. Employed Men: ~5.3 million</a:t>
            </a:r>
            <a:r>
              <a:rPr lang="en-US" sz="2200" dirty="0"/>
              <a:t>).</a:t>
            </a:r>
          </a:p>
          <a:p>
            <a:pPr>
              <a:buFont typeface="Arial" panose="020B0604020202020204" pitchFamily="34" charset="0"/>
              <a:buChar char="•"/>
            </a:pPr>
            <a:r>
              <a:rPr lang="en-US" sz="2200" dirty="0"/>
              <a:t>This gap highlights </a:t>
            </a:r>
            <a:r>
              <a:rPr lang="en-US" sz="2200" b="1" dirty="0"/>
              <a:t>barriers to women's workforce participation</a:t>
            </a:r>
            <a:r>
              <a:rPr lang="en-US" sz="2200" dirty="0"/>
              <a:t>, including </a:t>
            </a:r>
            <a:r>
              <a:rPr lang="en-US" sz="2200" b="1" dirty="0"/>
              <a:t>structural constraints </a:t>
            </a:r>
            <a:r>
              <a:rPr lang="en-US" sz="2400" dirty="0"/>
              <a:t>(</a:t>
            </a:r>
            <a:r>
              <a:rPr lang="en-US" sz="1800" dirty="0"/>
              <a:t>Inflexible work schedules and employer preferences for men in key roles limit women's employment opportunities, worsened by a lack of flexible work policies)</a:t>
            </a:r>
            <a:r>
              <a:rPr lang="en-US" sz="2400" dirty="0"/>
              <a:t>, </a:t>
            </a:r>
            <a:r>
              <a:rPr lang="en-US" sz="2200" b="1" dirty="0"/>
              <a:t>unpaid care work, and lack of access to decent employment opportunities</a:t>
            </a:r>
            <a:r>
              <a:rPr lang="en-US" sz="2200" dirty="0"/>
              <a:t>.</a:t>
            </a:r>
          </a:p>
          <a:p>
            <a:endParaRPr lang="en-US" sz="2200" dirty="0"/>
          </a:p>
        </p:txBody>
      </p:sp>
    </p:spTree>
    <p:extLst>
      <p:ext uri="{BB962C8B-B14F-4D97-AF65-F5344CB8AC3E}">
        <p14:creationId xmlns:p14="http://schemas.microsoft.com/office/powerpoint/2010/main" val="225374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6E892-10F1-A748-F860-F19D99058966}"/>
              </a:ext>
            </a:extLst>
          </p:cNvPr>
          <p:cNvSpPr>
            <a:spLocks noGrp="1"/>
          </p:cNvSpPr>
          <p:nvPr>
            <p:ph type="title"/>
          </p:nvPr>
        </p:nvSpPr>
        <p:spPr>
          <a:xfrm>
            <a:off x="938907" y="282800"/>
            <a:ext cx="5217172" cy="1288673"/>
          </a:xfrm>
        </p:spPr>
        <p:txBody>
          <a:bodyPr vert="horz" lIns="91440" tIns="45720" rIns="91440" bIns="45720" rtlCol="0" anchor="b">
            <a:normAutofit/>
          </a:bodyPr>
          <a:lstStyle/>
          <a:p>
            <a:r>
              <a:rPr lang="en-US" sz="3100" b="1">
                <a:solidFill>
                  <a:schemeClr val="bg1"/>
                </a:solidFill>
              </a:rPr>
              <a:t>Gender Inequality in Time Use</a:t>
            </a:r>
            <a:br>
              <a:rPr lang="en-US" sz="3100" b="1">
                <a:solidFill>
                  <a:schemeClr val="bg1"/>
                </a:solidFill>
              </a:rPr>
            </a:br>
            <a:endParaRPr lang="en-US" sz="3100">
              <a:solidFill>
                <a:schemeClr val="bg1"/>
              </a:solidFill>
            </a:endParaRPr>
          </a:p>
        </p:txBody>
      </p:sp>
      <p:sp>
        <p:nvSpPr>
          <p:cNvPr id="16" name="Content Placeholder 2">
            <a:extLst>
              <a:ext uri="{FF2B5EF4-FFF2-40B4-BE49-F238E27FC236}">
                <a16:creationId xmlns:a16="http://schemas.microsoft.com/office/drawing/2014/main" id="{A741804E-2368-91AB-DE1B-9F67AC9AA546}"/>
              </a:ext>
            </a:extLst>
          </p:cNvPr>
          <p:cNvSpPr txBox="1">
            <a:spLocks/>
          </p:cNvSpPr>
          <p:nvPr/>
        </p:nvSpPr>
        <p:spPr>
          <a:xfrm>
            <a:off x="938906" y="1715151"/>
            <a:ext cx="52171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Key Message:</a:t>
            </a:r>
            <a:r>
              <a:rPr lang="en-US" sz="2000">
                <a:solidFill>
                  <a:schemeClr val="bg1"/>
                </a:solidFill>
              </a:rPr>
              <a:t> Women’s time is disproportionately spent on unpaid work, limiting their participation in formal labor markets.</a:t>
            </a:r>
          </a:p>
          <a:p>
            <a:r>
              <a:rPr lang="en-US" sz="2000" b="1">
                <a:solidFill>
                  <a:schemeClr val="bg1"/>
                </a:solidFill>
              </a:rPr>
              <a:t>Young women’s burden</a:t>
            </a:r>
            <a:r>
              <a:rPr lang="en-US" sz="2000">
                <a:solidFill>
                  <a:schemeClr val="bg1"/>
                </a:solidFill>
              </a:rPr>
              <a:t>—Their early engagement in household tasks restricts educational and career opportunities.</a:t>
            </a:r>
          </a:p>
          <a:p>
            <a:r>
              <a:rPr lang="en-US" sz="2000" b="1">
                <a:solidFill>
                  <a:schemeClr val="bg1"/>
                </a:solidFill>
              </a:rPr>
              <a:t>Men’s time use</a:t>
            </a:r>
            <a:r>
              <a:rPr lang="en-US" sz="2000">
                <a:solidFill>
                  <a:schemeClr val="bg1"/>
                </a:solidFill>
              </a:rPr>
              <a:t>: </a:t>
            </a:r>
            <a:r>
              <a:rPr lang="en-US" sz="2000" i="1">
                <a:solidFill>
                  <a:schemeClr val="bg1"/>
                </a:solidFill>
              </a:rPr>
              <a:t>"While men devote more time to market work, women invest heavily in household production—at the cost of their economic independence."</a:t>
            </a:r>
            <a:endParaRPr lang="en-US" sz="2000">
              <a:solidFill>
                <a:schemeClr val="bg1"/>
              </a:solidFill>
            </a:endParaRPr>
          </a:p>
          <a:p>
            <a:r>
              <a:rPr lang="en-US" sz="2000" b="1">
                <a:solidFill>
                  <a:schemeClr val="bg1"/>
                </a:solidFill>
              </a:rPr>
              <a:t>A valid question</a:t>
            </a:r>
            <a:r>
              <a:rPr lang="en-US" sz="2000">
                <a:solidFill>
                  <a:schemeClr val="bg1"/>
                </a:solidFill>
              </a:rPr>
              <a:t>: </a:t>
            </a:r>
            <a:r>
              <a:rPr lang="en-US" sz="2000" i="1">
                <a:solidFill>
                  <a:schemeClr val="bg1"/>
                </a:solidFill>
              </a:rPr>
              <a:t>"What would our GDP look like if we valued every hour of unpaid care work?"</a:t>
            </a:r>
            <a:endParaRPr lang="en-US" sz="2000">
              <a:solidFill>
                <a:schemeClr val="bg1"/>
              </a:solidFill>
            </a:endParaRPr>
          </a:p>
          <a:p>
            <a:endParaRPr lang="en-US" sz="2000">
              <a:solidFill>
                <a:schemeClr val="bg1"/>
              </a:solidFill>
            </a:endParaRPr>
          </a:p>
        </p:txBody>
      </p:sp>
      <p:grpSp>
        <p:nvGrpSpPr>
          <p:cNvPr id="47" name="Graphic 4">
            <a:extLst>
              <a:ext uri="{FF2B5EF4-FFF2-40B4-BE49-F238E27FC236}">
                <a16:creationId xmlns:a16="http://schemas.microsoft.com/office/drawing/2014/main" id="{D92F9A1A-77F4-4E16-958B-64BB489FFE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2349" y="739986"/>
            <a:ext cx="975169" cy="975171"/>
            <a:chOff x="5829300" y="3162300"/>
            <a:chExt cx="532256" cy="532257"/>
          </a:xfrm>
          <a:solidFill>
            <a:schemeClr val="bg1"/>
          </a:solidFill>
        </p:grpSpPr>
        <p:sp>
          <p:nvSpPr>
            <p:cNvPr id="48" name="Freeform: Shape 47">
              <a:extLst>
                <a:ext uri="{FF2B5EF4-FFF2-40B4-BE49-F238E27FC236}">
                  <a16:creationId xmlns:a16="http://schemas.microsoft.com/office/drawing/2014/main" id="{819A42ED-6B91-49E6-9BDB-6339893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B732C3B-202D-4B4E-9C2B-283338B2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38433EC-2142-4B86-B9BA-25AFE262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F3A02D8-E8AA-47DC-B215-ED01D604E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1A156CC-0ACD-4554-947F-A9FD30B6A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BACA1F0-7581-48CC-BB3D-29D84E66B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8C34CDB-6796-4AA3-9001-DA5B717D7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9D783F9-0F69-4135-9961-9BAB1C1A6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FFBBC22-B7E4-49E9-9BD1-36B5F6299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E179D1A-1F7F-41FF-A993-7DB78E9EB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565B3A8-B9D8-4EA9-B3DA-DDB2A574B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891E65D-798E-4741-A582-606A9152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BAB8E0-D711-471F-8EB7-6F8C42092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4" name="Picture 3">
            <a:extLst>
              <a:ext uri="{FF2B5EF4-FFF2-40B4-BE49-F238E27FC236}">
                <a16:creationId xmlns:a16="http://schemas.microsoft.com/office/drawing/2014/main" id="{1023825E-5DEE-B387-BDBE-FC1DF61EE57F}"/>
              </a:ext>
            </a:extLst>
          </p:cNvPr>
          <p:cNvPicPr>
            <a:picLocks noChangeAspect="1"/>
          </p:cNvPicPr>
          <p:nvPr/>
        </p:nvPicPr>
        <p:blipFill>
          <a:blip r:embed="rId2"/>
          <a:stretch>
            <a:fillRect/>
          </a:stretch>
        </p:blipFill>
        <p:spPr>
          <a:xfrm>
            <a:off x="6156080" y="316019"/>
            <a:ext cx="2400092" cy="1824070"/>
          </a:xfrm>
          <a:prstGeom prst="rect">
            <a:avLst/>
          </a:prstGeom>
        </p:spPr>
      </p:pic>
      <p:pic>
        <p:nvPicPr>
          <p:cNvPr id="19" name="Picture 18">
            <a:extLst>
              <a:ext uri="{FF2B5EF4-FFF2-40B4-BE49-F238E27FC236}">
                <a16:creationId xmlns:a16="http://schemas.microsoft.com/office/drawing/2014/main" id="{1D2606AB-FDD1-8436-F0CC-10AF654658B9}"/>
              </a:ext>
            </a:extLst>
          </p:cNvPr>
          <p:cNvPicPr>
            <a:picLocks noChangeAspect="1"/>
          </p:cNvPicPr>
          <p:nvPr/>
        </p:nvPicPr>
        <p:blipFill>
          <a:blip r:embed="rId3"/>
          <a:stretch>
            <a:fillRect/>
          </a:stretch>
        </p:blipFill>
        <p:spPr>
          <a:xfrm>
            <a:off x="6768899" y="2246947"/>
            <a:ext cx="5070252" cy="4038567"/>
          </a:xfrm>
          <a:prstGeom prst="rect">
            <a:avLst/>
          </a:prstGeom>
        </p:spPr>
      </p:pic>
      <p:sp>
        <p:nvSpPr>
          <p:cNvPr id="62" name="Oval 61">
            <a:extLst>
              <a:ext uri="{FF2B5EF4-FFF2-40B4-BE49-F238E27FC236}">
                <a16:creationId xmlns:a16="http://schemas.microsoft.com/office/drawing/2014/main" id="{C4C270DE-0BEB-4372-B440-7EADA6FA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a:extLst>
              <a:ext uri="{FF2B5EF4-FFF2-40B4-BE49-F238E27FC236}">
                <a16:creationId xmlns:a16="http://schemas.microsoft.com/office/drawing/2014/main" id="{757ACA0C-8702-4043-8D4D-582EAEDF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9A7090BD-40BB-F8D4-249F-93CE89362CB2}"/>
              </a:ext>
            </a:extLst>
          </p:cNvPr>
          <p:cNvPicPr>
            <a:picLocks noChangeAspect="1"/>
          </p:cNvPicPr>
          <p:nvPr/>
        </p:nvPicPr>
        <p:blipFill>
          <a:blip r:embed="rId4"/>
          <a:stretch>
            <a:fillRect/>
          </a:stretch>
        </p:blipFill>
        <p:spPr>
          <a:xfrm>
            <a:off x="8756309" y="0"/>
            <a:ext cx="2938955" cy="2193117"/>
          </a:xfrm>
          <a:prstGeom prst="rect">
            <a:avLst/>
          </a:prstGeom>
        </p:spPr>
      </p:pic>
      <p:sp>
        <p:nvSpPr>
          <p:cNvPr id="5" name="TextBox 4">
            <a:extLst>
              <a:ext uri="{FF2B5EF4-FFF2-40B4-BE49-F238E27FC236}">
                <a16:creationId xmlns:a16="http://schemas.microsoft.com/office/drawing/2014/main" id="{40FC4251-6562-1022-DB97-BD757ADA08D1}"/>
              </a:ext>
            </a:extLst>
          </p:cNvPr>
          <p:cNvSpPr txBox="1"/>
          <p:nvPr/>
        </p:nvSpPr>
        <p:spPr>
          <a:xfrm>
            <a:off x="6096000" y="6285514"/>
            <a:ext cx="6096000" cy="307777"/>
          </a:xfrm>
          <a:prstGeom prst="rect">
            <a:avLst/>
          </a:prstGeom>
          <a:noFill/>
        </p:spPr>
        <p:txBody>
          <a:bodyPr wrap="square">
            <a:spAutoFit/>
          </a:bodyPr>
          <a:lstStyle/>
          <a:p>
            <a:pPr marL="0" marR="0" algn="ctr"/>
            <a:r>
              <a:rPr lang="en-US" sz="1400" dirty="0">
                <a:solidFill>
                  <a:schemeClr val="bg1"/>
                </a:solidFill>
                <a:effectLst/>
                <a:latin typeface="Times New Roman" panose="02020603050405020304" pitchFamily="18" charset="0"/>
                <a:ea typeface="Times New Roman" panose="02020603050405020304" pitchFamily="18" charset="0"/>
              </a:rPr>
              <a:t>Source: Author’s calculation using Time Use Survey data, 2017</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015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7489-1148-F508-8540-9D2E7E36C29A}"/>
              </a:ext>
            </a:extLst>
          </p:cNvPr>
          <p:cNvSpPr>
            <a:spLocks noGrp="1"/>
          </p:cNvSpPr>
          <p:nvPr>
            <p:ph type="title"/>
          </p:nvPr>
        </p:nvSpPr>
        <p:spPr>
          <a:xfrm>
            <a:off x="838200" y="365125"/>
            <a:ext cx="10287000" cy="1151079"/>
          </a:xfrm>
        </p:spPr>
        <p:txBody>
          <a:bodyPr>
            <a:normAutofit fontScale="90000"/>
          </a:bodyPr>
          <a:lstStyle/>
          <a:p>
            <a:r>
              <a:rPr lang="en-US" b="1" dirty="0"/>
              <a:t>The Invisible Economy</a:t>
            </a:r>
            <a:br>
              <a:rPr lang="en-US" b="1" dirty="0"/>
            </a:br>
            <a:endParaRPr lang="en-US" dirty="0"/>
          </a:p>
        </p:txBody>
      </p:sp>
      <p:sp>
        <p:nvSpPr>
          <p:cNvPr id="3" name="Content Placeholder 2">
            <a:extLst>
              <a:ext uri="{FF2B5EF4-FFF2-40B4-BE49-F238E27FC236}">
                <a16:creationId xmlns:a16="http://schemas.microsoft.com/office/drawing/2014/main" id="{DBDFA924-0922-8BAD-AABD-280E375D2FAD}"/>
              </a:ext>
            </a:extLst>
          </p:cNvPr>
          <p:cNvSpPr>
            <a:spLocks noGrp="1"/>
          </p:cNvSpPr>
          <p:nvPr>
            <p:ph idx="1"/>
          </p:nvPr>
        </p:nvSpPr>
        <p:spPr>
          <a:xfrm>
            <a:off x="337102" y="1396428"/>
            <a:ext cx="3940984" cy="4780535"/>
          </a:xfrm>
        </p:spPr>
        <p:txBody>
          <a:bodyPr>
            <a:normAutofit fontScale="70000" lnSpcReduction="20000"/>
          </a:bodyPr>
          <a:lstStyle/>
          <a:p>
            <a:r>
              <a:rPr lang="en-US" b="1" dirty="0"/>
              <a:t>Key Message:</a:t>
            </a:r>
            <a:r>
              <a:rPr lang="en-US" dirty="0"/>
              <a:t> Unpaid care and household work make up a </a:t>
            </a:r>
            <a:r>
              <a:rPr lang="en-US" b="1" dirty="0"/>
              <a:t>substantial share of the economy</a:t>
            </a:r>
            <a:r>
              <a:rPr lang="en-US" dirty="0"/>
              <a:t>—yet it is absent from national statistics.</a:t>
            </a:r>
          </a:p>
          <a:p>
            <a:pPr>
              <a:buFont typeface="Arial" panose="020B0604020202020204" pitchFamily="34" charset="0"/>
              <a:buChar char="•"/>
            </a:pPr>
            <a:r>
              <a:rPr lang="en-US" dirty="0"/>
              <a:t>Share the </a:t>
            </a:r>
            <a:r>
              <a:rPr lang="en-US" b="1" dirty="0"/>
              <a:t>36% of GDP</a:t>
            </a:r>
            <a:r>
              <a:rPr lang="en-US" dirty="0"/>
              <a:t> figure from 2017—emphasizing how massive this hidden contribution is.</a:t>
            </a:r>
          </a:p>
          <a:p>
            <a:pPr>
              <a:buFont typeface="Arial" panose="020B0604020202020204" pitchFamily="34" charset="0"/>
              <a:buChar char="•"/>
            </a:pPr>
            <a:r>
              <a:rPr lang="en-US" i="1" dirty="0"/>
              <a:t>"If unpaid care work were a formal industry, it would be one of the largest sectors in our economy."</a:t>
            </a:r>
            <a:endParaRPr lang="en-US" dirty="0"/>
          </a:p>
          <a:p>
            <a:pPr>
              <a:buFont typeface="Arial" panose="020B0604020202020204" pitchFamily="34" charset="0"/>
              <a:buChar char="•"/>
            </a:pPr>
            <a:r>
              <a:rPr lang="en-US" i="1" dirty="0"/>
              <a:t>"Women perform the lion’s share of this work, yet their contribution is often dismissed as ‘natural’ rather than economic."</a:t>
            </a:r>
            <a:endParaRPr lang="en-US" dirty="0"/>
          </a:p>
          <a:p>
            <a:endParaRPr lang="en-US" dirty="0"/>
          </a:p>
        </p:txBody>
      </p:sp>
      <p:graphicFrame>
        <p:nvGraphicFramePr>
          <p:cNvPr id="4" name="Chart 3">
            <a:extLst>
              <a:ext uri="{FF2B5EF4-FFF2-40B4-BE49-F238E27FC236}">
                <a16:creationId xmlns:a16="http://schemas.microsoft.com/office/drawing/2014/main" id="{EADD96BE-FDB4-5751-F6C8-57C765862E19}"/>
              </a:ext>
            </a:extLst>
          </p:cNvPr>
          <p:cNvGraphicFramePr/>
          <p:nvPr>
            <p:extLst>
              <p:ext uri="{D42A27DB-BD31-4B8C-83A1-F6EECF244321}">
                <p14:modId xmlns:p14="http://schemas.microsoft.com/office/powerpoint/2010/main" val="2081846719"/>
              </p:ext>
            </p:extLst>
          </p:nvPr>
        </p:nvGraphicFramePr>
        <p:xfrm>
          <a:off x="8109502" y="1570911"/>
          <a:ext cx="3940984" cy="3890659"/>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2.png" descr="Text&#10;&#10;Description automatically generated">
            <a:extLst>
              <a:ext uri="{FF2B5EF4-FFF2-40B4-BE49-F238E27FC236}">
                <a16:creationId xmlns:a16="http://schemas.microsoft.com/office/drawing/2014/main" id="{7C24825C-BA49-E2A1-AF11-BE4A15434443}"/>
              </a:ext>
            </a:extLst>
          </p:cNvPr>
          <p:cNvPicPr/>
          <p:nvPr/>
        </p:nvPicPr>
        <p:blipFill>
          <a:blip r:embed="rId3"/>
          <a:srcRect/>
          <a:stretch>
            <a:fillRect/>
          </a:stretch>
        </p:blipFill>
        <p:spPr>
          <a:xfrm>
            <a:off x="4278086" y="1570912"/>
            <a:ext cx="3831417" cy="3890660"/>
          </a:xfrm>
          <a:prstGeom prst="rect">
            <a:avLst/>
          </a:prstGeom>
          <a:ln w="19050">
            <a:solidFill>
              <a:srgbClr val="000000"/>
            </a:solidFill>
            <a:prstDash val="solid"/>
          </a:ln>
        </p:spPr>
      </p:pic>
      <p:pic>
        <p:nvPicPr>
          <p:cNvPr id="7" name="Picture 6">
            <a:extLst>
              <a:ext uri="{FF2B5EF4-FFF2-40B4-BE49-F238E27FC236}">
                <a16:creationId xmlns:a16="http://schemas.microsoft.com/office/drawing/2014/main" id="{9FD6CC41-F830-5FFD-C742-C261505DF3FF}"/>
              </a:ext>
            </a:extLst>
          </p:cNvPr>
          <p:cNvPicPr>
            <a:picLocks noChangeAspect="1"/>
          </p:cNvPicPr>
          <p:nvPr/>
        </p:nvPicPr>
        <p:blipFill>
          <a:blip r:embed="rId4"/>
          <a:stretch>
            <a:fillRect/>
          </a:stretch>
        </p:blipFill>
        <p:spPr>
          <a:xfrm>
            <a:off x="7746950" y="185161"/>
            <a:ext cx="1337260" cy="1282509"/>
          </a:xfrm>
          <a:prstGeom prst="rect">
            <a:avLst/>
          </a:prstGeom>
        </p:spPr>
      </p:pic>
      <p:pic>
        <p:nvPicPr>
          <p:cNvPr id="9" name="Picture 8">
            <a:extLst>
              <a:ext uri="{FF2B5EF4-FFF2-40B4-BE49-F238E27FC236}">
                <a16:creationId xmlns:a16="http://schemas.microsoft.com/office/drawing/2014/main" id="{46CC9014-7964-5EDE-7097-11089095BB29}"/>
              </a:ext>
            </a:extLst>
          </p:cNvPr>
          <p:cNvPicPr>
            <a:picLocks noChangeAspect="1"/>
          </p:cNvPicPr>
          <p:nvPr/>
        </p:nvPicPr>
        <p:blipFill>
          <a:blip r:embed="rId5"/>
          <a:stretch>
            <a:fillRect/>
          </a:stretch>
        </p:blipFill>
        <p:spPr>
          <a:xfrm>
            <a:off x="9341461" y="93738"/>
            <a:ext cx="1695135" cy="1378059"/>
          </a:xfrm>
          <a:prstGeom prst="rect">
            <a:avLst/>
          </a:prstGeom>
        </p:spPr>
      </p:pic>
      <p:pic>
        <p:nvPicPr>
          <p:cNvPr id="11" name="Picture 10">
            <a:extLst>
              <a:ext uri="{FF2B5EF4-FFF2-40B4-BE49-F238E27FC236}">
                <a16:creationId xmlns:a16="http://schemas.microsoft.com/office/drawing/2014/main" id="{29FC4845-A6A4-3789-FB82-4DEEC5E41AA1}"/>
              </a:ext>
            </a:extLst>
          </p:cNvPr>
          <p:cNvPicPr>
            <a:picLocks noChangeAspect="1"/>
          </p:cNvPicPr>
          <p:nvPr/>
        </p:nvPicPr>
        <p:blipFill>
          <a:blip r:embed="rId6"/>
          <a:stretch>
            <a:fillRect/>
          </a:stretch>
        </p:blipFill>
        <p:spPr>
          <a:xfrm>
            <a:off x="10189029" y="5555052"/>
            <a:ext cx="1164771" cy="1111370"/>
          </a:xfrm>
          <a:prstGeom prst="rect">
            <a:avLst/>
          </a:prstGeom>
        </p:spPr>
      </p:pic>
      <p:pic>
        <p:nvPicPr>
          <p:cNvPr id="13" name="Picture 12">
            <a:extLst>
              <a:ext uri="{FF2B5EF4-FFF2-40B4-BE49-F238E27FC236}">
                <a16:creationId xmlns:a16="http://schemas.microsoft.com/office/drawing/2014/main" id="{870D9EA6-DC92-A423-88E4-823707E17592}"/>
              </a:ext>
            </a:extLst>
          </p:cNvPr>
          <p:cNvPicPr>
            <a:picLocks noChangeAspect="1"/>
          </p:cNvPicPr>
          <p:nvPr/>
        </p:nvPicPr>
        <p:blipFill>
          <a:blip r:embed="rId7"/>
          <a:stretch>
            <a:fillRect/>
          </a:stretch>
        </p:blipFill>
        <p:spPr>
          <a:xfrm>
            <a:off x="7746950" y="5553753"/>
            <a:ext cx="1451328" cy="939122"/>
          </a:xfrm>
          <a:prstGeom prst="rect">
            <a:avLst/>
          </a:prstGeom>
        </p:spPr>
      </p:pic>
      <p:pic>
        <p:nvPicPr>
          <p:cNvPr id="17" name="Picture 16">
            <a:extLst>
              <a:ext uri="{FF2B5EF4-FFF2-40B4-BE49-F238E27FC236}">
                <a16:creationId xmlns:a16="http://schemas.microsoft.com/office/drawing/2014/main" id="{FBEDA6B3-A27E-D11C-DDAE-F814C3C3CFA8}"/>
              </a:ext>
            </a:extLst>
          </p:cNvPr>
          <p:cNvPicPr>
            <a:picLocks noChangeAspect="1"/>
          </p:cNvPicPr>
          <p:nvPr/>
        </p:nvPicPr>
        <p:blipFill>
          <a:blip r:embed="rId8"/>
          <a:stretch>
            <a:fillRect/>
          </a:stretch>
        </p:blipFill>
        <p:spPr>
          <a:xfrm>
            <a:off x="5649686" y="5489324"/>
            <a:ext cx="1451328" cy="1177098"/>
          </a:xfrm>
          <a:prstGeom prst="rect">
            <a:avLst/>
          </a:prstGeom>
        </p:spPr>
      </p:pic>
    </p:spTree>
    <p:extLst>
      <p:ext uri="{BB962C8B-B14F-4D97-AF65-F5344CB8AC3E}">
        <p14:creationId xmlns:p14="http://schemas.microsoft.com/office/powerpoint/2010/main" val="167490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D3A6B-E673-4AD9-C23B-59C7EB0515F1}"/>
              </a:ext>
            </a:extLst>
          </p:cNvPr>
          <p:cNvSpPr>
            <a:spLocks noGrp="1"/>
          </p:cNvSpPr>
          <p:nvPr>
            <p:ph type="title"/>
          </p:nvPr>
        </p:nvSpPr>
        <p:spPr>
          <a:xfrm>
            <a:off x="1156851" y="637763"/>
            <a:ext cx="2910051" cy="5576768"/>
          </a:xfrm>
        </p:spPr>
        <p:txBody>
          <a:bodyPr anchor="t">
            <a:normAutofit/>
          </a:bodyPr>
          <a:lstStyle/>
          <a:p>
            <a:r>
              <a:rPr lang="en-US" sz="4800" dirty="0">
                <a:solidFill>
                  <a:schemeClr val="bg1"/>
                </a:solidFill>
              </a:rPr>
              <a:t>Market Production</a:t>
            </a: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6" y="400612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7DDA3A-7DF0-2BE8-107B-AB7DAC9227ED}"/>
              </a:ext>
            </a:extLst>
          </p:cNvPr>
          <p:cNvSpPr>
            <a:spLocks noGrp="1"/>
          </p:cNvSpPr>
          <p:nvPr>
            <p:ph idx="1"/>
          </p:nvPr>
        </p:nvSpPr>
        <p:spPr>
          <a:xfrm>
            <a:off x="5439965" y="4212709"/>
            <a:ext cx="5605390" cy="2001821"/>
          </a:xfrm>
        </p:spPr>
        <p:txBody>
          <a:bodyPr>
            <a:normAutofit/>
          </a:bodyPr>
          <a:lstStyle/>
          <a:p>
            <a:r>
              <a:rPr lang="en-US" sz="1800" dirty="0"/>
              <a:t>Men dominate market production, while women's contribution remains lower due to their heavy involvement in household production, which is excluded from SNA measurements.</a:t>
            </a:r>
          </a:p>
          <a:p>
            <a:endParaRPr lang="en-US" sz="1800" dirty="0"/>
          </a:p>
          <a:p>
            <a:endParaRPr lang="en-US" sz="1800" dirty="0"/>
          </a:p>
        </p:txBody>
      </p:sp>
      <p:pic>
        <p:nvPicPr>
          <p:cNvPr id="6" name="Picture 5">
            <a:extLst>
              <a:ext uri="{FF2B5EF4-FFF2-40B4-BE49-F238E27FC236}">
                <a16:creationId xmlns:a16="http://schemas.microsoft.com/office/drawing/2014/main" id="{755584E2-940D-42AD-F124-A16AE63FE5DA}"/>
              </a:ext>
            </a:extLst>
          </p:cNvPr>
          <p:cNvPicPr>
            <a:picLocks noChangeAspect="1"/>
          </p:cNvPicPr>
          <p:nvPr/>
        </p:nvPicPr>
        <p:blipFill>
          <a:blip r:embed="rId2"/>
          <a:stretch>
            <a:fillRect/>
          </a:stretch>
        </p:blipFill>
        <p:spPr>
          <a:xfrm>
            <a:off x="553780" y="3004457"/>
            <a:ext cx="3948663" cy="2710240"/>
          </a:xfrm>
          <a:prstGeom prst="rect">
            <a:avLst/>
          </a:prstGeom>
        </p:spPr>
      </p:pic>
      <p:graphicFrame>
        <p:nvGraphicFramePr>
          <p:cNvPr id="4" name="Chart 3">
            <a:extLst>
              <a:ext uri="{FF2B5EF4-FFF2-40B4-BE49-F238E27FC236}">
                <a16:creationId xmlns:a16="http://schemas.microsoft.com/office/drawing/2014/main" id="{315981C4-5F01-4FC0-9E65-C12261527100}"/>
              </a:ext>
            </a:extLst>
          </p:cNvPr>
          <p:cNvGraphicFramePr/>
          <p:nvPr>
            <p:extLst>
              <p:ext uri="{D42A27DB-BD31-4B8C-83A1-F6EECF244321}">
                <p14:modId xmlns:p14="http://schemas.microsoft.com/office/powerpoint/2010/main" val="3384374049"/>
              </p:ext>
            </p:extLst>
          </p:nvPr>
        </p:nvGraphicFramePr>
        <p:xfrm>
          <a:off x="5811135" y="817092"/>
          <a:ext cx="5346721" cy="26119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28EFC80-F1A5-0672-2BBB-B413867C6DA0}"/>
              </a:ext>
            </a:extLst>
          </p:cNvPr>
          <p:cNvSpPr txBox="1"/>
          <p:nvPr/>
        </p:nvSpPr>
        <p:spPr>
          <a:xfrm>
            <a:off x="5897176" y="3340355"/>
            <a:ext cx="4837985" cy="526876"/>
          </a:xfrm>
          <a:prstGeom prst="rect">
            <a:avLst/>
          </a:prstGeom>
          <a:noFill/>
        </p:spPr>
        <p:txBody>
          <a:bodyPr wrap="square">
            <a:spAutoFit/>
          </a:bodyPr>
          <a:lstStyle/>
          <a:p>
            <a:pPr marL="0" marR="0"/>
            <a:r>
              <a:rPr lang="en-US" sz="900" dirty="0">
                <a:effectLst/>
                <a:latin typeface="Times New Roman" panose="02020603050405020304" pitchFamily="18" charset="0"/>
                <a:ea typeface="Times New Roman" panose="02020603050405020304" pitchFamily="18" charset="0"/>
              </a:rPr>
              <a:t>Source: Author’s calculation using Time Use Survey data, 2017 and Labour Force Survey data, 2017</a:t>
            </a:r>
            <a:endParaRPr lang="en-US" sz="1100" dirty="0">
              <a:effectLst/>
              <a:latin typeface="Times New Roman" panose="02020603050405020304" pitchFamily="18" charset="0"/>
              <a:ea typeface="Times New Roman" panose="02020603050405020304" pitchFamily="18" charset="0"/>
            </a:endParaRPr>
          </a:p>
          <a:p>
            <a:pPr marL="0" marR="0">
              <a:lnSpc>
                <a:spcPct val="107000"/>
              </a:lnSpc>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Note: Profiles are standardized by dividing through by the average labour income for 30- to 49-year-old (‘peak labour income’); this average equal one income unit</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06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474CD-5E4C-9C57-72F0-2C785BF1C05A}"/>
              </a:ext>
            </a:extLst>
          </p:cNvPr>
          <p:cNvSpPr>
            <a:spLocks noGrp="1"/>
          </p:cNvSpPr>
          <p:nvPr>
            <p:ph type="title"/>
          </p:nvPr>
        </p:nvSpPr>
        <p:spPr>
          <a:xfrm>
            <a:off x="4654295" y="650406"/>
            <a:ext cx="5883075" cy="753851"/>
          </a:xfrm>
        </p:spPr>
        <p:txBody>
          <a:bodyPr vert="horz" lIns="91440" tIns="45720" rIns="91440" bIns="45720" rtlCol="0" anchor="b">
            <a:noAutofit/>
          </a:bodyPr>
          <a:lstStyle/>
          <a:p>
            <a:r>
              <a:rPr kumimoji="0" lang="en-US" altLang="en-US" sz="1800" b="0" i="0" u="none" strike="noStrike" cap="none" normalizeH="0" baseline="0" dirty="0">
                <a:ln>
                  <a:noFill/>
                </a:ln>
                <a:effectLst/>
              </a:rPr>
              <a:t>🔹 </a:t>
            </a:r>
            <a:r>
              <a:rPr kumimoji="0" lang="en-US" altLang="en-US" sz="1800" b="1" i="0" u="none" strike="noStrike" cap="none" normalizeH="0" baseline="0" dirty="0">
                <a:ln>
                  <a:noFill/>
                </a:ln>
                <a:effectLst/>
              </a:rPr>
              <a:t>Key Findings from Binary Logistic Regression</a:t>
            </a:r>
            <a:br>
              <a:rPr kumimoji="0" lang="en-US" altLang="en-US" sz="1800" b="0" i="0" u="none" strike="noStrike" cap="none" normalizeH="0" baseline="0" dirty="0">
                <a:ln>
                  <a:noFill/>
                </a:ln>
                <a:effectLst/>
              </a:rPr>
            </a:br>
            <a:endParaRPr lang="en-US" sz="1800"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74DC6C36-B4C7-57E7-0EC6-54FE6AED9816}"/>
              </a:ext>
            </a:extLst>
          </p:cNvPr>
          <p:cNvSpPr>
            <a:spLocks noChangeArrowheads="1"/>
          </p:cNvSpPr>
          <p:nvPr/>
        </p:nvSpPr>
        <p:spPr bwMode="auto">
          <a:xfrm>
            <a:off x="380268" y="1343732"/>
            <a:ext cx="3896065" cy="41705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 </a:t>
            </a:r>
            <a:r>
              <a:rPr kumimoji="0" lang="en-US" altLang="en-US" sz="2400" b="1" i="0" u="none" strike="noStrike" cap="none" normalizeH="0" baseline="0" dirty="0">
                <a:ln>
                  <a:noFill/>
                </a:ln>
                <a:effectLst/>
              </a:rPr>
              <a:t>Key Conclusion</a:t>
            </a:r>
          </a:p>
          <a:p>
            <a:pPr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57150" marR="0" lvl="0" indent="-285750" fontAlgn="base">
              <a:lnSpc>
                <a:spcPct val="90000"/>
              </a:lnSpc>
              <a:spcBef>
                <a:spcPct val="0"/>
              </a:spcBef>
              <a:spcAft>
                <a:spcPts val="600"/>
              </a:spcAft>
              <a:buClrTx/>
              <a:buSzTx/>
              <a:buFont typeface="Wingdings" panose="05000000000000000000" pitchFamily="2" charset="2"/>
              <a:buChar char="Ø"/>
              <a:tabLst/>
            </a:pPr>
            <a:r>
              <a:rPr kumimoji="0" lang="en-US" altLang="en-US" b="1" i="0" u="none" strike="noStrike" cap="none" normalizeH="0" baseline="0" dirty="0">
                <a:ln>
                  <a:noFill/>
                </a:ln>
                <a:effectLst/>
              </a:rPr>
              <a:t>Education is the most influential factor</a:t>
            </a:r>
            <a:r>
              <a:rPr kumimoji="0" lang="en-US" altLang="en-US" b="0" i="0" u="none" strike="noStrike" cap="none" normalizeH="0" baseline="0" dirty="0">
                <a:ln>
                  <a:noFill/>
                </a:ln>
                <a:effectLst/>
              </a:rPr>
              <a:t>—</a:t>
            </a:r>
          </a:p>
          <a:p>
            <a:pPr marR="0" lvl="0" fontAlgn="base">
              <a:lnSpc>
                <a:spcPct val="90000"/>
              </a:lnSpc>
              <a:spcBef>
                <a:spcPct val="0"/>
              </a:spcBef>
              <a:spcAft>
                <a:spcPts val="600"/>
              </a:spcAft>
              <a:buClrTx/>
              <a:buSzTx/>
              <a:tabLst/>
            </a:pPr>
            <a:endParaRPr kumimoji="0" lang="en-US" altLang="en-US" b="0" i="0" u="none" strike="noStrike" cap="none" normalizeH="0" baseline="0" dirty="0">
              <a:ln>
                <a:noFill/>
              </a:ln>
              <a:effectLst/>
            </a:endParaRPr>
          </a:p>
          <a:p>
            <a:pPr marL="57150" marR="0" lvl="0" indent="-285750" fontAlgn="base">
              <a:lnSpc>
                <a:spcPct val="90000"/>
              </a:lnSpc>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rPr>
              <a:t>Lack of skills for formal employment; </a:t>
            </a:r>
          </a:p>
          <a:p>
            <a:pPr marL="57150" marR="0" lvl="0" indent="-285750" fontAlgn="base">
              <a:lnSpc>
                <a:spcPct val="90000"/>
              </a:lnSpc>
              <a:spcBef>
                <a:spcPct val="0"/>
              </a:spcBef>
              <a:spcAft>
                <a:spcPts val="600"/>
              </a:spcAft>
              <a:buClrTx/>
              <a:buSzTx/>
              <a:buFont typeface="Wingdings" panose="05000000000000000000" pitchFamily="2" charset="2"/>
              <a:buChar char="v"/>
              <a:tabLst/>
            </a:pPr>
            <a:r>
              <a:rPr kumimoji="0" lang="en-US" altLang="en-US" b="0" i="0" u="none" strike="noStrike" cap="none" normalizeH="0" baseline="0" dirty="0">
                <a:ln>
                  <a:noFill/>
                </a:ln>
                <a:effectLst/>
              </a:rPr>
              <a:t>Preference for domestic responsibilities over low-paying jobs</a:t>
            </a:r>
          </a:p>
          <a:p>
            <a:pPr marR="0" lvl="0" fontAlgn="base">
              <a:lnSpc>
                <a:spcPct val="90000"/>
              </a:lnSpc>
              <a:spcBef>
                <a:spcPct val="0"/>
              </a:spcBef>
              <a:spcAft>
                <a:spcPts val="600"/>
              </a:spcAft>
              <a:buClrTx/>
              <a:buSzTx/>
              <a:tabLst/>
            </a:pPr>
            <a:endParaRPr kumimoji="0" lang="en-US" altLang="en-US" b="0" i="0" u="none" strike="noStrike" cap="none" normalizeH="0" baseline="0" dirty="0">
              <a:ln>
                <a:noFill/>
              </a:ln>
              <a:effectLst/>
            </a:endParaRPr>
          </a:p>
          <a:p>
            <a:pPr marL="57150" marR="0" lvl="0" indent="-285750" fontAlgn="base">
              <a:lnSpc>
                <a:spcPct val="90000"/>
              </a:lnSpc>
              <a:spcBef>
                <a:spcPct val="0"/>
              </a:spcBef>
              <a:spcAft>
                <a:spcPts val="600"/>
              </a:spcAft>
              <a:buClrTx/>
              <a:buSzTx/>
              <a:buFont typeface="Wingdings" panose="05000000000000000000" pitchFamily="2" charset="2"/>
              <a:buChar char="ü"/>
              <a:tabLst/>
            </a:pPr>
            <a:r>
              <a:rPr kumimoji="0" lang="en-US" altLang="en-US" b="0" i="0" u="none" strike="noStrike" cap="none" normalizeH="0" baseline="0" dirty="0">
                <a:ln>
                  <a:noFill/>
                </a:ln>
                <a:effectLst/>
              </a:rPr>
              <a:t>Addressing gender disparities in education &amp; employment can improve female labor force participation.</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700" b="0" i="0" u="none" strike="noStrike" cap="none" normalizeH="0" baseline="0" dirty="0">
              <a:ln>
                <a:noFill/>
              </a:ln>
              <a:effectLst/>
            </a:endParaRPr>
          </a:p>
        </p:txBody>
      </p:sp>
      <p:graphicFrame>
        <p:nvGraphicFramePr>
          <p:cNvPr id="4" name="Content Placeholder 3">
            <a:extLst>
              <a:ext uri="{FF2B5EF4-FFF2-40B4-BE49-F238E27FC236}">
                <a16:creationId xmlns:a16="http://schemas.microsoft.com/office/drawing/2014/main" id="{BAF20C6B-9717-C16F-847B-601BB7948C76}"/>
              </a:ext>
            </a:extLst>
          </p:cNvPr>
          <p:cNvGraphicFramePr>
            <a:graphicFrameLocks noGrp="1"/>
          </p:cNvGraphicFramePr>
          <p:nvPr>
            <p:ph idx="1"/>
            <p:extLst>
              <p:ext uri="{D42A27DB-BD31-4B8C-83A1-F6EECF244321}">
                <p14:modId xmlns:p14="http://schemas.microsoft.com/office/powerpoint/2010/main" val="376838201"/>
              </p:ext>
            </p:extLst>
          </p:nvPr>
        </p:nvGraphicFramePr>
        <p:xfrm>
          <a:off x="4654296" y="1171198"/>
          <a:ext cx="6903721" cy="4515608"/>
        </p:xfrm>
        <a:graphic>
          <a:graphicData uri="http://schemas.openxmlformats.org/drawingml/2006/table">
            <a:tbl>
              <a:tblPr>
                <a:solidFill>
                  <a:schemeClr val="bg1"/>
                </a:solidFill>
              </a:tblPr>
              <a:tblGrid>
                <a:gridCol w="1836657">
                  <a:extLst>
                    <a:ext uri="{9D8B030D-6E8A-4147-A177-3AD203B41FA5}">
                      <a16:colId xmlns:a16="http://schemas.microsoft.com/office/drawing/2014/main" val="3178340839"/>
                    </a:ext>
                  </a:extLst>
                </a:gridCol>
                <a:gridCol w="5067064">
                  <a:extLst>
                    <a:ext uri="{9D8B030D-6E8A-4147-A177-3AD203B41FA5}">
                      <a16:colId xmlns:a16="http://schemas.microsoft.com/office/drawing/2014/main" val="262517607"/>
                    </a:ext>
                  </a:extLst>
                </a:gridCol>
              </a:tblGrid>
              <a:tr h="533458">
                <a:tc>
                  <a:txBody>
                    <a:bodyPr/>
                    <a:lstStyle/>
                    <a:p>
                      <a:r>
                        <a:rPr lang="en-US" sz="1700" b="1" cap="none" spc="0">
                          <a:solidFill>
                            <a:schemeClr val="tx1"/>
                          </a:solidFill>
                        </a:rPr>
                        <a:t>Factor</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b="1" cap="none" spc="0">
                          <a:solidFill>
                            <a:schemeClr val="tx1"/>
                          </a:solidFill>
                        </a:rPr>
                        <a:t>Effect on Participation</a:t>
                      </a:r>
                      <a:endParaRPr lang="en-US" sz="1700" cap="none" spc="0">
                        <a:solidFill>
                          <a:schemeClr val="tx1"/>
                        </a:solidFill>
                      </a:endParaRP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607786868"/>
                  </a:ext>
                </a:extLst>
              </a:tr>
              <a:tr h="796430">
                <a:tc>
                  <a:txBody>
                    <a:bodyPr/>
                    <a:lstStyle/>
                    <a:p>
                      <a:r>
                        <a:rPr lang="en-US" sz="1700" b="1" cap="none" spc="0">
                          <a:solidFill>
                            <a:schemeClr val="tx1"/>
                          </a:solidFill>
                        </a:rPr>
                        <a:t>Education</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cap="none" spc="0" dirty="0">
                          <a:solidFill>
                            <a:schemeClr val="tx1"/>
                          </a:solidFill>
                        </a:rPr>
                        <a:t>Higher education ≠ higher participation; primary &amp; secondary ↓ odds significantly.</a:t>
                      </a: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951287497"/>
                  </a:ext>
                </a:extLst>
              </a:tr>
              <a:tr h="796430">
                <a:tc>
                  <a:txBody>
                    <a:bodyPr/>
                    <a:lstStyle/>
                    <a:p>
                      <a:r>
                        <a:rPr lang="en-US" sz="1700" b="1" cap="none" spc="0">
                          <a:solidFill>
                            <a:schemeClr val="tx1"/>
                          </a:solidFill>
                        </a:rPr>
                        <a:t>Age</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cap="none" spc="0">
                          <a:solidFill>
                            <a:schemeClr val="tx1"/>
                          </a:solidFill>
                        </a:rPr>
                        <a:t>Younger women (15-24) less likely to participate due to education &amp; inexperience.</a:t>
                      </a: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165516054"/>
                  </a:ext>
                </a:extLst>
              </a:tr>
              <a:tr h="796430">
                <a:tc>
                  <a:txBody>
                    <a:bodyPr/>
                    <a:lstStyle/>
                    <a:p>
                      <a:r>
                        <a:rPr lang="en-US" sz="1700" b="1" cap="none" spc="0">
                          <a:solidFill>
                            <a:schemeClr val="tx1"/>
                          </a:solidFill>
                        </a:rPr>
                        <a:t>Marital Status</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cap="none" spc="0">
                          <a:solidFill>
                            <a:schemeClr val="tx1"/>
                          </a:solidFill>
                        </a:rPr>
                        <a:t>Married &amp; widowed women ↑ participation due to financial obligations.</a:t>
                      </a: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815913292"/>
                  </a:ext>
                </a:extLst>
              </a:tr>
              <a:tr h="796430">
                <a:tc>
                  <a:txBody>
                    <a:bodyPr/>
                    <a:lstStyle/>
                    <a:p>
                      <a:r>
                        <a:rPr lang="en-US" sz="1700" b="1" cap="none" spc="0">
                          <a:solidFill>
                            <a:schemeClr val="tx1"/>
                          </a:solidFill>
                        </a:rPr>
                        <a:t>Sector</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cap="none" spc="0">
                          <a:solidFill>
                            <a:schemeClr val="tx1"/>
                          </a:solidFill>
                        </a:rPr>
                        <a:t>Urban &amp; rural women ↓ participation vs. estate sector due to job accessibility.</a:t>
                      </a: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601709786"/>
                  </a:ext>
                </a:extLst>
              </a:tr>
              <a:tr h="796430">
                <a:tc>
                  <a:txBody>
                    <a:bodyPr/>
                    <a:lstStyle/>
                    <a:p>
                      <a:r>
                        <a:rPr lang="en-US" sz="1700" b="1" cap="none" spc="0">
                          <a:solidFill>
                            <a:schemeClr val="tx1"/>
                          </a:solidFill>
                        </a:rPr>
                        <a:t>Ethnicity</a:t>
                      </a:r>
                      <a:endParaRPr lang="en-US" sz="1700" cap="none" spc="0">
                        <a:solidFill>
                          <a:schemeClr val="tx1"/>
                        </a:solidFill>
                      </a:endParaRPr>
                    </a:p>
                  </a:txBody>
                  <a:tcPr marL="146513" marR="112702" marT="112702" marB="112702"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700" cap="none" spc="0" dirty="0">
                          <a:solidFill>
                            <a:schemeClr val="tx1"/>
                          </a:solidFill>
                        </a:rPr>
                        <a:t>Sinhalese &amp; Tamil women ↑ participation compared to other ethnic groups.</a:t>
                      </a:r>
                    </a:p>
                  </a:txBody>
                  <a:tcPr marL="146513" marR="112702" marT="112702" marB="112702"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104234843"/>
                  </a:ext>
                </a:extLst>
              </a:tr>
            </a:tbl>
          </a:graphicData>
        </a:graphic>
      </p:graphicFrame>
    </p:spTree>
    <p:extLst>
      <p:ext uri="{BB962C8B-B14F-4D97-AF65-F5344CB8AC3E}">
        <p14:creationId xmlns:p14="http://schemas.microsoft.com/office/powerpoint/2010/main" val="785487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2332</TotalTime>
  <Words>1397</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 MT Condensed Light</vt:lpstr>
      <vt:lpstr>Aptos</vt:lpstr>
      <vt:lpstr>Aptos Display</vt:lpstr>
      <vt:lpstr>Arial</vt:lpstr>
      <vt:lpstr>Calibri</vt:lpstr>
      <vt:lpstr>Times New Roman</vt:lpstr>
      <vt:lpstr>Wingdings</vt:lpstr>
      <vt:lpstr>Office Theme</vt:lpstr>
      <vt:lpstr>Gendered Analysis of Economic Production and Consumption in Sri Lanka: Insights from the National Time Transfer Accounts (NTTA)  Unveiling the hidden contributions of women to Sri Lanka’s economy</vt:lpstr>
      <vt:lpstr>Introduction</vt:lpstr>
      <vt:lpstr>Context</vt:lpstr>
      <vt:lpstr>Labour Force Participation:  📉 Persistent Decline &amp; Widening Gender Gap</vt:lpstr>
      <vt:lpstr>📊 The Gender Gap: High Education, Low Employment </vt:lpstr>
      <vt:lpstr>Gender Inequality in Time Use </vt:lpstr>
      <vt:lpstr>The Invisible Economy </vt:lpstr>
      <vt:lpstr>Market Production</vt:lpstr>
      <vt:lpstr>🔹 Key Findings from Binary Logistic Regression </vt:lpstr>
      <vt:lpstr>Women’s Education vs. Workforce Participation – The Paradox </vt:lpstr>
      <vt:lpstr>Non-Market Production </vt:lpstr>
      <vt:lpstr>Revealing the Full Picture: Boosting Life Cycle Surplus with Home Production</vt:lpstr>
      <vt:lpstr>Policy Blind Spots </vt:lpstr>
      <vt:lpstr>Policy Recommendations </vt:lpstr>
      <vt:lpstr>Empowering Women for Sustainable Growth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Lakshman Dissanayake</dc:creator>
  <cp:lastModifiedBy>Lakshman Dissanayake</cp:lastModifiedBy>
  <cp:revision>24</cp:revision>
  <dcterms:created xsi:type="dcterms:W3CDTF">2025-02-15T13:27:59Z</dcterms:created>
  <dcterms:modified xsi:type="dcterms:W3CDTF">2025-03-04T10:51:21Z</dcterms:modified>
</cp:coreProperties>
</file>