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646" r:id="rId3"/>
    <p:sldId id="647" r:id="rId4"/>
    <p:sldId id="616" r:id="rId5"/>
    <p:sldId id="613" r:id="rId6"/>
    <p:sldId id="659" r:id="rId7"/>
    <p:sldId id="653" r:id="rId8"/>
    <p:sldId id="630" r:id="rId9"/>
    <p:sldId id="655" r:id="rId10"/>
    <p:sldId id="656" r:id="rId11"/>
    <p:sldId id="660" r:id="rId12"/>
    <p:sldId id="641" r:id="rId13"/>
    <p:sldId id="632" r:id="rId14"/>
    <p:sldId id="257" r:id="rId15"/>
    <p:sldId id="643" r:id="rId16"/>
    <p:sldId id="258" r:id="rId17"/>
    <p:sldId id="665" r:id="rId18"/>
    <p:sldId id="497" r:id="rId19"/>
    <p:sldId id="623" r:id="rId20"/>
    <p:sldId id="661" r:id="rId21"/>
    <p:sldId id="657" r:id="rId22"/>
    <p:sldId id="658" r:id="rId23"/>
    <p:sldId id="636" r:id="rId24"/>
    <p:sldId id="314" r:id="rId2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4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AB89D5DB-9CA8-44D7-BA0B-0CD442744DBA}" type="datetimeFigureOut">
              <a:rPr lang="en-US" smtClean="0"/>
              <a:t>3/1/2025</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19DB1405-B8D4-4A5D-81C4-C6EAB8BFB056}" type="slidenum">
              <a:rPr lang="en-US" smtClean="0"/>
              <a:t>‹#›</a:t>
            </a:fld>
            <a:endParaRPr lang="en-US"/>
          </a:p>
        </p:txBody>
      </p:sp>
    </p:spTree>
    <p:extLst>
      <p:ext uri="{BB962C8B-B14F-4D97-AF65-F5344CB8AC3E}">
        <p14:creationId xmlns:p14="http://schemas.microsoft.com/office/powerpoint/2010/main" val="46727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E74D-C0FD-B7BA-E5D8-25D6154B6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CCEA93-BC1C-1827-C4C8-749BF0BF3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42303-1CE1-BA18-AD44-9DAFF7B9C298}"/>
              </a:ext>
            </a:extLst>
          </p:cNvPr>
          <p:cNvSpPr>
            <a:spLocks noGrp="1"/>
          </p:cNvSpPr>
          <p:nvPr>
            <p:ph type="dt" sz="half" idx="10"/>
          </p:nvPr>
        </p:nvSpPr>
        <p:spPr/>
        <p:txBody>
          <a:bodyPr/>
          <a:lstStyle/>
          <a:p>
            <a:fld id="{B62045E2-F3BE-47FC-84E7-FC57CC66E282}" type="datetime1">
              <a:rPr lang="en-US" smtClean="0"/>
              <a:t>3/1/2025</a:t>
            </a:fld>
            <a:endParaRPr lang="en-US"/>
          </a:p>
        </p:txBody>
      </p:sp>
      <p:sp>
        <p:nvSpPr>
          <p:cNvPr id="5" name="Footer Placeholder 4">
            <a:extLst>
              <a:ext uri="{FF2B5EF4-FFF2-40B4-BE49-F238E27FC236}">
                <a16:creationId xmlns:a16="http://schemas.microsoft.com/office/drawing/2014/main" id="{834FF38B-E133-05C1-80B4-14801C749759}"/>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1705A6D0-2A10-2621-56FD-01930890B44E}"/>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46575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048F-1491-F536-0A21-75B8510F65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8614A-94D6-1D60-670E-753978DBD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3C30B-FD1E-C7CE-BED2-0C29DB82BD95}"/>
              </a:ext>
            </a:extLst>
          </p:cNvPr>
          <p:cNvSpPr>
            <a:spLocks noGrp="1"/>
          </p:cNvSpPr>
          <p:nvPr>
            <p:ph type="dt" sz="half" idx="10"/>
          </p:nvPr>
        </p:nvSpPr>
        <p:spPr/>
        <p:txBody>
          <a:bodyPr/>
          <a:lstStyle/>
          <a:p>
            <a:fld id="{19803794-E7EF-45B8-BE3D-B1E8DF4BE085}" type="datetime1">
              <a:rPr lang="en-US" smtClean="0"/>
              <a:t>3/1/2025</a:t>
            </a:fld>
            <a:endParaRPr lang="en-US"/>
          </a:p>
        </p:txBody>
      </p:sp>
      <p:sp>
        <p:nvSpPr>
          <p:cNvPr id="5" name="Footer Placeholder 4">
            <a:extLst>
              <a:ext uri="{FF2B5EF4-FFF2-40B4-BE49-F238E27FC236}">
                <a16:creationId xmlns:a16="http://schemas.microsoft.com/office/drawing/2014/main" id="{8948CBE4-CB46-381C-15A7-E551ED1D5BCA}"/>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94DFF099-6DA4-D23A-660F-53B202BF773F}"/>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323316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18FB5-64F3-9D4B-0FE4-EA0459CD99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CD9BC-C223-3A21-DDEC-FDC93368D4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A6916-F030-A580-587D-9E1F8C3B6858}"/>
              </a:ext>
            </a:extLst>
          </p:cNvPr>
          <p:cNvSpPr>
            <a:spLocks noGrp="1"/>
          </p:cNvSpPr>
          <p:nvPr>
            <p:ph type="dt" sz="half" idx="10"/>
          </p:nvPr>
        </p:nvSpPr>
        <p:spPr/>
        <p:txBody>
          <a:bodyPr/>
          <a:lstStyle/>
          <a:p>
            <a:fld id="{8DB4ABFD-C550-43C7-B78A-D2BDE5F2D7E7}" type="datetime1">
              <a:rPr lang="en-US" smtClean="0"/>
              <a:t>3/1/2025</a:t>
            </a:fld>
            <a:endParaRPr lang="en-US"/>
          </a:p>
        </p:txBody>
      </p:sp>
      <p:sp>
        <p:nvSpPr>
          <p:cNvPr id="5" name="Footer Placeholder 4">
            <a:extLst>
              <a:ext uri="{FF2B5EF4-FFF2-40B4-BE49-F238E27FC236}">
                <a16:creationId xmlns:a16="http://schemas.microsoft.com/office/drawing/2014/main" id="{0ED5C687-81FE-5E80-5EE0-C77D70ADA08D}"/>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FBBE789F-F297-1FCB-DB8F-C411CB167564}"/>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165602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D17D-2EAE-5AA3-2577-6933631AE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C9B9E-ED00-CA92-5F3E-3DC456E896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EFEC1-8561-B523-B1AB-54F53E6C3025}"/>
              </a:ext>
            </a:extLst>
          </p:cNvPr>
          <p:cNvSpPr>
            <a:spLocks noGrp="1"/>
          </p:cNvSpPr>
          <p:nvPr>
            <p:ph type="dt" sz="half" idx="10"/>
          </p:nvPr>
        </p:nvSpPr>
        <p:spPr/>
        <p:txBody>
          <a:bodyPr/>
          <a:lstStyle/>
          <a:p>
            <a:fld id="{FB54E0CC-9496-4708-A79B-5EF17967D6EB}" type="datetime1">
              <a:rPr lang="en-US" smtClean="0"/>
              <a:t>3/1/2025</a:t>
            </a:fld>
            <a:endParaRPr lang="en-US"/>
          </a:p>
        </p:txBody>
      </p:sp>
      <p:sp>
        <p:nvSpPr>
          <p:cNvPr id="5" name="Footer Placeholder 4">
            <a:extLst>
              <a:ext uri="{FF2B5EF4-FFF2-40B4-BE49-F238E27FC236}">
                <a16:creationId xmlns:a16="http://schemas.microsoft.com/office/drawing/2014/main" id="{697B8B81-AAB8-4537-FE07-E6C0FEFCBE4B}"/>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B8C28004-C49D-03E9-BB93-8167D072C481}"/>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261155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8ACD-61C0-75D6-282D-EB7F71C861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F458B-A174-EF53-C7DC-0828C319D2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8F79FA-1B4B-1320-3A92-7BCFF363B511}"/>
              </a:ext>
            </a:extLst>
          </p:cNvPr>
          <p:cNvSpPr>
            <a:spLocks noGrp="1"/>
          </p:cNvSpPr>
          <p:nvPr>
            <p:ph type="dt" sz="half" idx="10"/>
          </p:nvPr>
        </p:nvSpPr>
        <p:spPr/>
        <p:txBody>
          <a:bodyPr/>
          <a:lstStyle/>
          <a:p>
            <a:fld id="{936C3DCB-0284-412E-B610-C57A309BDA35}" type="datetime1">
              <a:rPr lang="en-US" smtClean="0"/>
              <a:t>3/1/2025</a:t>
            </a:fld>
            <a:endParaRPr lang="en-US"/>
          </a:p>
        </p:txBody>
      </p:sp>
      <p:sp>
        <p:nvSpPr>
          <p:cNvPr id="5" name="Footer Placeholder 4">
            <a:extLst>
              <a:ext uri="{FF2B5EF4-FFF2-40B4-BE49-F238E27FC236}">
                <a16:creationId xmlns:a16="http://schemas.microsoft.com/office/drawing/2014/main" id="{1A886439-5D39-F014-47F6-336CD1A59808}"/>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BFA96164-3C4B-DDD5-02CC-2D81708889B6}"/>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379152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9794-3900-43F0-AE16-E0A81B588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B2B778-42A0-F4D3-A693-878A60D78C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FD14D-9249-870F-E01F-0A114213CB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322D4A-34D0-C89F-177F-A1039267F144}"/>
              </a:ext>
            </a:extLst>
          </p:cNvPr>
          <p:cNvSpPr>
            <a:spLocks noGrp="1"/>
          </p:cNvSpPr>
          <p:nvPr>
            <p:ph type="dt" sz="half" idx="10"/>
          </p:nvPr>
        </p:nvSpPr>
        <p:spPr/>
        <p:txBody>
          <a:bodyPr/>
          <a:lstStyle/>
          <a:p>
            <a:fld id="{3D45D929-6A23-40FF-B5BD-285C50623F5F}" type="datetime1">
              <a:rPr lang="en-US" smtClean="0"/>
              <a:t>3/1/2025</a:t>
            </a:fld>
            <a:endParaRPr lang="en-US"/>
          </a:p>
        </p:txBody>
      </p:sp>
      <p:sp>
        <p:nvSpPr>
          <p:cNvPr id="6" name="Footer Placeholder 5">
            <a:extLst>
              <a:ext uri="{FF2B5EF4-FFF2-40B4-BE49-F238E27FC236}">
                <a16:creationId xmlns:a16="http://schemas.microsoft.com/office/drawing/2014/main" id="{E51C283C-A5BD-0F82-174C-6FDD0F0F3EE6}"/>
              </a:ext>
            </a:extLst>
          </p:cNvPr>
          <p:cNvSpPr>
            <a:spLocks noGrp="1"/>
          </p:cNvSpPr>
          <p:nvPr>
            <p:ph type="ftr" sz="quarter" idx="11"/>
          </p:nvPr>
        </p:nvSpPr>
        <p:spPr/>
        <p:txBody>
          <a:bodyPr/>
          <a:lstStyle/>
          <a:p>
            <a:r>
              <a:rPr lang="en-US"/>
              <a:t>Ronald Lee, UC Berkeley, World Bank presentation, Feb 26 2025</a:t>
            </a:r>
          </a:p>
        </p:txBody>
      </p:sp>
      <p:sp>
        <p:nvSpPr>
          <p:cNvPr id="7" name="Slide Number Placeholder 6">
            <a:extLst>
              <a:ext uri="{FF2B5EF4-FFF2-40B4-BE49-F238E27FC236}">
                <a16:creationId xmlns:a16="http://schemas.microsoft.com/office/drawing/2014/main" id="{52331AC2-384E-D8DC-8141-E86B01774770}"/>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112822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A9A2-D036-EDA0-B2EE-3F8C8E4BA5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5B0966-72D6-1585-72B4-C4FB943B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9E105-9A1B-1AF4-5AE5-C1A52B75E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0389B2-9B3B-9F0B-5670-7AFBD0FC3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50F80B-D99C-80C8-440A-748C8742F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48F04-55DB-9182-2840-E999C9A1BE16}"/>
              </a:ext>
            </a:extLst>
          </p:cNvPr>
          <p:cNvSpPr>
            <a:spLocks noGrp="1"/>
          </p:cNvSpPr>
          <p:nvPr>
            <p:ph type="dt" sz="half" idx="10"/>
          </p:nvPr>
        </p:nvSpPr>
        <p:spPr/>
        <p:txBody>
          <a:bodyPr/>
          <a:lstStyle/>
          <a:p>
            <a:fld id="{DD9B5096-A551-4C5F-BF15-67F9D10EC3E7}" type="datetime1">
              <a:rPr lang="en-US" smtClean="0"/>
              <a:t>3/1/2025</a:t>
            </a:fld>
            <a:endParaRPr lang="en-US"/>
          </a:p>
        </p:txBody>
      </p:sp>
      <p:sp>
        <p:nvSpPr>
          <p:cNvPr id="8" name="Footer Placeholder 7">
            <a:extLst>
              <a:ext uri="{FF2B5EF4-FFF2-40B4-BE49-F238E27FC236}">
                <a16:creationId xmlns:a16="http://schemas.microsoft.com/office/drawing/2014/main" id="{000CD8E5-5FBA-E242-4FAC-420B4CC72C50}"/>
              </a:ext>
            </a:extLst>
          </p:cNvPr>
          <p:cNvSpPr>
            <a:spLocks noGrp="1"/>
          </p:cNvSpPr>
          <p:nvPr>
            <p:ph type="ftr" sz="quarter" idx="11"/>
          </p:nvPr>
        </p:nvSpPr>
        <p:spPr/>
        <p:txBody>
          <a:bodyPr/>
          <a:lstStyle/>
          <a:p>
            <a:r>
              <a:rPr lang="en-US"/>
              <a:t>Ronald Lee, UC Berkeley, World Bank presentation, Feb 26 2025</a:t>
            </a:r>
          </a:p>
        </p:txBody>
      </p:sp>
      <p:sp>
        <p:nvSpPr>
          <p:cNvPr id="9" name="Slide Number Placeholder 8">
            <a:extLst>
              <a:ext uri="{FF2B5EF4-FFF2-40B4-BE49-F238E27FC236}">
                <a16:creationId xmlns:a16="http://schemas.microsoft.com/office/drawing/2014/main" id="{D6207E58-A545-5728-EA25-AE7EC14664C9}"/>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266157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3984-C413-CF60-F4DB-66B15CDB32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C49DC3-E0D6-ADC1-CCC8-367724333D8D}"/>
              </a:ext>
            </a:extLst>
          </p:cNvPr>
          <p:cNvSpPr>
            <a:spLocks noGrp="1"/>
          </p:cNvSpPr>
          <p:nvPr>
            <p:ph type="dt" sz="half" idx="10"/>
          </p:nvPr>
        </p:nvSpPr>
        <p:spPr/>
        <p:txBody>
          <a:bodyPr/>
          <a:lstStyle/>
          <a:p>
            <a:fld id="{52EF0086-F2DC-43F1-8E3A-2A15507A947A}" type="datetime1">
              <a:rPr lang="en-US" smtClean="0"/>
              <a:t>3/1/2025</a:t>
            </a:fld>
            <a:endParaRPr lang="en-US"/>
          </a:p>
        </p:txBody>
      </p:sp>
      <p:sp>
        <p:nvSpPr>
          <p:cNvPr id="4" name="Footer Placeholder 3">
            <a:extLst>
              <a:ext uri="{FF2B5EF4-FFF2-40B4-BE49-F238E27FC236}">
                <a16:creationId xmlns:a16="http://schemas.microsoft.com/office/drawing/2014/main" id="{B4EB44BC-5AF9-CB49-9F9B-36344E4EB79B}"/>
              </a:ext>
            </a:extLst>
          </p:cNvPr>
          <p:cNvSpPr>
            <a:spLocks noGrp="1"/>
          </p:cNvSpPr>
          <p:nvPr>
            <p:ph type="ftr" sz="quarter" idx="11"/>
          </p:nvPr>
        </p:nvSpPr>
        <p:spPr/>
        <p:txBody>
          <a:bodyPr/>
          <a:lstStyle/>
          <a:p>
            <a:r>
              <a:rPr lang="en-US"/>
              <a:t>Ronald Lee, UC Berkeley, World Bank presentation, Feb 26 2025</a:t>
            </a:r>
          </a:p>
        </p:txBody>
      </p:sp>
      <p:sp>
        <p:nvSpPr>
          <p:cNvPr id="5" name="Slide Number Placeholder 4">
            <a:extLst>
              <a:ext uri="{FF2B5EF4-FFF2-40B4-BE49-F238E27FC236}">
                <a16:creationId xmlns:a16="http://schemas.microsoft.com/office/drawing/2014/main" id="{9425888E-1EF5-6E1E-C561-7554FB483539}"/>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70787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022B9-2F5D-742B-4CC1-B8F0B1DC968D}"/>
              </a:ext>
            </a:extLst>
          </p:cNvPr>
          <p:cNvSpPr>
            <a:spLocks noGrp="1"/>
          </p:cNvSpPr>
          <p:nvPr>
            <p:ph type="dt" sz="half" idx="10"/>
          </p:nvPr>
        </p:nvSpPr>
        <p:spPr/>
        <p:txBody>
          <a:bodyPr/>
          <a:lstStyle/>
          <a:p>
            <a:fld id="{6BBBBACD-88A3-43DD-AE9C-5AB0B973F666}" type="datetime1">
              <a:rPr lang="en-US" smtClean="0"/>
              <a:t>3/1/2025</a:t>
            </a:fld>
            <a:endParaRPr lang="en-US"/>
          </a:p>
        </p:txBody>
      </p:sp>
      <p:sp>
        <p:nvSpPr>
          <p:cNvPr id="3" name="Footer Placeholder 2">
            <a:extLst>
              <a:ext uri="{FF2B5EF4-FFF2-40B4-BE49-F238E27FC236}">
                <a16:creationId xmlns:a16="http://schemas.microsoft.com/office/drawing/2014/main" id="{824011E4-31D8-D261-45E9-C1CF953C8330}"/>
              </a:ext>
            </a:extLst>
          </p:cNvPr>
          <p:cNvSpPr>
            <a:spLocks noGrp="1"/>
          </p:cNvSpPr>
          <p:nvPr>
            <p:ph type="ftr" sz="quarter" idx="11"/>
          </p:nvPr>
        </p:nvSpPr>
        <p:spPr/>
        <p:txBody>
          <a:bodyPr/>
          <a:lstStyle/>
          <a:p>
            <a:r>
              <a:rPr lang="en-US"/>
              <a:t>Ronald Lee, UC Berkeley, World Bank presentation, Feb 26 2025</a:t>
            </a:r>
          </a:p>
        </p:txBody>
      </p:sp>
      <p:sp>
        <p:nvSpPr>
          <p:cNvPr id="4" name="Slide Number Placeholder 3">
            <a:extLst>
              <a:ext uri="{FF2B5EF4-FFF2-40B4-BE49-F238E27FC236}">
                <a16:creationId xmlns:a16="http://schemas.microsoft.com/office/drawing/2014/main" id="{A9EA5077-21B2-F9C1-C64B-26D75EF64D27}"/>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158778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6C65-8E62-4C9A-C39D-5E03E98C9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8E47F5-D7DB-25E1-594B-366CD6187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E1949-418E-4C5F-EF50-B18F10B91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28B91-C99C-00C1-7B7E-0D2EE8CBAA72}"/>
              </a:ext>
            </a:extLst>
          </p:cNvPr>
          <p:cNvSpPr>
            <a:spLocks noGrp="1"/>
          </p:cNvSpPr>
          <p:nvPr>
            <p:ph type="dt" sz="half" idx="10"/>
          </p:nvPr>
        </p:nvSpPr>
        <p:spPr/>
        <p:txBody>
          <a:bodyPr/>
          <a:lstStyle/>
          <a:p>
            <a:fld id="{023E0328-D011-42D4-9872-E40B26AD94A8}" type="datetime1">
              <a:rPr lang="en-US" smtClean="0"/>
              <a:t>3/1/2025</a:t>
            </a:fld>
            <a:endParaRPr lang="en-US"/>
          </a:p>
        </p:txBody>
      </p:sp>
      <p:sp>
        <p:nvSpPr>
          <p:cNvPr id="6" name="Footer Placeholder 5">
            <a:extLst>
              <a:ext uri="{FF2B5EF4-FFF2-40B4-BE49-F238E27FC236}">
                <a16:creationId xmlns:a16="http://schemas.microsoft.com/office/drawing/2014/main" id="{B1CC5541-1FB8-8052-9983-E6F4D0736C4B}"/>
              </a:ext>
            </a:extLst>
          </p:cNvPr>
          <p:cNvSpPr>
            <a:spLocks noGrp="1"/>
          </p:cNvSpPr>
          <p:nvPr>
            <p:ph type="ftr" sz="quarter" idx="11"/>
          </p:nvPr>
        </p:nvSpPr>
        <p:spPr/>
        <p:txBody>
          <a:bodyPr/>
          <a:lstStyle/>
          <a:p>
            <a:r>
              <a:rPr lang="en-US"/>
              <a:t>Ronald Lee, UC Berkeley, World Bank presentation, Feb 26 2025</a:t>
            </a:r>
          </a:p>
        </p:txBody>
      </p:sp>
      <p:sp>
        <p:nvSpPr>
          <p:cNvPr id="7" name="Slide Number Placeholder 6">
            <a:extLst>
              <a:ext uri="{FF2B5EF4-FFF2-40B4-BE49-F238E27FC236}">
                <a16:creationId xmlns:a16="http://schemas.microsoft.com/office/drawing/2014/main" id="{10F4D185-FF9F-123B-CFB4-DD220F35AA1A}"/>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299049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024D-D715-5D2D-0C21-6F57E3750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1A067-7573-6D8B-D522-6DC6342E7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ACD6BF-2781-0823-A11F-487DCD696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5F507-E47C-B4D0-6412-4E0936130CC4}"/>
              </a:ext>
            </a:extLst>
          </p:cNvPr>
          <p:cNvSpPr>
            <a:spLocks noGrp="1"/>
          </p:cNvSpPr>
          <p:nvPr>
            <p:ph type="dt" sz="half" idx="10"/>
          </p:nvPr>
        </p:nvSpPr>
        <p:spPr/>
        <p:txBody>
          <a:bodyPr/>
          <a:lstStyle/>
          <a:p>
            <a:fld id="{B02BA192-2B7B-4AA4-B18A-CC47CE2231A5}" type="datetime1">
              <a:rPr lang="en-US" smtClean="0"/>
              <a:t>3/1/2025</a:t>
            </a:fld>
            <a:endParaRPr lang="en-US"/>
          </a:p>
        </p:txBody>
      </p:sp>
      <p:sp>
        <p:nvSpPr>
          <p:cNvPr id="6" name="Footer Placeholder 5">
            <a:extLst>
              <a:ext uri="{FF2B5EF4-FFF2-40B4-BE49-F238E27FC236}">
                <a16:creationId xmlns:a16="http://schemas.microsoft.com/office/drawing/2014/main" id="{22846432-F80F-AA48-51C9-4418C28C388A}"/>
              </a:ext>
            </a:extLst>
          </p:cNvPr>
          <p:cNvSpPr>
            <a:spLocks noGrp="1"/>
          </p:cNvSpPr>
          <p:nvPr>
            <p:ph type="ftr" sz="quarter" idx="11"/>
          </p:nvPr>
        </p:nvSpPr>
        <p:spPr/>
        <p:txBody>
          <a:bodyPr/>
          <a:lstStyle/>
          <a:p>
            <a:r>
              <a:rPr lang="en-US"/>
              <a:t>Ronald Lee, UC Berkeley, World Bank presentation, Feb 26 2025</a:t>
            </a:r>
          </a:p>
        </p:txBody>
      </p:sp>
      <p:sp>
        <p:nvSpPr>
          <p:cNvPr id="7" name="Slide Number Placeholder 6">
            <a:extLst>
              <a:ext uri="{FF2B5EF4-FFF2-40B4-BE49-F238E27FC236}">
                <a16:creationId xmlns:a16="http://schemas.microsoft.com/office/drawing/2014/main" id="{A4AABA88-2422-342C-09E4-0A703FE68075}"/>
              </a:ext>
            </a:extLst>
          </p:cNvPr>
          <p:cNvSpPr>
            <a:spLocks noGrp="1"/>
          </p:cNvSpPr>
          <p:nvPr>
            <p:ph type="sldNum" sz="quarter" idx="12"/>
          </p:nvPr>
        </p:nvSpPr>
        <p:spPr/>
        <p:txBody>
          <a:bodyPr/>
          <a:lstStyle/>
          <a:p>
            <a:fld id="{A7A32331-79D5-43AC-8228-B3C000175FD6}" type="slidenum">
              <a:rPr lang="en-US" smtClean="0"/>
              <a:t>‹#›</a:t>
            </a:fld>
            <a:endParaRPr lang="en-US"/>
          </a:p>
        </p:txBody>
      </p:sp>
    </p:spTree>
    <p:extLst>
      <p:ext uri="{BB962C8B-B14F-4D97-AF65-F5344CB8AC3E}">
        <p14:creationId xmlns:p14="http://schemas.microsoft.com/office/powerpoint/2010/main" val="282527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0D2AA-F55F-B23D-2F8C-CE0EB11CA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F2BD9B-CDCE-BE71-2565-311669FC5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F7FDB-F94D-F038-F15F-76D0F23A4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CB83A0-4C45-4C78-B166-68359ECB60F7}" type="datetime1">
              <a:rPr lang="en-US" smtClean="0"/>
              <a:t>3/1/2025</a:t>
            </a:fld>
            <a:endParaRPr lang="en-US"/>
          </a:p>
        </p:txBody>
      </p:sp>
      <p:sp>
        <p:nvSpPr>
          <p:cNvPr id="5" name="Footer Placeholder 4">
            <a:extLst>
              <a:ext uri="{FF2B5EF4-FFF2-40B4-BE49-F238E27FC236}">
                <a16:creationId xmlns:a16="http://schemas.microsoft.com/office/drawing/2014/main" id="{7B4A8C11-FF45-3CDB-457D-ACF23FE9D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933BC2D4-1336-0166-D1B2-B9EAFAECF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A32331-79D5-43AC-8228-B3C000175FD6}" type="slidenum">
              <a:rPr lang="en-US" smtClean="0"/>
              <a:t>‹#›</a:t>
            </a:fld>
            <a:endParaRPr lang="en-US"/>
          </a:p>
        </p:txBody>
      </p:sp>
    </p:spTree>
    <p:extLst>
      <p:ext uri="{BB962C8B-B14F-4D97-AF65-F5344CB8AC3E}">
        <p14:creationId xmlns:p14="http://schemas.microsoft.com/office/powerpoint/2010/main" val="342356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1305-7CC3-E80F-8238-0AF20201F256}"/>
              </a:ext>
            </a:extLst>
          </p:cNvPr>
          <p:cNvSpPr>
            <a:spLocks noGrp="1"/>
          </p:cNvSpPr>
          <p:nvPr>
            <p:ph type="ctrTitle"/>
          </p:nvPr>
        </p:nvSpPr>
        <p:spPr>
          <a:xfrm>
            <a:off x="1524000" y="1122363"/>
            <a:ext cx="9144000" cy="1803717"/>
          </a:xfrm>
        </p:spPr>
        <p:txBody>
          <a:bodyPr>
            <a:noAutofit/>
          </a:bodyPr>
          <a:lstStyle/>
          <a:p>
            <a:r>
              <a:rPr lang="en-US" sz="4000" dirty="0">
                <a:effectLst/>
                <a:latin typeface="Aptos" panose="020B0004020202020204" pitchFamily="34" charset="0"/>
                <a:ea typeface="Aptos" panose="020B0004020202020204" pitchFamily="34" charset="0"/>
                <a:cs typeface="Times New Roman" panose="02020603050405020304" pitchFamily="18" charset="0"/>
              </a:rPr>
              <a:t>Population aging in the ESCAP region and its economic and intergenerational consequences</a:t>
            </a:r>
            <a:endParaRPr lang="en-US" sz="4000" dirty="0"/>
          </a:p>
        </p:txBody>
      </p:sp>
      <p:sp>
        <p:nvSpPr>
          <p:cNvPr id="3" name="Subtitle 2">
            <a:extLst>
              <a:ext uri="{FF2B5EF4-FFF2-40B4-BE49-F238E27FC236}">
                <a16:creationId xmlns:a16="http://schemas.microsoft.com/office/drawing/2014/main" id="{0DF0A2E7-F272-1208-478F-69B1046A89A2}"/>
              </a:ext>
            </a:extLst>
          </p:cNvPr>
          <p:cNvSpPr>
            <a:spLocks noGrp="1"/>
          </p:cNvSpPr>
          <p:nvPr>
            <p:ph type="subTitle" idx="1"/>
          </p:nvPr>
        </p:nvSpPr>
        <p:spPr>
          <a:xfrm>
            <a:off x="1524000" y="3602037"/>
            <a:ext cx="9144000" cy="2133599"/>
          </a:xfrm>
        </p:spPr>
        <p:txBody>
          <a:bodyPr>
            <a:normAutofit/>
          </a:bodyPr>
          <a:lstStyle/>
          <a:p>
            <a:r>
              <a:rPr lang="en-US" dirty="0"/>
              <a:t>Ronald Lee, Univ Calif Berkeley</a:t>
            </a:r>
          </a:p>
          <a:p>
            <a:r>
              <a:rPr lang="en-US" dirty="0"/>
              <a:t> NTA15 Bangkok, March 11 2025</a:t>
            </a:r>
          </a:p>
          <a:p>
            <a:r>
              <a:rPr lang="en-US"/>
              <a:t>Policy and the Generational Economy</a:t>
            </a:r>
            <a:endParaRPr lang="en-US" dirty="0"/>
          </a:p>
          <a:p>
            <a:r>
              <a:rPr lang="en-US" sz="2400" dirty="0">
                <a:effectLst/>
                <a:latin typeface="Aptos" panose="020B0004020202020204" pitchFamily="34" charset="0"/>
                <a:ea typeface="Aptos" panose="020B0004020202020204" pitchFamily="34" charset="0"/>
                <a:cs typeface="Times New Roman" panose="02020603050405020304" pitchFamily="18" charset="0"/>
              </a:rPr>
              <a:t>Regional Studies Session</a:t>
            </a:r>
            <a:endParaRPr lang="en-US" dirty="0"/>
          </a:p>
        </p:txBody>
      </p:sp>
    </p:spTree>
    <p:extLst>
      <p:ext uri="{BB962C8B-B14F-4D97-AF65-F5344CB8AC3E}">
        <p14:creationId xmlns:p14="http://schemas.microsoft.com/office/powerpoint/2010/main" val="307846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C4DF-6C00-786B-F223-0C82C308DB96}"/>
              </a:ext>
            </a:extLst>
          </p:cNvPr>
          <p:cNvSpPr>
            <a:spLocks noGrp="1"/>
          </p:cNvSpPr>
          <p:nvPr>
            <p:ph type="title"/>
          </p:nvPr>
        </p:nvSpPr>
        <p:spPr>
          <a:xfrm>
            <a:off x="839788" y="457200"/>
            <a:ext cx="3932237" cy="926327"/>
          </a:xfrm>
        </p:spPr>
        <p:txBody>
          <a:bodyPr>
            <a:normAutofit/>
          </a:bodyPr>
          <a:lstStyle/>
          <a:p>
            <a:r>
              <a:rPr lang="en-US" sz="2800" dirty="0"/>
              <a:t>Investment in human capital is also important</a:t>
            </a:r>
          </a:p>
        </p:txBody>
      </p:sp>
      <p:pic>
        <p:nvPicPr>
          <p:cNvPr id="7" name="Content Placeholder 6">
            <a:extLst>
              <a:ext uri="{FF2B5EF4-FFF2-40B4-BE49-F238E27FC236}">
                <a16:creationId xmlns:a16="http://schemas.microsoft.com/office/drawing/2014/main" id="{331BEA0F-5E0D-3E8E-E787-6D212AF80801}"/>
              </a:ext>
            </a:extLst>
          </p:cNvPr>
          <p:cNvPicPr>
            <a:picLocks noGrp="1" noChangeAspect="1"/>
          </p:cNvPicPr>
          <p:nvPr>
            <p:ph idx="1"/>
          </p:nvPr>
        </p:nvPicPr>
        <p:blipFill>
          <a:blip r:embed="rId2"/>
          <a:stretch>
            <a:fillRect/>
          </a:stretch>
        </p:blipFill>
        <p:spPr>
          <a:xfrm>
            <a:off x="5067300" y="457200"/>
            <a:ext cx="6172200" cy="4484929"/>
          </a:xfrm>
          <a:prstGeom prst="rect">
            <a:avLst/>
          </a:prstGeom>
        </p:spPr>
      </p:pic>
      <p:sp>
        <p:nvSpPr>
          <p:cNvPr id="4" name="Text Placeholder 3">
            <a:extLst>
              <a:ext uri="{FF2B5EF4-FFF2-40B4-BE49-F238E27FC236}">
                <a16:creationId xmlns:a16="http://schemas.microsoft.com/office/drawing/2014/main" id="{62454E41-3D41-0139-D08F-64DF26E3C429}"/>
              </a:ext>
            </a:extLst>
          </p:cNvPr>
          <p:cNvSpPr>
            <a:spLocks noGrp="1"/>
          </p:cNvSpPr>
          <p:nvPr>
            <p:ph type="body" sz="half" idx="2"/>
          </p:nvPr>
        </p:nvSpPr>
        <p:spPr/>
        <p:txBody>
          <a:bodyPr>
            <a:normAutofit/>
          </a:bodyPr>
          <a:lstStyle/>
          <a:p>
            <a:r>
              <a:rPr lang="en-US" sz="2000" dirty="0"/>
              <a:t>Approximately </a:t>
            </a:r>
            <a:r>
              <a:rPr lang="en-US" sz="2000" b="1" dirty="0"/>
              <a:t>HK = 6 years/TFR</a:t>
            </a:r>
          </a:p>
          <a:p>
            <a:pPr lvl="1"/>
            <a:r>
              <a:rPr lang="en-US" sz="1800" dirty="0"/>
              <a:t>TFR = 1 corresponds to  6 years of yl30-49 invested per child </a:t>
            </a:r>
          </a:p>
          <a:p>
            <a:pPr lvl="1"/>
            <a:endParaRPr lang="en-US" sz="1800" dirty="0"/>
          </a:p>
          <a:p>
            <a:pPr lvl="1"/>
            <a:r>
              <a:rPr lang="en-US" sz="1800" dirty="0"/>
              <a:t>TFR=3 corresponds to 2 years of yl30-49 invested per child</a:t>
            </a:r>
          </a:p>
          <a:p>
            <a:pPr lvl="1"/>
            <a:endParaRPr lang="en-US" sz="1800" dirty="0"/>
          </a:p>
        </p:txBody>
      </p:sp>
      <p:sp>
        <p:nvSpPr>
          <p:cNvPr id="5" name="Footer Placeholder 4">
            <a:extLst>
              <a:ext uri="{FF2B5EF4-FFF2-40B4-BE49-F238E27FC236}">
                <a16:creationId xmlns:a16="http://schemas.microsoft.com/office/drawing/2014/main" id="{7C876272-696B-B289-B692-1DA5F438FD4B}"/>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F4D79EAD-A9A4-C5DD-C815-CEE2DB9FA78A}"/>
              </a:ext>
            </a:extLst>
          </p:cNvPr>
          <p:cNvSpPr>
            <a:spLocks noGrp="1"/>
          </p:cNvSpPr>
          <p:nvPr>
            <p:ph type="sldNum" sz="quarter" idx="12"/>
          </p:nvPr>
        </p:nvSpPr>
        <p:spPr/>
        <p:txBody>
          <a:bodyPr/>
          <a:lstStyle/>
          <a:p>
            <a:fld id="{A7A32331-79D5-43AC-8228-B3C000175FD6}" type="slidenum">
              <a:rPr lang="en-US" smtClean="0"/>
              <a:t>10</a:t>
            </a:fld>
            <a:endParaRPr lang="en-US"/>
          </a:p>
        </p:txBody>
      </p:sp>
      <p:sp>
        <p:nvSpPr>
          <p:cNvPr id="8" name="TextBox 7">
            <a:extLst>
              <a:ext uri="{FF2B5EF4-FFF2-40B4-BE49-F238E27FC236}">
                <a16:creationId xmlns:a16="http://schemas.microsoft.com/office/drawing/2014/main" id="{5BCD66F7-A621-00D3-83FA-034C6978BE18}"/>
              </a:ext>
            </a:extLst>
          </p:cNvPr>
          <p:cNvSpPr txBox="1"/>
          <p:nvPr/>
        </p:nvSpPr>
        <p:spPr>
          <a:xfrm>
            <a:off x="7250545" y="581891"/>
            <a:ext cx="2854037" cy="646331"/>
          </a:xfrm>
          <a:prstGeom prst="rect">
            <a:avLst/>
          </a:prstGeom>
          <a:noFill/>
        </p:spPr>
        <p:txBody>
          <a:bodyPr wrap="square" rtlCol="0">
            <a:spAutoFit/>
          </a:bodyPr>
          <a:lstStyle/>
          <a:p>
            <a:r>
              <a:rPr lang="en-US" dirty="0"/>
              <a:t>HK investment per childe in 22 ESCAP economies</a:t>
            </a:r>
          </a:p>
        </p:txBody>
      </p:sp>
    </p:spTree>
    <p:extLst>
      <p:ext uri="{BB962C8B-B14F-4D97-AF65-F5344CB8AC3E}">
        <p14:creationId xmlns:p14="http://schemas.microsoft.com/office/powerpoint/2010/main" val="114218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B2415A-409C-441D-14F6-44DF11F172C1}"/>
              </a:ext>
            </a:extLst>
          </p:cNvPr>
          <p:cNvSpPr>
            <a:spLocks noGrp="1"/>
          </p:cNvSpPr>
          <p:nvPr>
            <p:ph type="title"/>
          </p:nvPr>
        </p:nvSpPr>
        <p:spPr/>
        <p:txBody>
          <a:bodyPr/>
          <a:lstStyle/>
          <a:p>
            <a:r>
              <a:rPr lang="en-US" b="1" dirty="0">
                <a:solidFill>
                  <a:srgbClr val="0070C0"/>
                </a:solidFill>
              </a:rPr>
              <a:t>4. How consumption 65+ is funded</a:t>
            </a:r>
            <a:endParaRPr lang="en-US" dirty="0"/>
          </a:p>
        </p:txBody>
      </p:sp>
      <p:sp>
        <p:nvSpPr>
          <p:cNvPr id="8" name="Content Placeholder 7">
            <a:extLst>
              <a:ext uri="{FF2B5EF4-FFF2-40B4-BE49-F238E27FC236}">
                <a16:creationId xmlns:a16="http://schemas.microsoft.com/office/drawing/2014/main" id="{83887F04-B38D-1EDC-DFF0-20D104D482F8}"/>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137D8887-BD06-5B7F-E4F9-DA664E051188}"/>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AA0CBC36-7E31-5EA7-4E1A-7F37CE013F33}"/>
              </a:ext>
            </a:extLst>
          </p:cNvPr>
          <p:cNvSpPr>
            <a:spLocks noGrp="1"/>
          </p:cNvSpPr>
          <p:nvPr>
            <p:ph type="sldNum" sz="quarter" idx="12"/>
          </p:nvPr>
        </p:nvSpPr>
        <p:spPr/>
        <p:txBody>
          <a:bodyPr/>
          <a:lstStyle/>
          <a:p>
            <a:fld id="{A7A32331-79D5-43AC-8228-B3C000175FD6}" type="slidenum">
              <a:rPr lang="en-US" smtClean="0"/>
              <a:t>11</a:t>
            </a:fld>
            <a:endParaRPr lang="en-US"/>
          </a:p>
        </p:txBody>
      </p:sp>
    </p:spTree>
    <p:extLst>
      <p:ext uri="{BB962C8B-B14F-4D97-AF65-F5344CB8AC3E}">
        <p14:creationId xmlns:p14="http://schemas.microsoft.com/office/powerpoint/2010/main" val="300270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FAC70-E1EA-0C60-C561-EE91968CAD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2EB30AE-BDF6-15E8-7C54-1A891F4181D1}"/>
              </a:ext>
            </a:extLst>
          </p:cNvPr>
          <p:cNvSpPr>
            <a:spLocks noGrp="1"/>
          </p:cNvSpPr>
          <p:nvPr>
            <p:ph type="title"/>
          </p:nvPr>
        </p:nvSpPr>
        <p:spPr>
          <a:xfrm>
            <a:off x="875488" y="365126"/>
            <a:ext cx="10478311" cy="928654"/>
          </a:xfrm>
        </p:spPr>
        <p:txBody>
          <a:bodyPr>
            <a:normAutofit fontScale="90000"/>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How consumption for 65+ is financed-- Percents: asset income not saved (ABR), family transfers (TF), public transfers (TG) and labor income (YL</a:t>
            </a:r>
            <a:r>
              <a:rPr lang="en-US" sz="1800" dirty="0">
                <a:latin typeface="Aptos" panose="020B0004020202020204" pitchFamily="34" charset="0"/>
                <a:cs typeface="Times New Roman" panose="02020603050405020304" pitchFamily="18" charset="0"/>
              </a:rPr>
              <a:t>). </a:t>
            </a:r>
            <a:br>
              <a:rPr lang="en-US" sz="1800" dirty="0">
                <a:latin typeface="Aptos" panose="020B0004020202020204" pitchFamily="34" charset="0"/>
                <a:cs typeface="Times New Roman" panose="02020603050405020304" pitchFamily="18" charset="0"/>
              </a:rPr>
            </a:br>
            <a:r>
              <a:rPr lang="en-US" sz="1800" dirty="0">
                <a:latin typeface="Aptos" panose="020B0004020202020204" pitchFamily="34" charset="0"/>
                <a:cs typeface="Times New Roman" panose="02020603050405020304" pitchFamily="18" charset="0"/>
              </a:rPr>
              <a:t>Smaller Macro economic impact of pop aging when elderly self-fund their consumption more.</a:t>
            </a:r>
            <a:br>
              <a:rPr lang="en-US" sz="1800" dirty="0">
                <a:latin typeface="Aptos" panose="020B0004020202020204" pitchFamily="34" charset="0"/>
                <a:cs typeface="Times New Roman" panose="02020603050405020304" pitchFamily="18" charset="0"/>
              </a:rPr>
            </a:br>
            <a:endParaRPr lang="en-US" sz="1800" dirty="0">
              <a:latin typeface="Aptos" panose="020B0004020202020204" pitchFamily="34" charset="0"/>
              <a:cs typeface="Times New Roman" panose="02020603050405020304" pitchFamily="18" charset="0"/>
            </a:endParaRPr>
          </a:p>
        </p:txBody>
      </p:sp>
      <p:pic>
        <p:nvPicPr>
          <p:cNvPr id="8" name="Picture 7" descr="A graph of different colored bars&#10;&#10;Description automatically generated">
            <a:extLst>
              <a:ext uri="{FF2B5EF4-FFF2-40B4-BE49-F238E27FC236}">
                <a16:creationId xmlns:a16="http://schemas.microsoft.com/office/drawing/2014/main" id="{5859EF2E-8A60-35C3-1C78-6365E7C2AB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5964" y="1144506"/>
            <a:ext cx="8323351" cy="5136197"/>
          </a:xfrm>
          <a:prstGeom prst="rect">
            <a:avLst/>
          </a:prstGeom>
          <a:noFill/>
        </p:spPr>
      </p:pic>
      <p:cxnSp>
        <p:nvCxnSpPr>
          <p:cNvPr id="4" name="Straight Connector 3">
            <a:extLst>
              <a:ext uri="{FF2B5EF4-FFF2-40B4-BE49-F238E27FC236}">
                <a16:creationId xmlns:a16="http://schemas.microsoft.com/office/drawing/2014/main" id="{32D560E4-F0FF-DBD1-97ED-4E6EE1356D63}"/>
              </a:ext>
            </a:extLst>
          </p:cNvPr>
          <p:cNvCxnSpPr>
            <a:cxnSpLocks/>
          </p:cNvCxnSpPr>
          <p:nvPr/>
        </p:nvCxnSpPr>
        <p:spPr>
          <a:xfrm>
            <a:off x="6160655" y="1856509"/>
            <a:ext cx="0" cy="2697018"/>
          </a:xfrm>
          <a:prstGeom prst="line">
            <a:avLst/>
          </a:prstGeom>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02748D97-C2D1-CC2E-D771-CBFC6F2B9797}"/>
              </a:ext>
            </a:extLst>
          </p:cNvPr>
          <p:cNvSpPr txBox="1"/>
          <p:nvPr/>
        </p:nvSpPr>
        <p:spPr>
          <a:xfrm>
            <a:off x="1139594" y="3790284"/>
            <a:ext cx="1452073" cy="646331"/>
          </a:xfrm>
          <a:prstGeom prst="rect">
            <a:avLst/>
          </a:prstGeom>
          <a:noFill/>
        </p:spPr>
        <p:txBody>
          <a:bodyPr wrap="square" rtlCol="0">
            <a:spAutoFit/>
          </a:bodyPr>
          <a:lstStyle/>
          <a:p>
            <a:r>
              <a:rPr lang="en-US" dirty="0"/>
              <a:t>Asset </a:t>
            </a:r>
            <a:r>
              <a:rPr lang="en-US" dirty="0" err="1"/>
              <a:t>inc</a:t>
            </a:r>
            <a:r>
              <a:rPr lang="en-US" dirty="0"/>
              <a:t>  not saved</a:t>
            </a:r>
          </a:p>
        </p:txBody>
      </p:sp>
      <p:sp>
        <p:nvSpPr>
          <p:cNvPr id="3" name="TextBox 2">
            <a:extLst>
              <a:ext uri="{FF2B5EF4-FFF2-40B4-BE49-F238E27FC236}">
                <a16:creationId xmlns:a16="http://schemas.microsoft.com/office/drawing/2014/main" id="{02099470-9460-A236-C9BA-3C20B4F06D9B}"/>
              </a:ext>
            </a:extLst>
          </p:cNvPr>
          <p:cNvSpPr txBox="1"/>
          <p:nvPr/>
        </p:nvSpPr>
        <p:spPr>
          <a:xfrm>
            <a:off x="1065760" y="3420505"/>
            <a:ext cx="1599740" cy="369332"/>
          </a:xfrm>
          <a:prstGeom prst="rect">
            <a:avLst/>
          </a:prstGeom>
          <a:noFill/>
        </p:spPr>
        <p:txBody>
          <a:bodyPr wrap="square" rtlCol="0">
            <a:spAutoFit/>
          </a:bodyPr>
          <a:lstStyle/>
          <a:p>
            <a:r>
              <a:rPr lang="en-US" dirty="0"/>
              <a:t>Family trans</a:t>
            </a:r>
          </a:p>
        </p:txBody>
      </p:sp>
      <p:sp>
        <p:nvSpPr>
          <p:cNvPr id="6" name="TextBox 5">
            <a:extLst>
              <a:ext uri="{FF2B5EF4-FFF2-40B4-BE49-F238E27FC236}">
                <a16:creationId xmlns:a16="http://schemas.microsoft.com/office/drawing/2014/main" id="{0D62D4FF-29EF-52B6-5D91-BA039F9EA856}"/>
              </a:ext>
            </a:extLst>
          </p:cNvPr>
          <p:cNvSpPr txBox="1"/>
          <p:nvPr/>
        </p:nvSpPr>
        <p:spPr>
          <a:xfrm>
            <a:off x="952727" y="2938652"/>
            <a:ext cx="1379915" cy="369332"/>
          </a:xfrm>
          <a:prstGeom prst="rect">
            <a:avLst/>
          </a:prstGeom>
          <a:noFill/>
        </p:spPr>
        <p:txBody>
          <a:bodyPr wrap="square" rtlCol="0">
            <a:spAutoFit/>
          </a:bodyPr>
          <a:lstStyle/>
          <a:p>
            <a:r>
              <a:rPr lang="en-US" dirty="0"/>
              <a:t>Public trans</a:t>
            </a:r>
          </a:p>
        </p:txBody>
      </p:sp>
      <p:sp>
        <p:nvSpPr>
          <p:cNvPr id="9" name="TextBox 8">
            <a:extLst>
              <a:ext uri="{FF2B5EF4-FFF2-40B4-BE49-F238E27FC236}">
                <a16:creationId xmlns:a16="http://schemas.microsoft.com/office/drawing/2014/main" id="{CABB7441-0C34-8C62-96A7-1B730E784543}"/>
              </a:ext>
            </a:extLst>
          </p:cNvPr>
          <p:cNvSpPr txBox="1"/>
          <p:nvPr/>
        </p:nvSpPr>
        <p:spPr>
          <a:xfrm>
            <a:off x="1256148" y="2536324"/>
            <a:ext cx="1274616" cy="369332"/>
          </a:xfrm>
          <a:prstGeom prst="rect">
            <a:avLst/>
          </a:prstGeom>
          <a:noFill/>
        </p:spPr>
        <p:txBody>
          <a:bodyPr wrap="square" rtlCol="0">
            <a:spAutoFit/>
          </a:bodyPr>
          <a:lstStyle/>
          <a:p>
            <a:r>
              <a:rPr lang="en-US" dirty="0"/>
              <a:t>labor </a:t>
            </a:r>
            <a:r>
              <a:rPr lang="en-US" dirty="0" err="1"/>
              <a:t>inc</a:t>
            </a:r>
            <a:endParaRPr lang="en-US" dirty="0"/>
          </a:p>
        </p:txBody>
      </p:sp>
      <p:cxnSp>
        <p:nvCxnSpPr>
          <p:cNvPr id="11" name="Straight Arrow Connector 10">
            <a:extLst>
              <a:ext uri="{FF2B5EF4-FFF2-40B4-BE49-F238E27FC236}">
                <a16:creationId xmlns:a16="http://schemas.microsoft.com/office/drawing/2014/main" id="{34A42964-6EF4-D17F-A49F-34721BE87FB4}"/>
              </a:ext>
            </a:extLst>
          </p:cNvPr>
          <p:cNvCxnSpPr/>
          <p:nvPr/>
        </p:nvCxnSpPr>
        <p:spPr>
          <a:xfrm>
            <a:off x="2225964" y="2687993"/>
            <a:ext cx="6142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F1A930E-0DFD-ACDF-697B-8176FFF129A6}"/>
              </a:ext>
            </a:extLst>
          </p:cNvPr>
          <p:cNvCxnSpPr/>
          <p:nvPr/>
        </p:nvCxnSpPr>
        <p:spPr>
          <a:xfrm>
            <a:off x="2272088" y="3123318"/>
            <a:ext cx="61421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33FA00E-44E3-9A00-FCB5-EF723478B3CC}"/>
              </a:ext>
            </a:extLst>
          </p:cNvPr>
          <p:cNvCxnSpPr/>
          <p:nvPr/>
        </p:nvCxnSpPr>
        <p:spPr>
          <a:xfrm>
            <a:off x="2223655" y="3549134"/>
            <a:ext cx="614218"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7D21390-17AD-2444-F398-27ED3908AE58}"/>
              </a:ext>
            </a:extLst>
          </p:cNvPr>
          <p:cNvCxnSpPr/>
          <p:nvPr/>
        </p:nvCxnSpPr>
        <p:spPr>
          <a:xfrm>
            <a:off x="2223655" y="3907193"/>
            <a:ext cx="614218"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3F7E2AA-E42C-F6D5-ABFF-B55001DD441E}"/>
              </a:ext>
            </a:extLst>
          </p:cNvPr>
          <p:cNvSpPr txBox="1"/>
          <p:nvPr/>
        </p:nvSpPr>
        <p:spPr>
          <a:xfrm>
            <a:off x="875488" y="1144506"/>
            <a:ext cx="10441024" cy="923330"/>
          </a:xfrm>
          <a:prstGeom prst="rect">
            <a:avLst/>
          </a:prstGeom>
          <a:solidFill>
            <a:schemeClr val="accent1">
              <a:lumMod val="20000"/>
              <a:lumOff val="80000"/>
            </a:schemeClr>
          </a:solidFill>
        </p:spPr>
        <p:txBody>
          <a:bodyPr wrap="square" rtlCol="0">
            <a:spAutoFit/>
          </a:bodyPr>
          <a:lstStyle/>
          <a:p>
            <a:r>
              <a:rPr lang="en-US" dirty="0"/>
              <a:t>65+ in LMIs self-fund </a:t>
            </a:r>
            <a:r>
              <a:rPr lang="en-US" b="1" dirty="0"/>
              <a:t>80% or more. </a:t>
            </a:r>
          </a:p>
          <a:p>
            <a:r>
              <a:rPr lang="en-US" dirty="0"/>
              <a:t>In UMIs </a:t>
            </a:r>
            <a:r>
              <a:rPr lang="en-US" b="1" dirty="0"/>
              <a:t>50% or less</a:t>
            </a:r>
            <a:r>
              <a:rPr lang="en-US" dirty="0"/>
              <a:t>. </a:t>
            </a:r>
          </a:p>
          <a:p>
            <a:r>
              <a:rPr lang="en-US" dirty="0"/>
              <a:t>In HIs about 50% but S. Korea 30%. Singapore is striking.</a:t>
            </a:r>
          </a:p>
        </p:txBody>
      </p:sp>
      <p:sp>
        <p:nvSpPr>
          <p:cNvPr id="10" name="Footer Placeholder 9">
            <a:extLst>
              <a:ext uri="{FF2B5EF4-FFF2-40B4-BE49-F238E27FC236}">
                <a16:creationId xmlns:a16="http://schemas.microsoft.com/office/drawing/2014/main" id="{EB4406E6-FBD8-9A42-642E-BA7195F34E15}"/>
              </a:ext>
            </a:extLst>
          </p:cNvPr>
          <p:cNvSpPr>
            <a:spLocks noGrp="1"/>
          </p:cNvSpPr>
          <p:nvPr>
            <p:ph type="ftr" sz="quarter" idx="11"/>
          </p:nvPr>
        </p:nvSpPr>
        <p:spPr/>
        <p:txBody>
          <a:bodyPr/>
          <a:lstStyle/>
          <a:p>
            <a:r>
              <a:rPr lang="en-US"/>
              <a:t>Ronald Lee, UC Berkeley, World Bank presentation, Feb 26 2025</a:t>
            </a:r>
          </a:p>
        </p:txBody>
      </p:sp>
      <p:sp>
        <p:nvSpPr>
          <p:cNvPr id="16" name="Slide Number Placeholder 15">
            <a:extLst>
              <a:ext uri="{FF2B5EF4-FFF2-40B4-BE49-F238E27FC236}">
                <a16:creationId xmlns:a16="http://schemas.microsoft.com/office/drawing/2014/main" id="{194F7710-B79D-EE53-D683-5887701A9E44}"/>
              </a:ext>
            </a:extLst>
          </p:cNvPr>
          <p:cNvSpPr>
            <a:spLocks noGrp="1"/>
          </p:cNvSpPr>
          <p:nvPr>
            <p:ph type="sldNum" sz="quarter" idx="12"/>
          </p:nvPr>
        </p:nvSpPr>
        <p:spPr/>
        <p:txBody>
          <a:bodyPr/>
          <a:lstStyle/>
          <a:p>
            <a:fld id="{A7A32331-79D5-43AC-8228-B3C000175FD6}" type="slidenum">
              <a:rPr lang="en-US" smtClean="0"/>
              <a:t>12</a:t>
            </a:fld>
            <a:endParaRPr lang="en-US"/>
          </a:p>
        </p:txBody>
      </p:sp>
    </p:spTree>
    <p:extLst>
      <p:ext uri="{BB962C8B-B14F-4D97-AF65-F5344CB8AC3E}">
        <p14:creationId xmlns:p14="http://schemas.microsoft.com/office/powerpoint/2010/main" val="33293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C3CFFA-ABB2-BC72-F58F-F29C921958D1}"/>
              </a:ext>
            </a:extLst>
          </p:cNvPr>
          <p:cNvSpPr>
            <a:spLocks noGrp="1"/>
          </p:cNvSpPr>
          <p:nvPr>
            <p:ph type="title"/>
          </p:nvPr>
        </p:nvSpPr>
        <p:spPr/>
        <p:txBody>
          <a:bodyPr>
            <a:normAutofit/>
          </a:bodyPr>
          <a:lstStyle/>
          <a:p>
            <a:r>
              <a:rPr lang="en-US" b="1" dirty="0">
                <a:solidFill>
                  <a:srgbClr val="0070C0"/>
                </a:solidFill>
              </a:rPr>
              <a:t>5. Linking these to the macroeconomy</a:t>
            </a:r>
          </a:p>
        </p:txBody>
      </p:sp>
      <p:sp>
        <p:nvSpPr>
          <p:cNvPr id="7" name="Content Placeholder 6">
            <a:extLst>
              <a:ext uri="{FF2B5EF4-FFF2-40B4-BE49-F238E27FC236}">
                <a16:creationId xmlns:a16="http://schemas.microsoft.com/office/drawing/2014/main" id="{C1B4F2D3-59D3-E10F-5AE3-E5180431D034}"/>
              </a:ext>
            </a:extLst>
          </p:cNvPr>
          <p:cNvSpPr>
            <a:spLocks noGrp="1"/>
          </p:cNvSpPr>
          <p:nvPr>
            <p:ph idx="1"/>
          </p:nvPr>
        </p:nvSpPr>
        <p:spPr/>
        <p:txBody>
          <a:bodyPr/>
          <a:lstStyle/>
          <a:p>
            <a:endParaRPr lang="en-US" dirty="0"/>
          </a:p>
        </p:txBody>
      </p:sp>
      <p:sp>
        <p:nvSpPr>
          <p:cNvPr id="2" name="Footer Placeholder 1">
            <a:extLst>
              <a:ext uri="{FF2B5EF4-FFF2-40B4-BE49-F238E27FC236}">
                <a16:creationId xmlns:a16="http://schemas.microsoft.com/office/drawing/2014/main" id="{076B28EC-E759-D916-9162-1806D167032E}"/>
              </a:ext>
            </a:extLst>
          </p:cNvPr>
          <p:cNvSpPr>
            <a:spLocks noGrp="1"/>
          </p:cNvSpPr>
          <p:nvPr>
            <p:ph type="ftr" sz="quarter" idx="11"/>
          </p:nvPr>
        </p:nvSpPr>
        <p:spPr/>
        <p:txBody>
          <a:bodyPr/>
          <a:lstStyle/>
          <a:p>
            <a:r>
              <a:rPr lang="en-US"/>
              <a:t>Ronald Lee, UC Berkeley, World Bank presentation, Feb 26 2025</a:t>
            </a:r>
          </a:p>
        </p:txBody>
      </p:sp>
      <p:sp>
        <p:nvSpPr>
          <p:cNvPr id="3" name="Slide Number Placeholder 2">
            <a:extLst>
              <a:ext uri="{FF2B5EF4-FFF2-40B4-BE49-F238E27FC236}">
                <a16:creationId xmlns:a16="http://schemas.microsoft.com/office/drawing/2014/main" id="{06294C21-85BE-C3D5-AD0E-82E7B69CF23B}"/>
              </a:ext>
            </a:extLst>
          </p:cNvPr>
          <p:cNvSpPr>
            <a:spLocks noGrp="1"/>
          </p:cNvSpPr>
          <p:nvPr>
            <p:ph type="sldNum" sz="quarter" idx="12"/>
          </p:nvPr>
        </p:nvSpPr>
        <p:spPr/>
        <p:txBody>
          <a:bodyPr/>
          <a:lstStyle/>
          <a:p>
            <a:fld id="{A7A32331-79D5-43AC-8228-B3C000175FD6}" type="slidenum">
              <a:rPr lang="en-US" smtClean="0"/>
              <a:t>13</a:t>
            </a:fld>
            <a:endParaRPr lang="en-US"/>
          </a:p>
        </p:txBody>
      </p:sp>
    </p:spTree>
    <p:extLst>
      <p:ext uri="{BB962C8B-B14F-4D97-AF65-F5344CB8AC3E}">
        <p14:creationId xmlns:p14="http://schemas.microsoft.com/office/powerpoint/2010/main" val="9709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67B505-BBF1-F5D2-69EC-67E1969EC608}"/>
              </a:ext>
            </a:extLst>
          </p:cNvPr>
          <p:cNvSpPr>
            <a:spLocks noGrp="1"/>
          </p:cNvSpPr>
          <p:nvPr>
            <p:ph type="body" sz="half" idx="2"/>
          </p:nvPr>
        </p:nvSpPr>
        <p:spPr>
          <a:xfrm>
            <a:off x="839788" y="1799322"/>
            <a:ext cx="2674689" cy="4309648"/>
          </a:xfrm>
        </p:spPr>
        <p:txBody>
          <a:bodyPr>
            <a:normAutofit/>
          </a:bodyPr>
          <a:lstStyle/>
          <a:p>
            <a:r>
              <a:rPr lang="en-US" sz="2000" b="1" dirty="0">
                <a:solidFill>
                  <a:schemeClr val="tx2">
                    <a:lumMod val="75000"/>
                    <a:lumOff val="25000"/>
                  </a:schemeClr>
                </a:solidFill>
              </a:rPr>
              <a:t>Blue Line (Basic Support Ratio, </a:t>
            </a:r>
            <a:r>
              <a:rPr lang="en-US" sz="2000" b="1" dirty="0" err="1">
                <a:solidFill>
                  <a:schemeClr val="tx2">
                    <a:lumMod val="75000"/>
                    <a:lumOff val="25000"/>
                  </a:schemeClr>
                </a:solidFill>
              </a:rPr>
              <a:t>Yl</a:t>
            </a:r>
            <a:r>
              <a:rPr lang="en-US" sz="2000" b="1" dirty="0">
                <a:solidFill>
                  <a:schemeClr val="tx2">
                    <a:lumMod val="75000"/>
                    <a:lumOff val="25000"/>
                  </a:schemeClr>
                </a:solidFill>
              </a:rPr>
              <a:t> numerator)</a:t>
            </a:r>
          </a:p>
          <a:p>
            <a:endParaRPr lang="en-US" sz="2000" b="1" dirty="0">
              <a:solidFill>
                <a:schemeClr val="tx2">
                  <a:lumMod val="75000"/>
                  <a:lumOff val="25000"/>
                </a:schemeClr>
              </a:solidFill>
            </a:endParaRPr>
          </a:p>
          <a:p>
            <a:r>
              <a:rPr lang="en-US" sz="2000" b="1" dirty="0">
                <a:solidFill>
                  <a:schemeClr val="tx2">
                    <a:lumMod val="75000"/>
                    <a:lumOff val="25000"/>
                  </a:schemeClr>
                </a:solidFill>
              </a:rPr>
              <a:t>Grey Line (General Support Ratio, </a:t>
            </a:r>
            <a:r>
              <a:rPr lang="en-US" sz="2000" b="1" dirty="0" err="1">
                <a:solidFill>
                  <a:schemeClr val="tx2">
                    <a:lumMod val="75000"/>
                    <a:lumOff val="25000"/>
                  </a:schemeClr>
                </a:solidFill>
              </a:rPr>
              <a:t>Yl+Ya</a:t>
            </a:r>
            <a:r>
              <a:rPr lang="en-US" sz="2000" b="1" dirty="0">
                <a:solidFill>
                  <a:schemeClr val="tx2">
                    <a:lumMod val="75000"/>
                    <a:lumOff val="25000"/>
                  </a:schemeClr>
                </a:solidFill>
              </a:rPr>
              <a:t> in numerator)</a:t>
            </a:r>
          </a:p>
          <a:p>
            <a:endParaRPr lang="en-US" sz="2000" b="1" dirty="0">
              <a:solidFill>
                <a:schemeClr val="tx2">
                  <a:lumMod val="75000"/>
                  <a:lumOff val="25000"/>
                </a:schemeClr>
              </a:solidFill>
            </a:endParaRPr>
          </a:p>
          <a:p>
            <a:r>
              <a:rPr lang="en-US" sz="2000" b="1" dirty="0" err="1">
                <a:solidFill>
                  <a:schemeClr val="tx2">
                    <a:lumMod val="75000"/>
                    <a:lumOff val="25000"/>
                  </a:schemeClr>
                </a:solidFill>
              </a:rPr>
              <a:t>Demog</a:t>
            </a:r>
            <a:r>
              <a:rPr lang="en-US" sz="2000" b="1" dirty="0">
                <a:solidFill>
                  <a:schemeClr val="tx2">
                    <a:lumMod val="75000"/>
                    <a:lumOff val="25000"/>
                  </a:schemeClr>
                </a:solidFill>
              </a:rPr>
              <a:t> Dividends are bigger and last longer with GSR.</a:t>
            </a:r>
          </a:p>
          <a:p>
            <a:endParaRPr lang="en-US" sz="2000" b="1" dirty="0">
              <a:solidFill>
                <a:schemeClr val="tx2">
                  <a:lumMod val="75000"/>
                  <a:lumOff val="25000"/>
                </a:schemeClr>
              </a:solidFill>
            </a:endParaRPr>
          </a:p>
        </p:txBody>
      </p:sp>
      <p:pic>
        <p:nvPicPr>
          <p:cNvPr id="7" name="Content Placeholder 6">
            <a:extLst>
              <a:ext uri="{FF2B5EF4-FFF2-40B4-BE49-F238E27FC236}">
                <a16:creationId xmlns:a16="http://schemas.microsoft.com/office/drawing/2014/main" id="{6034FC95-7D18-23D3-9A39-E6FCFD6FDAB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2178" y="485029"/>
            <a:ext cx="7983210" cy="5263763"/>
          </a:xfrm>
          <a:prstGeom prst="rect">
            <a:avLst/>
          </a:prstGeom>
          <a:noFill/>
        </p:spPr>
      </p:pic>
      <p:sp>
        <p:nvSpPr>
          <p:cNvPr id="2" name="Oval 1">
            <a:extLst>
              <a:ext uri="{FF2B5EF4-FFF2-40B4-BE49-F238E27FC236}">
                <a16:creationId xmlns:a16="http://schemas.microsoft.com/office/drawing/2014/main" id="{94DD9A20-F34F-F6F6-17DA-DFA71426C342}"/>
              </a:ext>
            </a:extLst>
          </p:cNvPr>
          <p:cNvSpPr/>
          <p:nvPr/>
        </p:nvSpPr>
        <p:spPr>
          <a:xfrm>
            <a:off x="3681454" y="2512292"/>
            <a:ext cx="779228" cy="60064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28B16BF-0B31-1D36-24C0-72A5AE4C6C43}"/>
              </a:ext>
            </a:extLst>
          </p:cNvPr>
          <p:cNvSpPr/>
          <p:nvPr/>
        </p:nvSpPr>
        <p:spPr>
          <a:xfrm>
            <a:off x="5706386" y="2509841"/>
            <a:ext cx="779228" cy="60309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460662-D4CA-2FC0-6BE9-3F124DDBB89E}"/>
              </a:ext>
            </a:extLst>
          </p:cNvPr>
          <p:cNvSpPr/>
          <p:nvPr/>
        </p:nvSpPr>
        <p:spPr>
          <a:xfrm>
            <a:off x="5706386" y="4184074"/>
            <a:ext cx="779228" cy="60309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4B3A7706-3575-562D-BD6C-B92906DEC055}"/>
              </a:ext>
            </a:extLst>
          </p:cNvPr>
          <p:cNvSpPr>
            <a:spLocks noGrp="1"/>
          </p:cNvSpPr>
          <p:nvPr>
            <p:ph type="ftr" sz="quarter" idx="11"/>
          </p:nvPr>
        </p:nvSpPr>
        <p:spPr/>
        <p:txBody>
          <a:bodyPr/>
          <a:lstStyle/>
          <a:p>
            <a:r>
              <a:rPr lang="en-US"/>
              <a:t>Ronald Lee, UC Berkeley, World Bank presentation, Feb 26 2025</a:t>
            </a:r>
          </a:p>
        </p:txBody>
      </p:sp>
      <p:sp>
        <p:nvSpPr>
          <p:cNvPr id="12" name="Slide Number Placeholder 11">
            <a:extLst>
              <a:ext uri="{FF2B5EF4-FFF2-40B4-BE49-F238E27FC236}">
                <a16:creationId xmlns:a16="http://schemas.microsoft.com/office/drawing/2014/main" id="{F8EB6C9D-BD24-210D-F872-B22DA5B07637}"/>
              </a:ext>
            </a:extLst>
          </p:cNvPr>
          <p:cNvSpPr>
            <a:spLocks noGrp="1"/>
          </p:cNvSpPr>
          <p:nvPr>
            <p:ph type="sldNum" sz="quarter" idx="12"/>
          </p:nvPr>
        </p:nvSpPr>
        <p:spPr/>
        <p:txBody>
          <a:bodyPr/>
          <a:lstStyle/>
          <a:p>
            <a:fld id="{A7A32331-79D5-43AC-8228-B3C000175FD6}" type="slidenum">
              <a:rPr lang="en-US" smtClean="0"/>
              <a:t>14</a:t>
            </a:fld>
            <a:endParaRPr lang="en-US"/>
          </a:p>
        </p:txBody>
      </p:sp>
    </p:spTree>
    <p:extLst>
      <p:ext uri="{BB962C8B-B14F-4D97-AF65-F5344CB8AC3E}">
        <p14:creationId xmlns:p14="http://schemas.microsoft.com/office/powerpoint/2010/main" val="38048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892DB-1A74-2262-BA9C-5BBD033257F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1C8AAEF-475C-25C9-2EFA-B7E47B03E636}"/>
              </a:ext>
            </a:extLst>
          </p:cNvPr>
          <p:cNvSpPr>
            <a:spLocks noGrp="1"/>
          </p:cNvSpPr>
          <p:nvPr>
            <p:ph type="body" sz="half" idx="2"/>
          </p:nvPr>
        </p:nvSpPr>
        <p:spPr>
          <a:xfrm>
            <a:off x="839788" y="485029"/>
            <a:ext cx="2642321" cy="5623941"/>
          </a:xfrm>
        </p:spPr>
        <p:txBody>
          <a:bodyPr>
            <a:normAutofit/>
          </a:bodyPr>
          <a:lstStyle/>
          <a:p>
            <a:r>
              <a:rPr lang="en-US" sz="2000" dirty="0"/>
              <a:t>Declining Support Ratios indicate Population Aging.</a:t>
            </a:r>
          </a:p>
          <a:p>
            <a:endParaRPr lang="en-US" sz="2000" dirty="0"/>
          </a:p>
          <a:p>
            <a:r>
              <a:rPr lang="en-US" sz="2000" dirty="0"/>
              <a:t>In Korea, Singapore, China, GSR declines by 33 % 2025 to 2080.</a:t>
            </a:r>
          </a:p>
          <a:p>
            <a:r>
              <a:rPr lang="en-US" sz="2000" dirty="0"/>
              <a:t>Age-adjusted cons will  rise </a:t>
            </a:r>
            <a:r>
              <a:rPr lang="en-US" sz="2000" b="1" dirty="0"/>
              <a:t>.7%/yr slower than otherwise.</a:t>
            </a:r>
          </a:p>
          <a:p>
            <a:r>
              <a:rPr lang="en-US" sz="2000" dirty="0"/>
              <a:t>To balance must </a:t>
            </a:r>
            <a:r>
              <a:rPr lang="en-US" sz="2000" b="1" dirty="0"/>
              <a:t>consume 33% less or transfer 50% more!</a:t>
            </a:r>
          </a:p>
          <a:p>
            <a:r>
              <a:rPr lang="en-US" sz="2000" dirty="0"/>
              <a:t>Thailand, Taiwan, Singapore, Japan also have costly aging.</a:t>
            </a:r>
          </a:p>
          <a:p>
            <a:endParaRPr lang="en-US" sz="2000" dirty="0"/>
          </a:p>
        </p:txBody>
      </p:sp>
      <p:pic>
        <p:nvPicPr>
          <p:cNvPr id="7" name="Content Placeholder 6">
            <a:extLst>
              <a:ext uri="{FF2B5EF4-FFF2-40B4-BE49-F238E27FC236}">
                <a16:creationId xmlns:a16="http://schemas.microsoft.com/office/drawing/2014/main" id="{A8C660E0-B830-3AE5-EF61-61281A2F60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2178" y="485029"/>
            <a:ext cx="7983210" cy="5263763"/>
          </a:xfrm>
          <a:prstGeom prst="rect">
            <a:avLst/>
          </a:prstGeom>
          <a:noFill/>
        </p:spPr>
      </p:pic>
      <p:sp>
        <p:nvSpPr>
          <p:cNvPr id="4" name="Oval 3">
            <a:extLst>
              <a:ext uri="{FF2B5EF4-FFF2-40B4-BE49-F238E27FC236}">
                <a16:creationId xmlns:a16="http://schemas.microsoft.com/office/drawing/2014/main" id="{93A341D7-FE82-277B-14AC-E831C09FDD53}"/>
              </a:ext>
            </a:extLst>
          </p:cNvPr>
          <p:cNvSpPr/>
          <p:nvPr/>
        </p:nvSpPr>
        <p:spPr>
          <a:xfrm>
            <a:off x="7093527" y="0"/>
            <a:ext cx="4747491" cy="6234545"/>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AFC505B7-8A4F-B9B1-6326-E4F7DDC0E7FA}"/>
              </a:ext>
            </a:extLst>
          </p:cNvPr>
          <p:cNvSpPr>
            <a:spLocks noGrp="1"/>
          </p:cNvSpPr>
          <p:nvPr>
            <p:ph type="ftr" sz="quarter" idx="11"/>
          </p:nvPr>
        </p:nvSpPr>
        <p:spPr/>
        <p:txBody>
          <a:bodyPr/>
          <a:lstStyle/>
          <a:p>
            <a:r>
              <a:rPr lang="en-US"/>
              <a:t>Ronald Lee, UC Berkeley, World Bank presentation, Feb 26 2025</a:t>
            </a:r>
          </a:p>
        </p:txBody>
      </p:sp>
      <p:sp>
        <p:nvSpPr>
          <p:cNvPr id="12" name="Slide Number Placeholder 11">
            <a:extLst>
              <a:ext uri="{FF2B5EF4-FFF2-40B4-BE49-F238E27FC236}">
                <a16:creationId xmlns:a16="http://schemas.microsoft.com/office/drawing/2014/main" id="{30934A6B-7A06-0EA9-6AF5-196026F8020F}"/>
              </a:ext>
            </a:extLst>
          </p:cNvPr>
          <p:cNvSpPr>
            <a:spLocks noGrp="1"/>
          </p:cNvSpPr>
          <p:nvPr>
            <p:ph type="sldNum" sz="quarter" idx="12"/>
          </p:nvPr>
        </p:nvSpPr>
        <p:spPr/>
        <p:txBody>
          <a:bodyPr/>
          <a:lstStyle/>
          <a:p>
            <a:fld id="{A7A32331-79D5-43AC-8228-B3C000175FD6}" type="slidenum">
              <a:rPr lang="en-US" smtClean="0"/>
              <a:t>15</a:t>
            </a:fld>
            <a:endParaRPr lang="en-US"/>
          </a:p>
        </p:txBody>
      </p:sp>
    </p:spTree>
    <p:extLst>
      <p:ext uri="{BB962C8B-B14F-4D97-AF65-F5344CB8AC3E}">
        <p14:creationId xmlns:p14="http://schemas.microsoft.com/office/powerpoint/2010/main" val="381014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5CE04B-AFC5-33A2-5DCE-C3DA4B554FED}"/>
              </a:ext>
            </a:extLst>
          </p:cNvPr>
          <p:cNvSpPr>
            <a:spLocks noGrp="1"/>
          </p:cNvSpPr>
          <p:nvPr>
            <p:ph type="title"/>
          </p:nvPr>
        </p:nvSpPr>
        <p:spPr>
          <a:xfrm>
            <a:off x="839788" y="132079"/>
            <a:ext cx="3198812" cy="2943629"/>
          </a:xfrm>
        </p:spPr>
        <p:txBody>
          <a:bodyPr>
            <a:normAutofit fontScale="90000"/>
          </a:bodyPr>
          <a:lstStyle/>
          <a:p>
            <a:r>
              <a:rPr lang="en-US" sz="2400" dirty="0">
                <a:effectLst/>
                <a:latin typeface="Aptos" panose="020B0004020202020204" pitchFamily="34" charset="0"/>
                <a:ea typeface="Aptos" panose="020B0004020202020204" pitchFamily="34" charset="0"/>
                <a:cs typeface="Times New Roman" panose="02020603050405020304" pitchFamily="18" charset="0"/>
              </a:rPr>
              <a:t>Would higher </a:t>
            </a:r>
            <a:r>
              <a:rPr lang="en-US" sz="2400" dirty="0" err="1">
                <a:effectLst/>
                <a:latin typeface="Aptos" panose="020B0004020202020204" pitchFamily="34" charset="0"/>
                <a:ea typeface="Aptos" panose="020B0004020202020204" pitchFamily="34" charset="0"/>
                <a:cs typeface="Times New Roman" panose="02020603050405020304" pitchFamily="18" charset="0"/>
              </a:rPr>
              <a:t>fert</a:t>
            </a:r>
            <a:r>
              <a:rPr lang="en-US" sz="2400" dirty="0">
                <a:effectLst/>
                <a:latin typeface="Aptos" panose="020B0004020202020204" pitchFamily="34" charset="0"/>
                <a:ea typeface="Aptos" panose="020B0004020202020204" pitchFamily="34" charset="0"/>
                <a:cs typeface="Times New Roman" panose="02020603050405020304" pitchFamily="18" charset="0"/>
              </a:rPr>
              <a:t> help? </a:t>
            </a:r>
            <a:br>
              <a:rPr lang="en-US" sz="2400" dirty="0">
                <a:effectLst/>
                <a:latin typeface="Aptos" panose="020B0004020202020204" pitchFamily="34" charset="0"/>
                <a:ea typeface="Aptos" panose="020B0004020202020204" pitchFamily="34" charset="0"/>
                <a:cs typeface="Times New Roman" panose="02020603050405020304" pitchFamily="18" charset="0"/>
              </a:rPr>
            </a:br>
            <a:br>
              <a:rPr lang="en-US" sz="2400" dirty="0">
                <a:effectLst/>
                <a:latin typeface="Aptos" panose="020B0004020202020204" pitchFamily="34" charset="0"/>
                <a:ea typeface="Aptos" panose="020B0004020202020204" pitchFamily="34" charset="0"/>
                <a:cs typeface="Times New Roman" panose="02020603050405020304" pitchFamily="18" charset="0"/>
              </a:rPr>
            </a:br>
            <a:r>
              <a:rPr lang="en-US" sz="2400" dirty="0">
                <a:effectLst/>
                <a:latin typeface="Aptos" panose="020B0004020202020204" pitchFamily="34" charset="0"/>
                <a:ea typeface="Aptos" panose="020B0004020202020204" pitchFamily="34" charset="0"/>
                <a:cs typeface="Times New Roman" panose="02020603050405020304" pitchFamily="18" charset="0"/>
              </a:rPr>
              <a:t>Ratios of UN High </a:t>
            </a:r>
            <a:r>
              <a:rPr lang="en-US" sz="2400" dirty="0" err="1">
                <a:effectLst/>
                <a:latin typeface="Aptos" panose="020B0004020202020204" pitchFamily="34" charset="0"/>
                <a:ea typeface="Aptos" panose="020B0004020202020204" pitchFamily="34" charset="0"/>
                <a:cs typeface="Times New Roman" panose="02020603050405020304" pitchFamily="18" charset="0"/>
              </a:rPr>
              <a:t>fert</a:t>
            </a:r>
            <a:r>
              <a:rPr lang="en-US" sz="2400" dirty="0">
                <a:effectLst/>
                <a:latin typeface="Aptos" panose="020B0004020202020204" pitchFamily="34" charset="0"/>
                <a:ea typeface="Aptos" panose="020B0004020202020204" pitchFamily="34" charset="0"/>
                <a:cs typeface="Times New Roman" panose="02020603050405020304" pitchFamily="18" charset="0"/>
              </a:rPr>
              <a:t> and low </a:t>
            </a:r>
            <a:r>
              <a:rPr lang="en-US" sz="2400" dirty="0" err="1">
                <a:effectLst/>
                <a:latin typeface="Aptos" panose="020B0004020202020204" pitchFamily="34" charset="0"/>
                <a:ea typeface="Aptos" panose="020B0004020202020204" pitchFamily="34" charset="0"/>
                <a:cs typeface="Times New Roman" panose="02020603050405020304" pitchFamily="18" charset="0"/>
              </a:rPr>
              <a:t>fert</a:t>
            </a:r>
            <a:r>
              <a:rPr lang="en-US" sz="2400" dirty="0">
                <a:effectLst/>
                <a:latin typeface="Aptos" panose="020B0004020202020204" pitchFamily="34" charset="0"/>
                <a:ea typeface="Aptos" panose="020B0004020202020204" pitchFamily="34" charset="0"/>
                <a:cs typeface="Times New Roman" panose="02020603050405020304" pitchFamily="18" charset="0"/>
              </a:rPr>
              <a:t> SR and GSR to Middle </a:t>
            </a:r>
            <a:r>
              <a:rPr lang="en-US" sz="2400" dirty="0" err="1">
                <a:effectLst/>
                <a:latin typeface="Aptos" panose="020B0004020202020204" pitchFamily="34" charset="0"/>
                <a:ea typeface="Aptos" panose="020B0004020202020204" pitchFamily="34" charset="0"/>
                <a:cs typeface="Times New Roman" panose="02020603050405020304" pitchFamily="18" charset="0"/>
              </a:rPr>
              <a:t>fert</a:t>
            </a:r>
            <a:r>
              <a:rPr lang="en-US" sz="2400" dirty="0">
                <a:effectLst/>
                <a:latin typeface="Aptos" panose="020B0004020202020204" pitchFamily="34" charset="0"/>
                <a:ea typeface="Aptos" panose="020B0004020202020204" pitchFamily="34" charset="0"/>
                <a:cs typeface="Times New Roman" panose="02020603050405020304" pitchFamily="18" charset="0"/>
              </a:rPr>
              <a:t>.</a:t>
            </a:r>
            <a:br>
              <a:rPr lang="en-US" sz="2400" dirty="0">
                <a:effectLst/>
                <a:latin typeface="Aptos" panose="020B0004020202020204" pitchFamily="34" charset="0"/>
                <a:ea typeface="Aptos" panose="020B0004020202020204" pitchFamily="34" charset="0"/>
                <a:cs typeface="Times New Roman" panose="02020603050405020304" pitchFamily="18" charset="0"/>
              </a:rPr>
            </a:br>
            <a:br>
              <a:rPr lang="en-US" sz="2400" dirty="0">
                <a:latin typeface="Aptos" panose="020B0004020202020204" pitchFamily="34" charset="0"/>
                <a:ea typeface="Aptos" panose="020B0004020202020204" pitchFamily="34" charset="0"/>
                <a:cs typeface="Times New Roman" panose="02020603050405020304" pitchFamily="18" charset="0"/>
              </a:rPr>
            </a:br>
            <a:r>
              <a:rPr lang="en-US" sz="2400" dirty="0">
                <a:latin typeface="Aptos" panose="020B0004020202020204" pitchFamily="34" charset="0"/>
                <a:ea typeface="Aptos" panose="020B0004020202020204" pitchFamily="34" charset="0"/>
                <a:cs typeface="Times New Roman" panose="02020603050405020304" pitchFamily="18" charset="0"/>
              </a:rPr>
              <a:t>For first 45-60 years, high fertility gives worse outcome.</a:t>
            </a:r>
            <a:endParaRPr lang="en-US" sz="4000" dirty="0"/>
          </a:p>
        </p:txBody>
      </p:sp>
      <p:pic>
        <p:nvPicPr>
          <p:cNvPr id="7" name="Content Placeholder 6">
            <a:extLst>
              <a:ext uri="{FF2B5EF4-FFF2-40B4-BE49-F238E27FC236}">
                <a16:creationId xmlns:a16="http://schemas.microsoft.com/office/drawing/2014/main" id="{C2D9F8F0-AA3B-4FFC-CC14-755C982C33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82802" y="1462338"/>
            <a:ext cx="7148038" cy="4735261"/>
          </a:xfrm>
          <a:prstGeom prst="rect">
            <a:avLst/>
          </a:prstGeom>
          <a:noFill/>
        </p:spPr>
      </p:pic>
      <p:sp>
        <p:nvSpPr>
          <p:cNvPr id="6" name="Text Placeholder 5">
            <a:extLst>
              <a:ext uri="{FF2B5EF4-FFF2-40B4-BE49-F238E27FC236}">
                <a16:creationId xmlns:a16="http://schemas.microsoft.com/office/drawing/2014/main" id="{DB7A5916-1698-7A99-A4FD-8AED65A1FDAC}"/>
              </a:ext>
            </a:extLst>
          </p:cNvPr>
          <p:cNvSpPr>
            <a:spLocks noGrp="1"/>
          </p:cNvSpPr>
          <p:nvPr>
            <p:ph type="body" sz="half" idx="2"/>
          </p:nvPr>
        </p:nvSpPr>
        <p:spPr>
          <a:xfrm>
            <a:off x="839789" y="4008582"/>
            <a:ext cx="2848292" cy="1860405"/>
          </a:xfrm>
        </p:spPr>
        <p:txBody>
          <a:bodyPr>
            <a:normAutofit/>
          </a:bodyPr>
          <a:lstStyle/>
          <a:p>
            <a:endParaRPr lang="en-US" dirty="0"/>
          </a:p>
          <a:p>
            <a:r>
              <a:rPr lang="en-US" dirty="0"/>
              <a:t>Two measures, same result</a:t>
            </a:r>
          </a:p>
          <a:p>
            <a:r>
              <a:rPr lang="en-US" dirty="0"/>
              <a:t>      Blue = Support ratio (labor </a:t>
            </a:r>
            <a:r>
              <a:rPr lang="en-US" dirty="0" err="1"/>
              <a:t>inc</a:t>
            </a:r>
            <a:r>
              <a:rPr lang="en-US" dirty="0"/>
              <a:t> only)</a:t>
            </a:r>
          </a:p>
          <a:p>
            <a:r>
              <a:rPr lang="en-US" dirty="0"/>
              <a:t>      Grey = General support ratio</a:t>
            </a:r>
          </a:p>
        </p:txBody>
      </p:sp>
      <p:sp>
        <p:nvSpPr>
          <p:cNvPr id="2" name="Footer Placeholder 1">
            <a:extLst>
              <a:ext uri="{FF2B5EF4-FFF2-40B4-BE49-F238E27FC236}">
                <a16:creationId xmlns:a16="http://schemas.microsoft.com/office/drawing/2014/main" id="{397702D5-B3A5-9CE3-E766-CDA4B11783D2}"/>
              </a:ext>
            </a:extLst>
          </p:cNvPr>
          <p:cNvSpPr>
            <a:spLocks noGrp="1"/>
          </p:cNvSpPr>
          <p:nvPr>
            <p:ph type="ftr" sz="quarter" idx="11"/>
          </p:nvPr>
        </p:nvSpPr>
        <p:spPr/>
        <p:txBody>
          <a:bodyPr/>
          <a:lstStyle/>
          <a:p>
            <a:r>
              <a:rPr lang="en-US"/>
              <a:t>Ronald Lee, UC Berkeley, World Bank presentation, Feb 26 2025</a:t>
            </a:r>
          </a:p>
        </p:txBody>
      </p:sp>
      <p:sp>
        <p:nvSpPr>
          <p:cNvPr id="3" name="Slide Number Placeholder 2">
            <a:extLst>
              <a:ext uri="{FF2B5EF4-FFF2-40B4-BE49-F238E27FC236}">
                <a16:creationId xmlns:a16="http://schemas.microsoft.com/office/drawing/2014/main" id="{BFB72FCF-D4D7-8FCB-D88D-79CBB801383B}"/>
              </a:ext>
            </a:extLst>
          </p:cNvPr>
          <p:cNvSpPr>
            <a:spLocks noGrp="1"/>
          </p:cNvSpPr>
          <p:nvPr>
            <p:ph type="sldNum" sz="quarter" idx="12"/>
          </p:nvPr>
        </p:nvSpPr>
        <p:spPr/>
        <p:txBody>
          <a:bodyPr/>
          <a:lstStyle/>
          <a:p>
            <a:fld id="{A7A32331-79D5-43AC-8228-B3C000175FD6}" type="slidenum">
              <a:rPr lang="en-US" smtClean="0"/>
              <a:t>16</a:t>
            </a:fld>
            <a:endParaRPr lang="en-US"/>
          </a:p>
        </p:txBody>
      </p:sp>
    </p:spTree>
    <p:extLst>
      <p:ext uri="{BB962C8B-B14F-4D97-AF65-F5344CB8AC3E}">
        <p14:creationId xmlns:p14="http://schemas.microsoft.com/office/powerpoint/2010/main" val="65146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D769-6B84-EBE0-D631-BA21A70334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59963F-F72C-2C38-3CA9-8C747A9EA184}"/>
              </a:ext>
            </a:extLst>
          </p:cNvPr>
          <p:cNvSpPr>
            <a:spLocks noGrp="1"/>
          </p:cNvSpPr>
          <p:nvPr>
            <p:ph type="title"/>
          </p:nvPr>
        </p:nvSpPr>
        <p:spPr>
          <a:xfrm>
            <a:off x="787008" y="815570"/>
            <a:ext cx="3198812" cy="4439921"/>
          </a:xfrm>
        </p:spPr>
        <p:txBody>
          <a:bodyPr>
            <a:normAutofit fontScale="90000"/>
          </a:bodyPr>
          <a:lstStyle/>
          <a:p>
            <a:r>
              <a:rPr lang="en-US" sz="3100" dirty="0">
                <a:effectLst/>
                <a:latin typeface="Aptos" panose="020B0004020202020204" pitchFamily="34" charset="0"/>
                <a:ea typeface="Aptos" panose="020B0004020202020204" pitchFamily="34" charset="0"/>
                <a:cs typeface="Times New Roman" panose="02020603050405020304" pitchFamily="18" charset="0"/>
              </a:rPr>
              <a:t>Would higher </a:t>
            </a:r>
            <a:r>
              <a:rPr lang="en-US" sz="3100" dirty="0" err="1">
                <a:effectLst/>
                <a:latin typeface="Aptos" panose="020B0004020202020204" pitchFamily="34" charset="0"/>
                <a:ea typeface="Aptos" panose="020B0004020202020204" pitchFamily="34" charset="0"/>
                <a:cs typeface="Times New Roman" panose="02020603050405020304" pitchFamily="18" charset="0"/>
              </a:rPr>
              <a:t>fert</a:t>
            </a:r>
            <a:r>
              <a:rPr lang="en-US" sz="3100" dirty="0">
                <a:effectLst/>
                <a:latin typeface="Aptos" panose="020B0004020202020204" pitchFamily="34" charset="0"/>
                <a:ea typeface="Aptos" panose="020B0004020202020204" pitchFamily="34" charset="0"/>
                <a:cs typeface="Times New Roman" panose="02020603050405020304" pitchFamily="18" charset="0"/>
              </a:rPr>
              <a:t> help? </a:t>
            </a:r>
            <a:br>
              <a:rPr lang="en-US" sz="3100" dirty="0">
                <a:effectLst/>
                <a:latin typeface="Aptos" panose="020B0004020202020204" pitchFamily="34" charset="0"/>
                <a:ea typeface="Aptos" panose="020B0004020202020204" pitchFamily="34" charset="0"/>
                <a:cs typeface="Times New Roman" panose="02020603050405020304" pitchFamily="18" charset="0"/>
              </a:rPr>
            </a:br>
            <a:br>
              <a:rPr lang="en-US" sz="2400" dirty="0">
                <a:effectLst/>
                <a:latin typeface="Aptos" panose="020B0004020202020204" pitchFamily="34" charset="0"/>
                <a:ea typeface="Aptos" panose="020B0004020202020204" pitchFamily="34" charset="0"/>
                <a:cs typeface="Times New Roman" panose="02020603050405020304" pitchFamily="18" charset="0"/>
              </a:rPr>
            </a:br>
            <a:r>
              <a:rPr lang="en-US" sz="2400" dirty="0">
                <a:effectLst/>
                <a:latin typeface="Aptos" panose="020B0004020202020204" pitchFamily="34" charset="0"/>
                <a:ea typeface="Aptos" panose="020B0004020202020204" pitchFamily="34" charset="0"/>
                <a:cs typeface="Times New Roman" panose="02020603050405020304" pitchFamily="18" charset="0"/>
              </a:rPr>
              <a:t>Ratios of UN High </a:t>
            </a:r>
            <a:r>
              <a:rPr lang="en-US" sz="2400" dirty="0" err="1">
                <a:effectLst/>
                <a:latin typeface="Aptos" panose="020B0004020202020204" pitchFamily="34" charset="0"/>
                <a:ea typeface="Aptos" panose="020B0004020202020204" pitchFamily="34" charset="0"/>
                <a:cs typeface="Times New Roman" panose="02020603050405020304" pitchFamily="18" charset="0"/>
              </a:rPr>
              <a:t>fert</a:t>
            </a:r>
            <a:r>
              <a:rPr lang="en-US" sz="2400" dirty="0">
                <a:effectLst/>
                <a:latin typeface="Aptos" panose="020B0004020202020204" pitchFamily="34" charset="0"/>
                <a:ea typeface="Aptos" panose="020B0004020202020204" pitchFamily="34" charset="0"/>
                <a:cs typeface="Times New Roman" panose="02020603050405020304" pitchFamily="18" charset="0"/>
              </a:rPr>
              <a:t> and low </a:t>
            </a:r>
            <a:r>
              <a:rPr lang="en-US" sz="2400" dirty="0" err="1">
                <a:effectLst/>
                <a:latin typeface="Aptos" panose="020B0004020202020204" pitchFamily="34" charset="0"/>
                <a:ea typeface="Aptos" panose="020B0004020202020204" pitchFamily="34" charset="0"/>
                <a:cs typeface="Times New Roman" panose="02020603050405020304" pitchFamily="18" charset="0"/>
              </a:rPr>
              <a:t>fert</a:t>
            </a:r>
            <a:r>
              <a:rPr lang="en-US" sz="2400" dirty="0">
                <a:effectLst/>
                <a:latin typeface="Aptos" panose="020B0004020202020204" pitchFamily="34" charset="0"/>
                <a:ea typeface="Aptos" panose="020B0004020202020204" pitchFamily="34" charset="0"/>
                <a:cs typeface="Times New Roman" panose="02020603050405020304" pitchFamily="18" charset="0"/>
              </a:rPr>
              <a:t> SR and GSR to Middle </a:t>
            </a:r>
            <a:r>
              <a:rPr lang="en-US" sz="2400" dirty="0" err="1">
                <a:effectLst/>
                <a:latin typeface="Aptos" panose="020B0004020202020204" pitchFamily="34" charset="0"/>
                <a:ea typeface="Aptos" panose="020B0004020202020204" pitchFamily="34" charset="0"/>
                <a:cs typeface="Times New Roman" panose="02020603050405020304" pitchFamily="18" charset="0"/>
              </a:rPr>
              <a:t>fert</a:t>
            </a:r>
            <a:r>
              <a:rPr lang="en-US" sz="2400" dirty="0">
                <a:effectLst/>
                <a:latin typeface="Aptos" panose="020B0004020202020204" pitchFamily="34" charset="0"/>
                <a:ea typeface="Aptos" panose="020B0004020202020204" pitchFamily="34" charset="0"/>
                <a:cs typeface="Times New Roman" panose="02020603050405020304" pitchFamily="18" charset="0"/>
              </a:rPr>
              <a:t>.</a:t>
            </a:r>
            <a:br>
              <a:rPr lang="en-US" sz="2400" dirty="0">
                <a:effectLst/>
                <a:latin typeface="Aptos" panose="020B0004020202020204" pitchFamily="34" charset="0"/>
                <a:ea typeface="Aptos" panose="020B0004020202020204" pitchFamily="34" charset="0"/>
                <a:cs typeface="Times New Roman" panose="02020603050405020304" pitchFamily="18" charset="0"/>
              </a:rPr>
            </a:br>
            <a:br>
              <a:rPr lang="en-US" sz="2400" dirty="0">
                <a:latin typeface="Aptos" panose="020B0004020202020204" pitchFamily="34" charset="0"/>
                <a:ea typeface="Aptos" panose="020B0004020202020204" pitchFamily="34" charset="0"/>
                <a:cs typeface="Times New Roman" panose="02020603050405020304" pitchFamily="18" charset="0"/>
              </a:rPr>
            </a:br>
            <a:r>
              <a:rPr lang="en-US" sz="2400" dirty="0">
                <a:latin typeface="Aptos" panose="020B0004020202020204" pitchFamily="34" charset="0"/>
                <a:ea typeface="Aptos" panose="020B0004020202020204" pitchFamily="34" charset="0"/>
                <a:cs typeface="Times New Roman" panose="02020603050405020304" pitchFamily="18" charset="0"/>
              </a:rPr>
              <a:t>For first 45-60 years, high fertility always gives worse outcome.</a:t>
            </a:r>
            <a:br>
              <a:rPr lang="en-US" sz="2400" dirty="0">
                <a:latin typeface="Aptos" panose="020B0004020202020204" pitchFamily="34" charset="0"/>
                <a:ea typeface="Aptos" panose="020B0004020202020204" pitchFamily="34" charset="0"/>
                <a:cs typeface="Times New Roman" panose="02020603050405020304" pitchFamily="18" charset="0"/>
              </a:rPr>
            </a:br>
            <a:br>
              <a:rPr lang="en-US" sz="2400" dirty="0">
                <a:latin typeface="Aptos" panose="020B0004020202020204" pitchFamily="34" charset="0"/>
                <a:ea typeface="Aptos" panose="020B0004020202020204" pitchFamily="34" charset="0"/>
                <a:cs typeface="Times New Roman" panose="02020603050405020304" pitchFamily="18" charset="0"/>
              </a:rPr>
            </a:br>
            <a:r>
              <a:rPr lang="en-US" sz="2400" dirty="0">
                <a:latin typeface="Aptos" panose="020B0004020202020204" pitchFamily="34" charset="0"/>
                <a:ea typeface="Aptos" panose="020B0004020202020204" pitchFamily="34" charset="0"/>
                <a:cs typeface="Times New Roman" panose="02020603050405020304" pitchFamily="18" charset="0"/>
              </a:rPr>
              <a:t>Solid lines: High </a:t>
            </a:r>
            <a:r>
              <a:rPr lang="en-US" sz="2400" dirty="0" err="1">
                <a:latin typeface="Aptos" panose="020B0004020202020204" pitchFamily="34" charset="0"/>
                <a:ea typeface="Aptos" panose="020B0004020202020204" pitchFamily="34" charset="0"/>
                <a:cs typeface="Times New Roman" panose="02020603050405020304" pitchFamily="18" charset="0"/>
              </a:rPr>
              <a:t>fert</a:t>
            </a:r>
            <a:br>
              <a:rPr lang="en-US" sz="2400" dirty="0">
                <a:latin typeface="Aptos" panose="020B0004020202020204" pitchFamily="34" charset="0"/>
                <a:ea typeface="Aptos" panose="020B0004020202020204" pitchFamily="34" charset="0"/>
                <a:cs typeface="Times New Roman" panose="02020603050405020304" pitchFamily="18" charset="0"/>
              </a:rPr>
            </a:br>
            <a:r>
              <a:rPr lang="en-US" sz="2400" dirty="0">
                <a:latin typeface="Aptos" panose="020B0004020202020204" pitchFamily="34" charset="0"/>
                <a:ea typeface="Aptos" panose="020B0004020202020204" pitchFamily="34" charset="0"/>
                <a:cs typeface="Times New Roman" panose="02020603050405020304" pitchFamily="18" charset="0"/>
              </a:rPr>
              <a:t>Dotted lines: Low </a:t>
            </a:r>
            <a:r>
              <a:rPr lang="en-US" sz="2400" dirty="0" err="1">
                <a:latin typeface="Aptos" panose="020B0004020202020204" pitchFamily="34" charset="0"/>
                <a:ea typeface="Aptos" panose="020B0004020202020204" pitchFamily="34" charset="0"/>
                <a:cs typeface="Times New Roman" panose="02020603050405020304" pitchFamily="18" charset="0"/>
              </a:rPr>
              <a:t>fert</a:t>
            </a:r>
            <a:endParaRPr lang="en-US" sz="4000" dirty="0"/>
          </a:p>
        </p:txBody>
      </p:sp>
      <p:pic>
        <p:nvPicPr>
          <p:cNvPr id="7" name="Content Placeholder 6">
            <a:extLst>
              <a:ext uri="{FF2B5EF4-FFF2-40B4-BE49-F238E27FC236}">
                <a16:creationId xmlns:a16="http://schemas.microsoft.com/office/drawing/2014/main" id="{C73E98D6-DF48-6A68-4B6A-8AF87F54D29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82802" y="1462338"/>
            <a:ext cx="7148038" cy="4735261"/>
          </a:xfrm>
          <a:prstGeom prst="rect">
            <a:avLst/>
          </a:prstGeom>
          <a:noFill/>
        </p:spPr>
      </p:pic>
      <p:sp>
        <p:nvSpPr>
          <p:cNvPr id="2" name="Footer Placeholder 1">
            <a:extLst>
              <a:ext uri="{FF2B5EF4-FFF2-40B4-BE49-F238E27FC236}">
                <a16:creationId xmlns:a16="http://schemas.microsoft.com/office/drawing/2014/main" id="{187C4E59-CCE5-4D8A-7800-662740DCEBAF}"/>
              </a:ext>
            </a:extLst>
          </p:cNvPr>
          <p:cNvSpPr>
            <a:spLocks noGrp="1"/>
          </p:cNvSpPr>
          <p:nvPr>
            <p:ph type="ftr" sz="quarter" idx="11"/>
          </p:nvPr>
        </p:nvSpPr>
        <p:spPr/>
        <p:txBody>
          <a:bodyPr/>
          <a:lstStyle/>
          <a:p>
            <a:r>
              <a:rPr lang="en-US"/>
              <a:t>Ronald Lee, UC Berkeley, World Bank presentation, Feb 26 2025</a:t>
            </a:r>
          </a:p>
        </p:txBody>
      </p:sp>
      <p:sp>
        <p:nvSpPr>
          <p:cNvPr id="3" name="Slide Number Placeholder 2">
            <a:extLst>
              <a:ext uri="{FF2B5EF4-FFF2-40B4-BE49-F238E27FC236}">
                <a16:creationId xmlns:a16="http://schemas.microsoft.com/office/drawing/2014/main" id="{00F3C43D-B1D3-96D7-3857-0E9A1F70596A}"/>
              </a:ext>
            </a:extLst>
          </p:cNvPr>
          <p:cNvSpPr>
            <a:spLocks noGrp="1"/>
          </p:cNvSpPr>
          <p:nvPr>
            <p:ph type="sldNum" sz="quarter" idx="12"/>
          </p:nvPr>
        </p:nvSpPr>
        <p:spPr/>
        <p:txBody>
          <a:bodyPr/>
          <a:lstStyle/>
          <a:p>
            <a:fld id="{A7A32331-79D5-43AC-8228-B3C000175FD6}" type="slidenum">
              <a:rPr lang="en-US" smtClean="0"/>
              <a:t>17</a:t>
            </a:fld>
            <a:endParaRPr lang="en-US"/>
          </a:p>
        </p:txBody>
      </p:sp>
      <p:sp>
        <p:nvSpPr>
          <p:cNvPr id="5" name="Oval 4">
            <a:extLst>
              <a:ext uri="{FF2B5EF4-FFF2-40B4-BE49-F238E27FC236}">
                <a16:creationId xmlns:a16="http://schemas.microsoft.com/office/drawing/2014/main" id="{27FAF4C0-540C-5073-F881-465E8D23EB81}"/>
              </a:ext>
            </a:extLst>
          </p:cNvPr>
          <p:cNvSpPr/>
          <p:nvPr/>
        </p:nvSpPr>
        <p:spPr>
          <a:xfrm>
            <a:off x="9485745" y="2863273"/>
            <a:ext cx="1976582" cy="1459345"/>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91769B-F554-341C-2F00-D7515C406BC4}"/>
              </a:ext>
            </a:extLst>
          </p:cNvPr>
          <p:cNvSpPr txBox="1"/>
          <p:nvPr/>
        </p:nvSpPr>
        <p:spPr>
          <a:xfrm>
            <a:off x="9982200" y="2637254"/>
            <a:ext cx="1671782" cy="584775"/>
          </a:xfrm>
          <a:prstGeom prst="rect">
            <a:avLst/>
          </a:prstGeom>
          <a:solidFill>
            <a:schemeClr val="bg1"/>
          </a:solidFill>
        </p:spPr>
        <p:txBody>
          <a:bodyPr wrap="square" rtlCol="0">
            <a:spAutoFit/>
          </a:bodyPr>
          <a:lstStyle/>
          <a:p>
            <a:r>
              <a:rPr lang="en-US" sz="1600" b="1" dirty="0">
                <a:solidFill>
                  <a:srgbClr val="FF0000"/>
                </a:solidFill>
              </a:rPr>
              <a:t>Lower </a:t>
            </a:r>
            <a:r>
              <a:rPr lang="en-US" sz="1600" b="1" dirty="0" err="1">
                <a:solidFill>
                  <a:srgbClr val="FF0000"/>
                </a:solidFill>
              </a:rPr>
              <a:t>fert</a:t>
            </a:r>
            <a:r>
              <a:rPr lang="en-US" sz="1600" b="1" dirty="0">
                <a:solidFill>
                  <a:srgbClr val="FF0000"/>
                </a:solidFill>
              </a:rPr>
              <a:t> gives higher SR, GSR</a:t>
            </a:r>
          </a:p>
        </p:txBody>
      </p:sp>
      <p:cxnSp>
        <p:nvCxnSpPr>
          <p:cNvPr id="9" name="Straight Arrow Connector 8">
            <a:extLst>
              <a:ext uri="{FF2B5EF4-FFF2-40B4-BE49-F238E27FC236}">
                <a16:creationId xmlns:a16="http://schemas.microsoft.com/office/drawing/2014/main" id="{FF20134A-BF9B-C2EC-475C-3E112F036F58}"/>
              </a:ext>
            </a:extLst>
          </p:cNvPr>
          <p:cNvCxnSpPr>
            <a:cxnSpLocks/>
          </p:cNvCxnSpPr>
          <p:nvPr/>
        </p:nvCxnSpPr>
        <p:spPr>
          <a:xfrm flipH="1">
            <a:off x="10280073" y="3166187"/>
            <a:ext cx="323272" cy="26281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0D7373-99BF-F0A2-F8CA-EBACDAD98780}"/>
              </a:ext>
            </a:extLst>
          </p:cNvPr>
          <p:cNvSpPr txBox="1"/>
          <p:nvPr/>
        </p:nvSpPr>
        <p:spPr>
          <a:xfrm>
            <a:off x="10474036" y="3872309"/>
            <a:ext cx="1671782" cy="584775"/>
          </a:xfrm>
          <a:prstGeom prst="rect">
            <a:avLst/>
          </a:prstGeom>
          <a:solidFill>
            <a:schemeClr val="bg1"/>
          </a:solidFill>
        </p:spPr>
        <p:txBody>
          <a:bodyPr wrap="square" rtlCol="0">
            <a:spAutoFit/>
          </a:bodyPr>
          <a:lstStyle/>
          <a:p>
            <a:r>
              <a:rPr lang="en-US" sz="1600" b="1" dirty="0">
                <a:solidFill>
                  <a:schemeClr val="accent3"/>
                </a:solidFill>
              </a:rPr>
              <a:t>Higher </a:t>
            </a:r>
            <a:r>
              <a:rPr lang="en-US" sz="1600" b="1" dirty="0" err="1">
                <a:solidFill>
                  <a:schemeClr val="accent3"/>
                </a:solidFill>
              </a:rPr>
              <a:t>fert</a:t>
            </a:r>
            <a:r>
              <a:rPr lang="en-US" sz="1600" b="1" dirty="0">
                <a:solidFill>
                  <a:schemeClr val="accent3"/>
                </a:solidFill>
              </a:rPr>
              <a:t> big help after 2065</a:t>
            </a:r>
          </a:p>
        </p:txBody>
      </p:sp>
      <p:cxnSp>
        <p:nvCxnSpPr>
          <p:cNvPr id="15" name="Straight Arrow Connector 14">
            <a:extLst>
              <a:ext uri="{FF2B5EF4-FFF2-40B4-BE49-F238E27FC236}">
                <a16:creationId xmlns:a16="http://schemas.microsoft.com/office/drawing/2014/main" id="{73C971C4-4B90-88B1-6151-EE1545D8B9B8}"/>
              </a:ext>
            </a:extLst>
          </p:cNvPr>
          <p:cNvCxnSpPr>
            <a:cxnSpLocks/>
          </p:cNvCxnSpPr>
          <p:nvPr/>
        </p:nvCxnSpPr>
        <p:spPr>
          <a:xfrm flipH="1" flipV="1">
            <a:off x="10668000" y="3573915"/>
            <a:ext cx="304800" cy="383242"/>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3C509E0-5779-D437-9C1E-10243A1FCD84}"/>
              </a:ext>
            </a:extLst>
          </p:cNvPr>
          <p:cNvSpPr txBox="1"/>
          <p:nvPr/>
        </p:nvSpPr>
        <p:spPr>
          <a:xfrm>
            <a:off x="10280073" y="2456873"/>
            <a:ext cx="1182254" cy="369332"/>
          </a:xfrm>
          <a:prstGeom prst="rect">
            <a:avLst/>
          </a:prstGeom>
          <a:noFill/>
        </p:spPr>
        <p:txBody>
          <a:bodyPr wrap="square" rtlCol="0">
            <a:spAutoFit/>
          </a:bodyPr>
          <a:lstStyle/>
          <a:p>
            <a:r>
              <a:rPr lang="en-US" dirty="0"/>
              <a:t>S. Korea</a:t>
            </a:r>
          </a:p>
        </p:txBody>
      </p:sp>
      <p:sp>
        <p:nvSpPr>
          <p:cNvPr id="21" name="Text Placeholder 20">
            <a:extLst>
              <a:ext uri="{FF2B5EF4-FFF2-40B4-BE49-F238E27FC236}">
                <a16:creationId xmlns:a16="http://schemas.microsoft.com/office/drawing/2014/main" id="{54EEDBBE-B850-E79A-75F7-AF4693FDBF30}"/>
              </a:ext>
            </a:extLst>
          </p:cNvPr>
          <p:cNvSpPr>
            <a:spLocks noGrp="1"/>
          </p:cNvSpPr>
          <p:nvPr>
            <p:ph type="body" sz="half" idx="2"/>
          </p:nvPr>
        </p:nvSpPr>
        <p:spPr>
          <a:xfrm>
            <a:off x="657226" y="4322618"/>
            <a:ext cx="4114799" cy="1546370"/>
          </a:xfrm>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338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8498F3-F3A9-BE61-2E72-FD92C29270DB}"/>
              </a:ext>
            </a:extLst>
          </p:cNvPr>
          <p:cNvSpPr>
            <a:spLocks noGrp="1"/>
          </p:cNvSpPr>
          <p:nvPr>
            <p:ph type="title"/>
          </p:nvPr>
        </p:nvSpPr>
        <p:spPr/>
        <p:txBody>
          <a:bodyPr>
            <a:normAutofit/>
          </a:bodyPr>
          <a:lstStyle/>
          <a:p>
            <a:r>
              <a:rPr kumimoji="0" lang="en-US" b="1" i="0" u="none" strike="noStrike" kern="1200" cap="none" spc="0" normalizeH="0" baseline="0" noProof="0" dirty="0">
                <a:ln>
                  <a:noFill/>
                </a:ln>
                <a:solidFill>
                  <a:srgbClr val="0070C0"/>
                </a:solidFill>
                <a:effectLst/>
                <a:uLnTx/>
                <a:uFillTx/>
                <a:latin typeface="Aptos Display" panose="02110004020202020204"/>
                <a:ea typeface="+mj-ea"/>
                <a:cs typeface="+mj-cs"/>
              </a:rPr>
              <a:t>6. Intergenerational transfers, public and private</a:t>
            </a:r>
            <a:endParaRPr lang="en-US" b="1" dirty="0">
              <a:solidFill>
                <a:srgbClr val="0070C0"/>
              </a:solidFill>
            </a:endParaRPr>
          </a:p>
        </p:txBody>
      </p:sp>
      <p:sp>
        <p:nvSpPr>
          <p:cNvPr id="8" name="Content Placeholder 7">
            <a:extLst>
              <a:ext uri="{FF2B5EF4-FFF2-40B4-BE49-F238E27FC236}">
                <a16:creationId xmlns:a16="http://schemas.microsoft.com/office/drawing/2014/main" id="{8B807CAC-DF77-94A8-3354-59FB050AEA00}"/>
              </a:ext>
            </a:extLst>
          </p:cNvPr>
          <p:cNvSpPr>
            <a:spLocks noGrp="1"/>
          </p:cNvSpPr>
          <p:nvPr>
            <p:ph idx="1"/>
          </p:nvPr>
        </p:nvSpPr>
        <p:spPr/>
        <p:txBody>
          <a:bodyPr>
            <a:normAutofit/>
          </a:bodyPr>
          <a:lstStyle/>
          <a:p>
            <a:r>
              <a:rPr lang="en-US" dirty="0"/>
              <a:t>NTA countries transfer around 50% of GDP across age/generation, so primary uses differ greatly from primary income.</a:t>
            </a:r>
          </a:p>
          <a:p>
            <a:pPr lvl="1"/>
            <a:r>
              <a:rPr lang="en-US" dirty="0"/>
              <a:t>In lower </a:t>
            </a:r>
            <a:r>
              <a:rPr lang="en-US" dirty="0" err="1"/>
              <a:t>inc</a:t>
            </a:r>
            <a:r>
              <a:rPr lang="en-US" dirty="0"/>
              <a:t> countries, redistribution is mostly through family</a:t>
            </a:r>
          </a:p>
          <a:p>
            <a:pPr lvl="1"/>
            <a:r>
              <a:rPr lang="en-US" dirty="0"/>
              <a:t>In higher </a:t>
            </a:r>
            <a:r>
              <a:rPr lang="en-US" dirty="0" err="1"/>
              <a:t>inc</a:t>
            </a:r>
            <a:r>
              <a:rPr lang="en-US" dirty="0"/>
              <a:t> countries, mostly through public transfers. </a:t>
            </a:r>
          </a:p>
        </p:txBody>
      </p:sp>
      <p:sp>
        <p:nvSpPr>
          <p:cNvPr id="2" name="Footer Placeholder 1">
            <a:extLst>
              <a:ext uri="{FF2B5EF4-FFF2-40B4-BE49-F238E27FC236}">
                <a16:creationId xmlns:a16="http://schemas.microsoft.com/office/drawing/2014/main" id="{904EAC78-107D-E941-205A-02BF528982A4}"/>
              </a:ext>
            </a:extLst>
          </p:cNvPr>
          <p:cNvSpPr>
            <a:spLocks noGrp="1"/>
          </p:cNvSpPr>
          <p:nvPr>
            <p:ph type="ftr" sz="quarter" idx="11"/>
          </p:nvPr>
        </p:nvSpPr>
        <p:spPr/>
        <p:txBody>
          <a:bodyPr/>
          <a:lstStyle/>
          <a:p>
            <a:r>
              <a:rPr lang="en-US"/>
              <a:t>Ronald Lee, UC Berkeley, World Bank presentation, Feb 26 2025</a:t>
            </a:r>
          </a:p>
        </p:txBody>
      </p:sp>
      <p:sp>
        <p:nvSpPr>
          <p:cNvPr id="3" name="Slide Number Placeholder 2">
            <a:extLst>
              <a:ext uri="{FF2B5EF4-FFF2-40B4-BE49-F238E27FC236}">
                <a16:creationId xmlns:a16="http://schemas.microsoft.com/office/drawing/2014/main" id="{B653BFD5-BBA1-6ACC-6941-976BC245ED92}"/>
              </a:ext>
            </a:extLst>
          </p:cNvPr>
          <p:cNvSpPr>
            <a:spLocks noGrp="1"/>
          </p:cNvSpPr>
          <p:nvPr>
            <p:ph type="sldNum" sz="quarter" idx="12"/>
          </p:nvPr>
        </p:nvSpPr>
        <p:spPr/>
        <p:txBody>
          <a:bodyPr/>
          <a:lstStyle/>
          <a:p>
            <a:fld id="{A7A32331-79D5-43AC-8228-B3C000175FD6}" type="slidenum">
              <a:rPr lang="en-US" smtClean="0"/>
              <a:t>18</a:t>
            </a:fld>
            <a:endParaRPr lang="en-US"/>
          </a:p>
        </p:txBody>
      </p:sp>
    </p:spTree>
    <p:extLst>
      <p:ext uri="{BB962C8B-B14F-4D97-AF65-F5344CB8AC3E}">
        <p14:creationId xmlns:p14="http://schemas.microsoft.com/office/powerpoint/2010/main" val="158530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A68FCC-0818-6715-365C-1DBB6DB4B351}"/>
              </a:ext>
            </a:extLst>
          </p:cNvPr>
          <p:cNvSpPr>
            <a:spLocks noGrp="1"/>
          </p:cNvSpPr>
          <p:nvPr>
            <p:ph type="title"/>
          </p:nvPr>
        </p:nvSpPr>
        <p:spPr>
          <a:xfrm>
            <a:off x="838200" y="365126"/>
            <a:ext cx="10515600" cy="447747"/>
          </a:xfrm>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Public and Private Transfer Systems in Selected ESCAP Countries</a:t>
            </a:r>
            <a:endParaRPr lang="en-US" dirty="0"/>
          </a:p>
        </p:txBody>
      </p:sp>
      <p:pic>
        <p:nvPicPr>
          <p:cNvPr id="8" name="Picture 7" descr="A graph of different sizes and colors&#10;&#10;Description automatically generated with medium confidence">
            <a:extLst>
              <a:ext uri="{FF2B5EF4-FFF2-40B4-BE49-F238E27FC236}">
                <a16:creationId xmlns:a16="http://schemas.microsoft.com/office/drawing/2014/main" id="{E8A131CE-24FB-2B95-3951-1F22991F25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329" y="1089330"/>
            <a:ext cx="5019675" cy="1524000"/>
          </a:xfrm>
          <a:prstGeom prst="rect">
            <a:avLst/>
          </a:prstGeom>
          <a:noFill/>
        </p:spPr>
      </p:pic>
      <p:pic>
        <p:nvPicPr>
          <p:cNvPr id="9" name="Picture 8"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08D08509-76CE-DEA0-959A-1B7C0DA497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329" y="2613330"/>
            <a:ext cx="5029200" cy="1523365"/>
          </a:xfrm>
          <a:prstGeom prst="rect">
            <a:avLst/>
          </a:prstGeom>
          <a:noFill/>
        </p:spPr>
      </p:pic>
      <p:pic>
        <p:nvPicPr>
          <p:cNvPr id="10" name="Picture 9" descr="A graph with lines and numbers&#10;&#10;Description automatically generated">
            <a:extLst>
              <a:ext uri="{FF2B5EF4-FFF2-40B4-BE49-F238E27FC236}">
                <a16:creationId xmlns:a16="http://schemas.microsoft.com/office/drawing/2014/main" id="{BDB4321A-4F09-164D-5FF1-124FF335A4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329" y="4136695"/>
            <a:ext cx="2520950" cy="1515110"/>
          </a:xfrm>
          <a:prstGeom prst="rect">
            <a:avLst/>
          </a:prstGeom>
          <a:noFill/>
        </p:spPr>
      </p:pic>
      <p:pic>
        <p:nvPicPr>
          <p:cNvPr id="11" name="Picture 10">
            <a:extLst>
              <a:ext uri="{FF2B5EF4-FFF2-40B4-BE49-F238E27FC236}">
                <a16:creationId xmlns:a16="http://schemas.microsoft.com/office/drawing/2014/main" id="{F9D57B07-8FB7-D9B5-2E33-4DEA61C559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279" y="4136695"/>
            <a:ext cx="2539852" cy="1515110"/>
          </a:xfrm>
          <a:prstGeom prst="rect">
            <a:avLst/>
          </a:prstGeom>
          <a:noFill/>
        </p:spPr>
      </p:pic>
      <p:pic>
        <p:nvPicPr>
          <p:cNvPr id="12" name="Picture 11" descr="A graph showing the number of companies in the country&#10;&#10;Description automatically generated with medium confidence">
            <a:extLst>
              <a:ext uri="{FF2B5EF4-FFF2-40B4-BE49-F238E27FC236}">
                <a16:creationId xmlns:a16="http://schemas.microsoft.com/office/drawing/2014/main" id="{480DCC7A-27B8-E86B-124A-CD80FC66F9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6250" y="1089330"/>
            <a:ext cx="2519045" cy="1514475"/>
          </a:xfrm>
          <a:prstGeom prst="rect">
            <a:avLst/>
          </a:prstGeom>
          <a:noFill/>
        </p:spPr>
      </p:pic>
      <p:pic>
        <p:nvPicPr>
          <p:cNvPr id="13" name="Picture 12" descr="A graph showing the number of companies in the country&#10;&#10;Description automatically generated with medium confidence">
            <a:extLst>
              <a:ext uri="{FF2B5EF4-FFF2-40B4-BE49-F238E27FC236}">
                <a16:creationId xmlns:a16="http://schemas.microsoft.com/office/drawing/2014/main" id="{E5F97CAD-EFB1-687B-B802-8FC3273D08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295" y="1083672"/>
            <a:ext cx="2493010" cy="1498600"/>
          </a:xfrm>
          <a:prstGeom prst="rect">
            <a:avLst/>
          </a:prstGeom>
          <a:noFill/>
        </p:spPr>
      </p:pic>
      <p:pic>
        <p:nvPicPr>
          <p:cNvPr id="14" name="Picture 13" descr="A graph showing the number of transfer lines&#10;&#10;Description automatically generated with medium confidence">
            <a:extLst>
              <a:ext uri="{FF2B5EF4-FFF2-40B4-BE49-F238E27FC236}">
                <a16:creationId xmlns:a16="http://schemas.microsoft.com/office/drawing/2014/main" id="{AC66FD72-96FB-0816-36B9-D194966AE1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6250" y="2626030"/>
            <a:ext cx="2501900" cy="1510665"/>
          </a:xfrm>
          <a:prstGeom prst="rect">
            <a:avLst/>
          </a:prstGeom>
          <a:noFill/>
        </p:spPr>
      </p:pic>
      <p:pic>
        <p:nvPicPr>
          <p:cNvPr id="15" name="Picture 14" descr="A graph showing the number of transfer lines&#10;&#10;Description automatically generated with medium confidence">
            <a:extLst>
              <a:ext uri="{FF2B5EF4-FFF2-40B4-BE49-F238E27FC236}">
                <a16:creationId xmlns:a16="http://schemas.microsoft.com/office/drawing/2014/main" id="{78BD1E86-B857-1A51-515C-8CBAD9AB5B8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25295" y="2602564"/>
            <a:ext cx="2503170" cy="1504950"/>
          </a:xfrm>
          <a:prstGeom prst="rect">
            <a:avLst/>
          </a:prstGeom>
          <a:noFill/>
        </p:spPr>
      </p:pic>
      <p:pic>
        <p:nvPicPr>
          <p:cNvPr id="16" name="Picture 15" descr="A graph of a graph of a line&#10;&#10;Description automatically generated with medium confidence">
            <a:extLst>
              <a:ext uri="{FF2B5EF4-FFF2-40B4-BE49-F238E27FC236}">
                <a16:creationId xmlns:a16="http://schemas.microsoft.com/office/drawing/2014/main" id="{83CCB21B-D82C-0028-A7C4-26FBB51DCEC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7045" y="4136695"/>
            <a:ext cx="5001260" cy="1495425"/>
          </a:xfrm>
          <a:prstGeom prst="rect">
            <a:avLst/>
          </a:prstGeom>
          <a:noFill/>
        </p:spPr>
      </p:pic>
      <p:sp>
        <p:nvSpPr>
          <p:cNvPr id="18" name="Oval 17">
            <a:extLst>
              <a:ext uri="{FF2B5EF4-FFF2-40B4-BE49-F238E27FC236}">
                <a16:creationId xmlns:a16="http://schemas.microsoft.com/office/drawing/2014/main" id="{7E5DCBE8-3326-0AD3-42F9-F0BC229D645C}"/>
              </a:ext>
            </a:extLst>
          </p:cNvPr>
          <p:cNvSpPr/>
          <p:nvPr/>
        </p:nvSpPr>
        <p:spPr>
          <a:xfrm>
            <a:off x="838200" y="1083672"/>
            <a:ext cx="5303294" cy="175189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B0FFDB-E17D-DB5F-BB92-0CB2CA3E2BF9}"/>
              </a:ext>
            </a:extLst>
          </p:cNvPr>
          <p:cNvSpPr/>
          <p:nvPr/>
        </p:nvSpPr>
        <p:spPr>
          <a:xfrm>
            <a:off x="804519" y="4107514"/>
            <a:ext cx="5303294" cy="175189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0723A13-62D9-77D6-2564-AD21140FE77C}"/>
              </a:ext>
            </a:extLst>
          </p:cNvPr>
          <p:cNvSpPr txBox="1"/>
          <p:nvPr/>
        </p:nvSpPr>
        <p:spPr>
          <a:xfrm>
            <a:off x="1505527" y="1560945"/>
            <a:ext cx="822037" cy="307777"/>
          </a:xfrm>
          <a:prstGeom prst="rect">
            <a:avLst/>
          </a:prstGeom>
          <a:noFill/>
        </p:spPr>
        <p:txBody>
          <a:bodyPr wrap="square" rtlCol="0">
            <a:spAutoFit/>
          </a:bodyPr>
          <a:lstStyle/>
          <a:p>
            <a:r>
              <a:rPr lang="en-US" sz="1400" dirty="0"/>
              <a:t>Family</a:t>
            </a:r>
          </a:p>
        </p:txBody>
      </p:sp>
      <p:sp>
        <p:nvSpPr>
          <p:cNvPr id="21" name="TextBox 20">
            <a:extLst>
              <a:ext uri="{FF2B5EF4-FFF2-40B4-BE49-F238E27FC236}">
                <a16:creationId xmlns:a16="http://schemas.microsoft.com/office/drawing/2014/main" id="{F3254088-552C-CA02-3CBA-92EFAA1999B3}"/>
              </a:ext>
            </a:extLst>
          </p:cNvPr>
          <p:cNvSpPr txBox="1"/>
          <p:nvPr/>
        </p:nvSpPr>
        <p:spPr>
          <a:xfrm>
            <a:off x="3703040" y="1560945"/>
            <a:ext cx="822037" cy="307777"/>
          </a:xfrm>
          <a:prstGeom prst="rect">
            <a:avLst/>
          </a:prstGeom>
          <a:noFill/>
        </p:spPr>
        <p:txBody>
          <a:bodyPr wrap="square" rtlCol="0">
            <a:spAutoFit/>
          </a:bodyPr>
          <a:lstStyle/>
          <a:p>
            <a:r>
              <a:rPr lang="en-US" sz="1400" dirty="0"/>
              <a:t>Public</a:t>
            </a:r>
          </a:p>
        </p:txBody>
      </p:sp>
      <p:sp>
        <p:nvSpPr>
          <p:cNvPr id="22" name="TextBox 21">
            <a:extLst>
              <a:ext uri="{FF2B5EF4-FFF2-40B4-BE49-F238E27FC236}">
                <a16:creationId xmlns:a16="http://schemas.microsoft.com/office/drawing/2014/main" id="{3A3FB46D-B079-FA1D-A06F-0230628A4200}"/>
              </a:ext>
            </a:extLst>
          </p:cNvPr>
          <p:cNvSpPr txBox="1"/>
          <p:nvPr/>
        </p:nvSpPr>
        <p:spPr>
          <a:xfrm>
            <a:off x="2758224" y="1263639"/>
            <a:ext cx="1056394" cy="369332"/>
          </a:xfrm>
          <a:prstGeom prst="rect">
            <a:avLst/>
          </a:prstGeom>
          <a:noFill/>
        </p:spPr>
        <p:txBody>
          <a:bodyPr wrap="square" rtlCol="0">
            <a:spAutoFit/>
          </a:bodyPr>
          <a:lstStyle/>
          <a:p>
            <a:r>
              <a:rPr lang="en-US" dirty="0">
                <a:solidFill>
                  <a:srgbClr val="FF0000"/>
                </a:solidFill>
              </a:rPr>
              <a:t>Australia</a:t>
            </a:r>
          </a:p>
        </p:txBody>
      </p:sp>
      <p:sp>
        <p:nvSpPr>
          <p:cNvPr id="23" name="TextBox 22">
            <a:extLst>
              <a:ext uri="{FF2B5EF4-FFF2-40B4-BE49-F238E27FC236}">
                <a16:creationId xmlns:a16="http://schemas.microsoft.com/office/drawing/2014/main" id="{9F27EB86-7CC9-2963-FB3E-43066747D9D9}"/>
              </a:ext>
            </a:extLst>
          </p:cNvPr>
          <p:cNvSpPr txBox="1"/>
          <p:nvPr/>
        </p:nvSpPr>
        <p:spPr>
          <a:xfrm>
            <a:off x="2873648" y="4165876"/>
            <a:ext cx="1056394" cy="369332"/>
          </a:xfrm>
          <a:prstGeom prst="rect">
            <a:avLst/>
          </a:prstGeom>
          <a:noFill/>
        </p:spPr>
        <p:txBody>
          <a:bodyPr wrap="square" rtlCol="0">
            <a:spAutoFit/>
          </a:bodyPr>
          <a:lstStyle/>
          <a:p>
            <a:r>
              <a:rPr lang="en-US" dirty="0">
                <a:solidFill>
                  <a:srgbClr val="FF0000"/>
                </a:solidFill>
              </a:rPr>
              <a:t>Thailand</a:t>
            </a:r>
          </a:p>
        </p:txBody>
      </p:sp>
      <p:sp>
        <p:nvSpPr>
          <p:cNvPr id="24" name="TextBox 23">
            <a:extLst>
              <a:ext uri="{FF2B5EF4-FFF2-40B4-BE49-F238E27FC236}">
                <a16:creationId xmlns:a16="http://schemas.microsoft.com/office/drawing/2014/main" id="{E0128039-A4BC-06A5-6BC3-6B3303EE0327}"/>
              </a:ext>
            </a:extLst>
          </p:cNvPr>
          <p:cNvSpPr txBox="1"/>
          <p:nvPr/>
        </p:nvSpPr>
        <p:spPr>
          <a:xfrm>
            <a:off x="1505527" y="4442068"/>
            <a:ext cx="822037" cy="307777"/>
          </a:xfrm>
          <a:prstGeom prst="rect">
            <a:avLst/>
          </a:prstGeom>
          <a:noFill/>
        </p:spPr>
        <p:txBody>
          <a:bodyPr wrap="square" rtlCol="0">
            <a:spAutoFit/>
          </a:bodyPr>
          <a:lstStyle/>
          <a:p>
            <a:r>
              <a:rPr lang="en-US" sz="1400" dirty="0"/>
              <a:t>Family</a:t>
            </a:r>
          </a:p>
        </p:txBody>
      </p:sp>
      <p:sp>
        <p:nvSpPr>
          <p:cNvPr id="25" name="TextBox 24">
            <a:extLst>
              <a:ext uri="{FF2B5EF4-FFF2-40B4-BE49-F238E27FC236}">
                <a16:creationId xmlns:a16="http://schemas.microsoft.com/office/drawing/2014/main" id="{8BE4C001-F1D6-20CA-37D3-8BD26F11F860}"/>
              </a:ext>
            </a:extLst>
          </p:cNvPr>
          <p:cNvSpPr txBox="1"/>
          <p:nvPr/>
        </p:nvSpPr>
        <p:spPr>
          <a:xfrm>
            <a:off x="3703040" y="4595956"/>
            <a:ext cx="822037" cy="307777"/>
          </a:xfrm>
          <a:prstGeom prst="rect">
            <a:avLst/>
          </a:prstGeom>
          <a:noFill/>
        </p:spPr>
        <p:txBody>
          <a:bodyPr wrap="square" rtlCol="0">
            <a:spAutoFit/>
          </a:bodyPr>
          <a:lstStyle/>
          <a:p>
            <a:r>
              <a:rPr lang="en-US" sz="1400" dirty="0"/>
              <a:t>Public</a:t>
            </a:r>
          </a:p>
        </p:txBody>
      </p:sp>
      <p:sp>
        <p:nvSpPr>
          <p:cNvPr id="2" name="Footer Placeholder 1">
            <a:extLst>
              <a:ext uri="{FF2B5EF4-FFF2-40B4-BE49-F238E27FC236}">
                <a16:creationId xmlns:a16="http://schemas.microsoft.com/office/drawing/2014/main" id="{E7039F25-9576-9810-DE8A-410383C85957}"/>
              </a:ext>
            </a:extLst>
          </p:cNvPr>
          <p:cNvSpPr>
            <a:spLocks noGrp="1"/>
          </p:cNvSpPr>
          <p:nvPr>
            <p:ph type="ftr" sz="quarter" idx="11"/>
          </p:nvPr>
        </p:nvSpPr>
        <p:spPr/>
        <p:txBody>
          <a:bodyPr/>
          <a:lstStyle/>
          <a:p>
            <a:r>
              <a:rPr lang="en-US"/>
              <a:t>Ronald Lee, UC Berkeley, World Bank presentation, Feb 26 2025</a:t>
            </a:r>
          </a:p>
        </p:txBody>
      </p:sp>
      <p:sp>
        <p:nvSpPr>
          <p:cNvPr id="3" name="Slide Number Placeholder 2">
            <a:extLst>
              <a:ext uri="{FF2B5EF4-FFF2-40B4-BE49-F238E27FC236}">
                <a16:creationId xmlns:a16="http://schemas.microsoft.com/office/drawing/2014/main" id="{E17BCD24-68FE-0BD2-8985-A14BF8B1DF42}"/>
              </a:ext>
            </a:extLst>
          </p:cNvPr>
          <p:cNvSpPr>
            <a:spLocks noGrp="1"/>
          </p:cNvSpPr>
          <p:nvPr>
            <p:ph type="sldNum" sz="quarter" idx="12"/>
          </p:nvPr>
        </p:nvSpPr>
        <p:spPr/>
        <p:txBody>
          <a:bodyPr/>
          <a:lstStyle/>
          <a:p>
            <a:fld id="{A7A32331-79D5-43AC-8228-B3C000175FD6}" type="slidenum">
              <a:rPr lang="en-US" smtClean="0"/>
              <a:t>19</a:t>
            </a:fld>
            <a:endParaRPr lang="en-US"/>
          </a:p>
        </p:txBody>
      </p:sp>
    </p:spTree>
    <p:extLst>
      <p:ext uri="{BB962C8B-B14F-4D97-AF65-F5344CB8AC3E}">
        <p14:creationId xmlns:p14="http://schemas.microsoft.com/office/powerpoint/2010/main" val="38992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E1C1-2226-5B46-BF51-FAB50BD124E7}"/>
              </a:ext>
            </a:extLst>
          </p:cNvPr>
          <p:cNvSpPr>
            <a:spLocks noGrp="1"/>
          </p:cNvSpPr>
          <p:nvPr>
            <p:ph type="title"/>
          </p:nvPr>
        </p:nvSpPr>
        <p:spPr/>
        <p:txBody>
          <a:bodyPr/>
          <a:lstStyle/>
          <a:p>
            <a:r>
              <a:rPr lang="en-US" b="1" dirty="0">
                <a:solidFill>
                  <a:srgbClr val="0070C0"/>
                </a:solidFill>
              </a:rPr>
              <a:t>1. Introduction</a:t>
            </a:r>
          </a:p>
        </p:txBody>
      </p:sp>
      <p:sp>
        <p:nvSpPr>
          <p:cNvPr id="3" name="Content Placeholder 2">
            <a:extLst>
              <a:ext uri="{FF2B5EF4-FFF2-40B4-BE49-F238E27FC236}">
                <a16:creationId xmlns:a16="http://schemas.microsoft.com/office/drawing/2014/main" id="{90377207-7C1E-4444-1C96-FAF30198819D}"/>
              </a:ext>
            </a:extLst>
          </p:cNvPr>
          <p:cNvSpPr>
            <a:spLocks noGrp="1"/>
          </p:cNvSpPr>
          <p:nvPr>
            <p:ph idx="1"/>
          </p:nvPr>
        </p:nvSpPr>
        <p:spPr/>
        <p:txBody>
          <a:bodyPr/>
          <a:lstStyle/>
          <a:p>
            <a:r>
              <a:rPr lang="en-US" dirty="0"/>
              <a:t>Based on a report and journal article I did for ESCAP.</a:t>
            </a:r>
          </a:p>
          <a:p>
            <a:r>
              <a:rPr lang="en-US" dirty="0"/>
              <a:t>Rich data for region.</a:t>
            </a:r>
          </a:p>
          <a:p>
            <a:r>
              <a:rPr lang="en-US" dirty="0"/>
              <a:t>Often use old data because new not yet public. </a:t>
            </a:r>
          </a:p>
        </p:txBody>
      </p:sp>
      <p:sp>
        <p:nvSpPr>
          <p:cNvPr id="4" name="Footer Placeholder 3">
            <a:extLst>
              <a:ext uri="{FF2B5EF4-FFF2-40B4-BE49-F238E27FC236}">
                <a16:creationId xmlns:a16="http://schemas.microsoft.com/office/drawing/2014/main" id="{E44681E7-8E98-3886-FB04-439F0457F7D8}"/>
              </a:ext>
            </a:extLst>
          </p:cNvPr>
          <p:cNvSpPr>
            <a:spLocks noGrp="1"/>
          </p:cNvSpPr>
          <p:nvPr>
            <p:ph type="ftr" sz="quarter" idx="11"/>
          </p:nvPr>
        </p:nvSpPr>
        <p:spPr/>
        <p:txBody>
          <a:bodyPr/>
          <a:lstStyle/>
          <a:p>
            <a:r>
              <a:rPr lang="en-US"/>
              <a:t>Ronald Lee, UC Berkeley, World Bank presentation, Feb 26 2025</a:t>
            </a:r>
          </a:p>
        </p:txBody>
      </p:sp>
      <p:sp>
        <p:nvSpPr>
          <p:cNvPr id="5" name="Slide Number Placeholder 4">
            <a:extLst>
              <a:ext uri="{FF2B5EF4-FFF2-40B4-BE49-F238E27FC236}">
                <a16:creationId xmlns:a16="http://schemas.microsoft.com/office/drawing/2014/main" id="{C2DC4D62-A892-ED97-A53B-49E63B52B9E6}"/>
              </a:ext>
            </a:extLst>
          </p:cNvPr>
          <p:cNvSpPr>
            <a:spLocks noGrp="1"/>
          </p:cNvSpPr>
          <p:nvPr>
            <p:ph type="sldNum" sz="quarter" idx="12"/>
          </p:nvPr>
        </p:nvSpPr>
        <p:spPr/>
        <p:txBody>
          <a:bodyPr/>
          <a:lstStyle/>
          <a:p>
            <a:fld id="{A7A32331-79D5-43AC-8228-B3C000175FD6}" type="slidenum">
              <a:rPr lang="en-US" smtClean="0"/>
              <a:t>2</a:t>
            </a:fld>
            <a:endParaRPr lang="en-US"/>
          </a:p>
        </p:txBody>
      </p:sp>
    </p:spTree>
    <p:extLst>
      <p:ext uri="{BB962C8B-B14F-4D97-AF65-F5344CB8AC3E}">
        <p14:creationId xmlns:p14="http://schemas.microsoft.com/office/powerpoint/2010/main" val="1575048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B9981-FA24-11A9-CE08-F2BA9A28317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3A6F21-7403-CCB0-A632-05A3A533EBE6}"/>
              </a:ext>
            </a:extLst>
          </p:cNvPr>
          <p:cNvSpPr>
            <a:spLocks noGrp="1"/>
          </p:cNvSpPr>
          <p:nvPr>
            <p:ph type="title"/>
          </p:nvPr>
        </p:nvSpPr>
        <p:spPr>
          <a:xfrm>
            <a:off x="838200" y="365126"/>
            <a:ext cx="10515600" cy="447747"/>
          </a:xfrm>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Public and Private Transfer Systems in Selected ESCAP Countries</a:t>
            </a:r>
            <a:endParaRPr lang="en-US" dirty="0"/>
          </a:p>
        </p:txBody>
      </p:sp>
      <p:pic>
        <p:nvPicPr>
          <p:cNvPr id="8" name="Picture 7" descr="A graph of different sizes and colors&#10;&#10;Description automatically generated with medium confidence">
            <a:extLst>
              <a:ext uri="{FF2B5EF4-FFF2-40B4-BE49-F238E27FC236}">
                <a16:creationId xmlns:a16="http://schemas.microsoft.com/office/drawing/2014/main" id="{9A9750DB-F938-241F-3AB2-4042388E8E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329" y="1089330"/>
            <a:ext cx="5019675" cy="1524000"/>
          </a:xfrm>
          <a:prstGeom prst="rect">
            <a:avLst/>
          </a:prstGeom>
          <a:noFill/>
        </p:spPr>
      </p:pic>
      <p:pic>
        <p:nvPicPr>
          <p:cNvPr id="9" name="Picture 8"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0742CBEC-4A3C-8EC0-BB48-A270583044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329" y="2613330"/>
            <a:ext cx="5029200" cy="1523365"/>
          </a:xfrm>
          <a:prstGeom prst="rect">
            <a:avLst/>
          </a:prstGeom>
          <a:noFill/>
        </p:spPr>
      </p:pic>
      <p:pic>
        <p:nvPicPr>
          <p:cNvPr id="10" name="Picture 9" descr="A graph with lines and numbers&#10;&#10;Description automatically generated">
            <a:extLst>
              <a:ext uri="{FF2B5EF4-FFF2-40B4-BE49-F238E27FC236}">
                <a16:creationId xmlns:a16="http://schemas.microsoft.com/office/drawing/2014/main" id="{DFC291B4-02CE-AAC7-2EF0-26F1E1267A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329" y="4136695"/>
            <a:ext cx="2520950" cy="1515110"/>
          </a:xfrm>
          <a:prstGeom prst="rect">
            <a:avLst/>
          </a:prstGeom>
          <a:noFill/>
        </p:spPr>
      </p:pic>
      <p:pic>
        <p:nvPicPr>
          <p:cNvPr id="11" name="Picture 10">
            <a:extLst>
              <a:ext uri="{FF2B5EF4-FFF2-40B4-BE49-F238E27FC236}">
                <a16:creationId xmlns:a16="http://schemas.microsoft.com/office/drawing/2014/main" id="{82C71B20-F427-4EF1-1FD4-BAAA52E60B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279" y="4136695"/>
            <a:ext cx="2539852" cy="1515110"/>
          </a:xfrm>
          <a:prstGeom prst="rect">
            <a:avLst/>
          </a:prstGeom>
          <a:noFill/>
        </p:spPr>
      </p:pic>
      <p:pic>
        <p:nvPicPr>
          <p:cNvPr id="12" name="Picture 11" descr="A graph showing the number of companies in the country&#10;&#10;Description automatically generated with medium confidence">
            <a:extLst>
              <a:ext uri="{FF2B5EF4-FFF2-40B4-BE49-F238E27FC236}">
                <a16:creationId xmlns:a16="http://schemas.microsoft.com/office/drawing/2014/main" id="{B2BBFF86-CC6D-C3EB-7AB1-95780D22F6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6250" y="1089330"/>
            <a:ext cx="2519045" cy="1514475"/>
          </a:xfrm>
          <a:prstGeom prst="rect">
            <a:avLst/>
          </a:prstGeom>
          <a:noFill/>
        </p:spPr>
      </p:pic>
      <p:pic>
        <p:nvPicPr>
          <p:cNvPr id="13" name="Picture 12" descr="A graph showing the number of companies in the country&#10;&#10;Description automatically generated with medium confidence">
            <a:extLst>
              <a:ext uri="{FF2B5EF4-FFF2-40B4-BE49-F238E27FC236}">
                <a16:creationId xmlns:a16="http://schemas.microsoft.com/office/drawing/2014/main" id="{82F19086-5343-073D-6DFE-36D5532D59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295" y="1083672"/>
            <a:ext cx="2493010" cy="1498600"/>
          </a:xfrm>
          <a:prstGeom prst="rect">
            <a:avLst/>
          </a:prstGeom>
          <a:noFill/>
        </p:spPr>
      </p:pic>
      <p:pic>
        <p:nvPicPr>
          <p:cNvPr id="14" name="Picture 13" descr="A graph showing the number of transfer lines&#10;&#10;Description automatically generated with medium confidence">
            <a:extLst>
              <a:ext uri="{FF2B5EF4-FFF2-40B4-BE49-F238E27FC236}">
                <a16:creationId xmlns:a16="http://schemas.microsoft.com/office/drawing/2014/main" id="{E0C1FD33-A6BA-3572-1E6C-840DB2EF5C2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6250" y="2626030"/>
            <a:ext cx="2501900" cy="1510665"/>
          </a:xfrm>
          <a:prstGeom prst="rect">
            <a:avLst/>
          </a:prstGeom>
          <a:noFill/>
        </p:spPr>
      </p:pic>
      <p:pic>
        <p:nvPicPr>
          <p:cNvPr id="15" name="Picture 14" descr="A graph showing the number of transfer lines&#10;&#10;Description automatically generated with medium confidence">
            <a:extLst>
              <a:ext uri="{FF2B5EF4-FFF2-40B4-BE49-F238E27FC236}">
                <a16:creationId xmlns:a16="http://schemas.microsoft.com/office/drawing/2014/main" id="{E72813F5-A943-360F-076D-BF8C6AACE8E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25295" y="2602564"/>
            <a:ext cx="2503170" cy="1504950"/>
          </a:xfrm>
          <a:prstGeom prst="rect">
            <a:avLst/>
          </a:prstGeom>
          <a:noFill/>
        </p:spPr>
      </p:pic>
      <p:pic>
        <p:nvPicPr>
          <p:cNvPr id="16" name="Picture 15" descr="A graph of a graph of a line&#10;&#10;Description automatically generated with medium confidence">
            <a:extLst>
              <a:ext uri="{FF2B5EF4-FFF2-40B4-BE49-F238E27FC236}">
                <a16:creationId xmlns:a16="http://schemas.microsoft.com/office/drawing/2014/main" id="{A00D7274-1B6C-E755-369B-729B2EDB57C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7045" y="4136695"/>
            <a:ext cx="5001260" cy="1495425"/>
          </a:xfrm>
          <a:prstGeom prst="rect">
            <a:avLst/>
          </a:prstGeom>
          <a:noFill/>
        </p:spPr>
      </p:pic>
      <p:sp>
        <p:nvSpPr>
          <p:cNvPr id="20" name="TextBox 19">
            <a:extLst>
              <a:ext uri="{FF2B5EF4-FFF2-40B4-BE49-F238E27FC236}">
                <a16:creationId xmlns:a16="http://schemas.microsoft.com/office/drawing/2014/main" id="{D7DEFCAF-9034-5A19-4CD2-B49667EB1A88}"/>
              </a:ext>
            </a:extLst>
          </p:cNvPr>
          <p:cNvSpPr txBox="1"/>
          <p:nvPr/>
        </p:nvSpPr>
        <p:spPr>
          <a:xfrm>
            <a:off x="7464725" y="1405324"/>
            <a:ext cx="822037" cy="307777"/>
          </a:xfrm>
          <a:prstGeom prst="rect">
            <a:avLst/>
          </a:prstGeom>
          <a:noFill/>
        </p:spPr>
        <p:txBody>
          <a:bodyPr wrap="square" rtlCol="0">
            <a:spAutoFit/>
          </a:bodyPr>
          <a:lstStyle/>
          <a:p>
            <a:r>
              <a:rPr lang="en-US" sz="1400" dirty="0"/>
              <a:t>Family</a:t>
            </a:r>
          </a:p>
        </p:txBody>
      </p:sp>
      <p:sp>
        <p:nvSpPr>
          <p:cNvPr id="21" name="TextBox 20">
            <a:extLst>
              <a:ext uri="{FF2B5EF4-FFF2-40B4-BE49-F238E27FC236}">
                <a16:creationId xmlns:a16="http://schemas.microsoft.com/office/drawing/2014/main" id="{1B091151-73AC-AEC7-D745-DCBCAEF8C09B}"/>
              </a:ext>
            </a:extLst>
          </p:cNvPr>
          <p:cNvSpPr txBox="1"/>
          <p:nvPr/>
        </p:nvSpPr>
        <p:spPr>
          <a:xfrm>
            <a:off x="9763828" y="1409191"/>
            <a:ext cx="822037" cy="307777"/>
          </a:xfrm>
          <a:prstGeom prst="rect">
            <a:avLst/>
          </a:prstGeom>
          <a:noFill/>
        </p:spPr>
        <p:txBody>
          <a:bodyPr wrap="square" rtlCol="0">
            <a:spAutoFit/>
          </a:bodyPr>
          <a:lstStyle/>
          <a:p>
            <a:r>
              <a:rPr lang="en-US" sz="1400" dirty="0"/>
              <a:t>Public</a:t>
            </a:r>
          </a:p>
        </p:txBody>
      </p:sp>
      <p:sp>
        <p:nvSpPr>
          <p:cNvPr id="22" name="TextBox 21">
            <a:extLst>
              <a:ext uri="{FF2B5EF4-FFF2-40B4-BE49-F238E27FC236}">
                <a16:creationId xmlns:a16="http://schemas.microsoft.com/office/drawing/2014/main" id="{79BB080A-04F2-28DE-FF83-E7079BF20FAD}"/>
              </a:ext>
            </a:extLst>
          </p:cNvPr>
          <p:cNvSpPr txBox="1"/>
          <p:nvPr/>
        </p:nvSpPr>
        <p:spPr>
          <a:xfrm>
            <a:off x="8415990" y="1041214"/>
            <a:ext cx="1189828" cy="369332"/>
          </a:xfrm>
          <a:prstGeom prst="rect">
            <a:avLst/>
          </a:prstGeom>
          <a:noFill/>
        </p:spPr>
        <p:txBody>
          <a:bodyPr wrap="square" rtlCol="0">
            <a:spAutoFit/>
          </a:bodyPr>
          <a:lstStyle/>
          <a:p>
            <a:r>
              <a:rPr lang="en-US" dirty="0">
                <a:solidFill>
                  <a:srgbClr val="FF0000"/>
                </a:solidFill>
              </a:rPr>
              <a:t>Singapore</a:t>
            </a:r>
          </a:p>
        </p:txBody>
      </p:sp>
      <p:sp>
        <p:nvSpPr>
          <p:cNvPr id="2" name="Footer Placeholder 1">
            <a:extLst>
              <a:ext uri="{FF2B5EF4-FFF2-40B4-BE49-F238E27FC236}">
                <a16:creationId xmlns:a16="http://schemas.microsoft.com/office/drawing/2014/main" id="{8AC4BDAC-49CF-BB9E-A6B9-6924A036526E}"/>
              </a:ext>
            </a:extLst>
          </p:cNvPr>
          <p:cNvSpPr>
            <a:spLocks noGrp="1"/>
          </p:cNvSpPr>
          <p:nvPr>
            <p:ph type="ftr" sz="quarter" idx="11"/>
          </p:nvPr>
        </p:nvSpPr>
        <p:spPr/>
        <p:txBody>
          <a:bodyPr/>
          <a:lstStyle/>
          <a:p>
            <a:r>
              <a:rPr lang="en-US"/>
              <a:t>Ronald Lee, UC Berkeley, World Bank presentation, Feb 26 2025</a:t>
            </a:r>
          </a:p>
        </p:txBody>
      </p:sp>
      <p:sp>
        <p:nvSpPr>
          <p:cNvPr id="3" name="Slide Number Placeholder 2">
            <a:extLst>
              <a:ext uri="{FF2B5EF4-FFF2-40B4-BE49-F238E27FC236}">
                <a16:creationId xmlns:a16="http://schemas.microsoft.com/office/drawing/2014/main" id="{9611B9C0-49AF-8019-6060-46176847D072}"/>
              </a:ext>
            </a:extLst>
          </p:cNvPr>
          <p:cNvSpPr>
            <a:spLocks noGrp="1"/>
          </p:cNvSpPr>
          <p:nvPr>
            <p:ph type="sldNum" sz="quarter" idx="12"/>
          </p:nvPr>
        </p:nvSpPr>
        <p:spPr/>
        <p:txBody>
          <a:bodyPr/>
          <a:lstStyle/>
          <a:p>
            <a:fld id="{A7A32331-79D5-43AC-8228-B3C000175FD6}" type="slidenum">
              <a:rPr lang="en-US" smtClean="0"/>
              <a:t>20</a:t>
            </a:fld>
            <a:endParaRPr lang="en-US"/>
          </a:p>
        </p:txBody>
      </p:sp>
      <p:sp>
        <p:nvSpPr>
          <p:cNvPr id="4" name="Oval 3">
            <a:extLst>
              <a:ext uri="{FF2B5EF4-FFF2-40B4-BE49-F238E27FC236}">
                <a16:creationId xmlns:a16="http://schemas.microsoft.com/office/drawing/2014/main" id="{DC311BD2-C5D5-5A4F-DE45-3548FEF5B220}"/>
              </a:ext>
            </a:extLst>
          </p:cNvPr>
          <p:cNvSpPr/>
          <p:nvPr/>
        </p:nvSpPr>
        <p:spPr>
          <a:xfrm>
            <a:off x="6292540" y="969414"/>
            <a:ext cx="5303294" cy="175189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47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74247E-24A5-5618-9A3E-F4937D8BCAA6}"/>
              </a:ext>
            </a:extLst>
          </p:cNvPr>
          <p:cNvSpPr>
            <a:spLocks noGrp="1"/>
          </p:cNvSpPr>
          <p:nvPr>
            <p:ph type="title"/>
          </p:nvPr>
        </p:nvSpPr>
        <p:spPr>
          <a:xfrm>
            <a:off x="839788" y="457199"/>
            <a:ext cx="3932237" cy="2609273"/>
          </a:xfrm>
        </p:spPr>
        <p:txBody>
          <a:bodyPr>
            <a:normAutofit/>
          </a:bodyPr>
          <a:lstStyle/>
          <a:p>
            <a:r>
              <a:rPr lang="en-US" dirty="0"/>
              <a:t>Longitudinal: Public transfer inflows for education and elderly rise</a:t>
            </a:r>
          </a:p>
        </p:txBody>
      </p:sp>
      <p:sp>
        <p:nvSpPr>
          <p:cNvPr id="3" name="Footer Placeholder 2">
            <a:extLst>
              <a:ext uri="{FF2B5EF4-FFF2-40B4-BE49-F238E27FC236}">
                <a16:creationId xmlns:a16="http://schemas.microsoft.com/office/drawing/2014/main" id="{278B7100-2065-F3F5-D2E3-DD22ACEF45B7}"/>
              </a:ext>
            </a:extLst>
          </p:cNvPr>
          <p:cNvSpPr>
            <a:spLocks noGrp="1"/>
          </p:cNvSpPr>
          <p:nvPr>
            <p:ph type="ftr" sz="quarter" idx="11"/>
          </p:nvPr>
        </p:nvSpPr>
        <p:spPr/>
        <p:txBody>
          <a:bodyPr/>
          <a:lstStyle/>
          <a:p>
            <a:r>
              <a:rPr lang="en-US"/>
              <a:t>Ronald Lee, UC Berkeley, World Bank presentation, Feb 26 2025</a:t>
            </a:r>
          </a:p>
        </p:txBody>
      </p:sp>
      <p:sp>
        <p:nvSpPr>
          <p:cNvPr id="4" name="Slide Number Placeholder 3">
            <a:extLst>
              <a:ext uri="{FF2B5EF4-FFF2-40B4-BE49-F238E27FC236}">
                <a16:creationId xmlns:a16="http://schemas.microsoft.com/office/drawing/2014/main" id="{518346BF-3AB9-B721-DAA1-560C266C2F66}"/>
              </a:ext>
            </a:extLst>
          </p:cNvPr>
          <p:cNvSpPr>
            <a:spLocks noGrp="1"/>
          </p:cNvSpPr>
          <p:nvPr>
            <p:ph type="sldNum" sz="quarter" idx="12"/>
          </p:nvPr>
        </p:nvSpPr>
        <p:spPr/>
        <p:txBody>
          <a:bodyPr/>
          <a:lstStyle/>
          <a:p>
            <a:fld id="{A7A32331-79D5-43AC-8228-B3C000175FD6}" type="slidenum">
              <a:rPr lang="en-US" smtClean="0"/>
              <a:t>21</a:t>
            </a:fld>
            <a:endParaRPr lang="en-US"/>
          </a:p>
        </p:txBody>
      </p:sp>
      <p:pic>
        <p:nvPicPr>
          <p:cNvPr id="11" name="Content Placeholder 10">
            <a:extLst>
              <a:ext uri="{FF2B5EF4-FFF2-40B4-BE49-F238E27FC236}">
                <a16:creationId xmlns:a16="http://schemas.microsoft.com/office/drawing/2014/main" id="{9359B0D3-53FA-6A68-60A3-AFE56A5BB0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83188" y="1567659"/>
            <a:ext cx="6172200" cy="3713156"/>
          </a:xfrm>
          <a:prstGeom prst="rect">
            <a:avLst/>
          </a:prstGeom>
          <a:noFill/>
        </p:spPr>
      </p:pic>
      <p:sp>
        <p:nvSpPr>
          <p:cNvPr id="12" name="TextBox 11">
            <a:extLst>
              <a:ext uri="{FF2B5EF4-FFF2-40B4-BE49-F238E27FC236}">
                <a16:creationId xmlns:a16="http://schemas.microsoft.com/office/drawing/2014/main" id="{84E4AA5F-FE05-966C-FFF7-74402301685F}"/>
              </a:ext>
            </a:extLst>
          </p:cNvPr>
          <p:cNvSpPr txBox="1"/>
          <p:nvPr/>
        </p:nvSpPr>
        <p:spPr>
          <a:xfrm>
            <a:off x="5183188" y="1494845"/>
            <a:ext cx="3086169" cy="1934155"/>
          </a:xfrm>
          <a:prstGeom prst="rect">
            <a:avLst/>
          </a:prstGeom>
          <a:solidFill>
            <a:schemeClr val="bg1"/>
          </a:solidFill>
        </p:spPr>
        <p:txBody>
          <a:bodyPr wrap="square" rtlCol="0">
            <a:spAutoFit/>
          </a:bodyPr>
          <a:lstStyle/>
          <a:p>
            <a:endParaRPr lang="en-US" dirty="0"/>
          </a:p>
        </p:txBody>
      </p:sp>
      <p:cxnSp>
        <p:nvCxnSpPr>
          <p:cNvPr id="14" name="Straight Arrow Connector 13">
            <a:extLst>
              <a:ext uri="{FF2B5EF4-FFF2-40B4-BE49-F238E27FC236}">
                <a16:creationId xmlns:a16="http://schemas.microsoft.com/office/drawing/2014/main" id="{26A37AFD-D525-1AA9-7DE7-B80E714B1569}"/>
              </a:ext>
            </a:extLst>
          </p:cNvPr>
          <p:cNvCxnSpPr/>
          <p:nvPr/>
        </p:nvCxnSpPr>
        <p:spPr>
          <a:xfrm flipV="1">
            <a:off x="10270836" y="2299855"/>
            <a:ext cx="0" cy="24938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1EA2C2E-2218-4D2B-86D3-C9BC33823FE9}"/>
              </a:ext>
            </a:extLst>
          </p:cNvPr>
          <p:cNvCxnSpPr>
            <a:cxnSpLocks/>
          </p:cNvCxnSpPr>
          <p:nvPr/>
        </p:nvCxnSpPr>
        <p:spPr>
          <a:xfrm flipV="1">
            <a:off x="5712690" y="4174837"/>
            <a:ext cx="0" cy="50799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EE6A91B-0C1A-17C8-9274-21A8677287C1}"/>
              </a:ext>
            </a:extLst>
          </p:cNvPr>
          <p:cNvCxnSpPr>
            <a:cxnSpLocks/>
          </p:cNvCxnSpPr>
          <p:nvPr/>
        </p:nvCxnSpPr>
        <p:spPr>
          <a:xfrm flipV="1">
            <a:off x="7536872" y="4488873"/>
            <a:ext cx="0" cy="32327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88DCCF7-30A8-CAA5-16BE-D98A81D0EC6A}"/>
              </a:ext>
            </a:extLst>
          </p:cNvPr>
          <p:cNvCxnSpPr>
            <a:cxnSpLocks/>
          </p:cNvCxnSpPr>
          <p:nvPr/>
        </p:nvCxnSpPr>
        <p:spPr>
          <a:xfrm flipV="1">
            <a:off x="8797636" y="3963194"/>
            <a:ext cx="0" cy="40178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93A88AF-0DC9-1D4E-B58F-157093392AEE}"/>
              </a:ext>
            </a:extLst>
          </p:cNvPr>
          <p:cNvCxnSpPr>
            <a:cxnSpLocks/>
          </p:cNvCxnSpPr>
          <p:nvPr/>
        </p:nvCxnSpPr>
        <p:spPr>
          <a:xfrm flipV="1">
            <a:off x="10843491" y="3963194"/>
            <a:ext cx="0" cy="38713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206AD72-09C6-D42F-5111-92A45812DC00}"/>
              </a:ext>
            </a:extLst>
          </p:cNvPr>
          <p:cNvCxnSpPr>
            <a:cxnSpLocks/>
          </p:cNvCxnSpPr>
          <p:nvPr/>
        </p:nvCxnSpPr>
        <p:spPr>
          <a:xfrm flipV="1">
            <a:off x="8797636" y="2452255"/>
            <a:ext cx="0" cy="27709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ABFB583-D98B-7D82-26A2-2AF272EF7456}"/>
              </a:ext>
            </a:extLst>
          </p:cNvPr>
          <p:cNvSpPr txBox="1"/>
          <p:nvPr/>
        </p:nvSpPr>
        <p:spPr>
          <a:xfrm>
            <a:off x="8751455" y="1494845"/>
            <a:ext cx="2092033" cy="369332"/>
          </a:xfrm>
          <a:prstGeom prst="rect">
            <a:avLst/>
          </a:prstGeom>
          <a:solidFill>
            <a:schemeClr val="bg1"/>
          </a:solidFill>
        </p:spPr>
        <p:txBody>
          <a:bodyPr wrap="square" rtlCol="0">
            <a:spAutoFit/>
          </a:bodyPr>
          <a:lstStyle/>
          <a:p>
            <a:r>
              <a:rPr lang="en-US" dirty="0"/>
              <a:t>China 2002-2014</a:t>
            </a:r>
          </a:p>
        </p:txBody>
      </p:sp>
      <p:sp>
        <p:nvSpPr>
          <p:cNvPr id="26" name="TextBox 25">
            <a:extLst>
              <a:ext uri="{FF2B5EF4-FFF2-40B4-BE49-F238E27FC236}">
                <a16:creationId xmlns:a16="http://schemas.microsoft.com/office/drawing/2014/main" id="{C20001FD-6F80-1A91-4DAE-83EEB55CFE94}"/>
              </a:ext>
            </a:extLst>
          </p:cNvPr>
          <p:cNvSpPr txBox="1"/>
          <p:nvPr/>
        </p:nvSpPr>
        <p:spPr>
          <a:xfrm>
            <a:off x="5638800" y="3432586"/>
            <a:ext cx="1898072" cy="646331"/>
          </a:xfrm>
          <a:prstGeom prst="rect">
            <a:avLst/>
          </a:prstGeom>
          <a:solidFill>
            <a:schemeClr val="bg1"/>
          </a:solidFill>
        </p:spPr>
        <p:txBody>
          <a:bodyPr wrap="square" rtlCol="0">
            <a:spAutoFit/>
          </a:bodyPr>
          <a:lstStyle/>
          <a:p>
            <a:r>
              <a:rPr lang="en-US" dirty="0"/>
              <a:t>Thailand 2004-2017</a:t>
            </a:r>
          </a:p>
        </p:txBody>
      </p:sp>
      <p:sp>
        <p:nvSpPr>
          <p:cNvPr id="27" name="TextBox 26">
            <a:extLst>
              <a:ext uri="{FF2B5EF4-FFF2-40B4-BE49-F238E27FC236}">
                <a16:creationId xmlns:a16="http://schemas.microsoft.com/office/drawing/2014/main" id="{6EFF10B7-287F-57ED-4EF0-84EF83694A4F}"/>
              </a:ext>
            </a:extLst>
          </p:cNvPr>
          <p:cNvSpPr txBox="1"/>
          <p:nvPr/>
        </p:nvSpPr>
        <p:spPr>
          <a:xfrm>
            <a:off x="8610600" y="3440105"/>
            <a:ext cx="2426853" cy="369332"/>
          </a:xfrm>
          <a:prstGeom prst="rect">
            <a:avLst/>
          </a:prstGeom>
          <a:solidFill>
            <a:schemeClr val="bg1"/>
          </a:solidFill>
        </p:spPr>
        <p:txBody>
          <a:bodyPr wrap="square" rtlCol="0">
            <a:spAutoFit/>
          </a:bodyPr>
          <a:lstStyle/>
          <a:p>
            <a:r>
              <a:rPr lang="en-US" dirty="0" err="1"/>
              <a:t>S.Korea</a:t>
            </a:r>
            <a:r>
              <a:rPr lang="en-US" dirty="0"/>
              <a:t> 2000-2012</a:t>
            </a:r>
          </a:p>
        </p:txBody>
      </p:sp>
    </p:spTree>
    <p:extLst>
      <p:ext uri="{BB962C8B-B14F-4D97-AF65-F5344CB8AC3E}">
        <p14:creationId xmlns:p14="http://schemas.microsoft.com/office/powerpoint/2010/main" val="248915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97D8-B2AB-AD5C-3FF2-14550B51EA48}"/>
              </a:ext>
            </a:extLst>
          </p:cNvPr>
          <p:cNvSpPr>
            <a:spLocks noGrp="1"/>
          </p:cNvSpPr>
          <p:nvPr>
            <p:ph type="title"/>
          </p:nvPr>
        </p:nvSpPr>
        <p:spPr>
          <a:xfrm>
            <a:off x="839788" y="457200"/>
            <a:ext cx="3113377" cy="1600200"/>
          </a:xfrm>
        </p:spPr>
        <p:txBody>
          <a:bodyPr/>
          <a:lstStyle/>
          <a:p>
            <a:r>
              <a:rPr lang="en-US" dirty="0"/>
              <a:t>Longitudinal: Net private transfers over time</a:t>
            </a:r>
          </a:p>
        </p:txBody>
      </p:sp>
      <p:sp>
        <p:nvSpPr>
          <p:cNvPr id="4" name="Text Placeholder 3">
            <a:extLst>
              <a:ext uri="{FF2B5EF4-FFF2-40B4-BE49-F238E27FC236}">
                <a16:creationId xmlns:a16="http://schemas.microsoft.com/office/drawing/2014/main" id="{D37CBD15-0F52-E752-3CAE-8177F035EEF8}"/>
              </a:ext>
            </a:extLst>
          </p:cNvPr>
          <p:cNvSpPr>
            <a:spLocks noGrp="1"/>
          </p:cNvSpPr>
          <p:nvPr>
            <p:ph type="body" sz="half" idx="2"/>
          </p:nvPr>
        </p:nvSpPr>
        <p:spPr>
          <a:xfrm>
            <a:off x="839789" y="2057400"/>
            <a:ext cx="3113376" cy="3811588"/>
          </a:xfrm>
        </p:spPr>
        <p:txBody>
          <a:bodyPr>
            <a:normAutofit/>
          </a:bodyPr>
          <a:lstStyle/>
          <a:p>
            <a:pPr marL="285750" indent="-285750">
              <a:buFont typeface="Arial" panose="020B0604020202020204" pitchFamily="34" charset="0"/>
              <a:buChar char="•"/>
            </a:pPr>
            <a:r>
              <a:rPr lang="en-US" sz="2000" dirty="0"/>
              <a:t>Rise to children</a:t>
            </a:r>
          </a:p>
          <a:p>
            <a:pPr marL="285750" indent="-285750">
              <a:buFont typeface="Arial" panose="020B0604020202020204" pitchFamily="34" charset="0"/>
              <a:buChar char="•"/>
            </a:pPr>
            <a:r>
              <a:rPr lang="en-US" sz="2000" dirty="0"/>
              <a:t>Rise or fall to elderly</a:t>
            </a:r>
          </a:p>
          <a:p>
            <a:pPr marL="285750" indent="-285750">
              <a:buFont typeface="Arial" panose="020B0604020202020204" pitchFamily="34" charset="0"/>
              <a:buChar char="•"/>
            </a:pPr>
            <a:r>
              <a:rPr lang="en-US" sz="2000" dirty="0"/>
              <a:t>Rapid econ gr shifts elder support to younger ages</a:t>
            </a:r>
          </a:p>
          <a:p>
            <a:pPr marL="285750" indent="-285750">
              <a:buFont typeface="Arial" panose="020B0604020202020204" pitchFamily="34" charset="0"/>
              <a:buChar char="•"/>
            </a:pPr>
            <a:endParaRPr lang="en-US" sz="2000" dirty="0"/>
          </a:p>
        </p:txBody>
      </p:sp>
      <p:sp>
        <p:nvSpPr>
          <p:cNvPr id="5" name="Footer Placeholder 4">
            <a:extLst>
              <a:ext uri="{FF2B5EF4-FFF2-40B4-BE49-F238E27FC236}">
                <a16:creationId xmlns:a16="http://schemas.microsoft.com/office/drawing/2014/main" id="{AD19CDEF-B68F-869D-BB58-91B9F80AD146}"/>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C01E0D7B-2BF3-E474-B6E9-A0C19581D557}"/>
              </a:ext>
            </a:extLst>
          </p:cNvPr>
          <p:cNvSpPr>
            <a:spLocks noGrp="1"/>
          </p:cNvSpPr>
          <p:nvPr>
            <p:ph type="sldNum" sz="quarter" idx="12"/>
          </p:nvPr>
        </p:nvSpPr>
        <p:spPr/>
        <p:txBody>
          <a:bodyPr/>
          <a:lstStyle/>
          <a:p>
            <a:fld id="{A7A32331-79D5-43AC-8228-B3C000175FD6}" type="slidenum">
              <a:rPr lang="en-US" smtClean="0"/>
              <a:t>22</a:t>
            </a:fld>
            <a:endParaRPr lang="en-US"/>
          </a:p>
        </p:txBody>
      </p:sp>
      <p:pic>
        <p:nvPicPr>
          <p:cNvPr id="7" name="Content Placeholder 6" descr="Graph of a graph showing the number of transfer lines&#10;&#10;Description automatically generated with medium confidence">
            <a:extLst>
              <a:ext uri="{FF2B5EF4-FFF2-40B4-BE49-F238E27FC236}">
                <a16:creationId xmlns:a16="http://schemas.microsoft.com/office/drawing/2014/main" id="{CF9294FB-4A18-9B49-5A02-12CB0EEB4B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12999" y="457200"/>
            <a:ext cx="3539213" cy="2126971"/>
          </a:xfrm>
          <a:prstGeom prst="rect">
            <a:avLst/>
          </a:prstGeom>
          <a:noFill/>
        </p:spPr>
      </p:pic>
      <p:pic>
        <p:nvPicPr>
          <p:cNvPr id="8" name="Picture 7" descr="A graph showing the number of the country's net transfer&#10;&#10;Description automatically generated with medium confidence">
            <a:extLst>
              <a:ext uri="{FF2B5EF4-FFF2-40B4-BE49-F238E27FC236}">
                <a16:creationId xmlns:a16="http://schemas.microsoft.com/office/drawing/2014/main" id="{6C724F20-F7A8-E886-2521-8E0D79746E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0253" y="471726"/>
            <a:ext cx="3492746" cy="2099349"/>
          </a:xfrm>
          <a:prstGeom prst="rect">
            <a:avLst/>
          </a:prstGeom>
          <a:noFill/>
        </p:spPr>
      </p:pic>
      <p:pic>
        <p:nvPicPr>
          <p:cNvPr id="9" name="Picture 8" descr="A graph with lines and numbers&#10;&#10;Description automatically generated">
            <a:extLst>
              <a:ext uri="{FF2B5EF4-FFF2-40B4-BE49-F238E27FC236}">
                <a16:creationId xmlns:a16="http://schemas.microsoft.com/office/drawing/2014/main" id="{9EA765BE-65FF-ED2C-ED56-6D7D6BC185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6626" y="3414038"/>
            <a:ext cx="3492325" cy="2099349"/>
          </a:xfrm>
          <a:prstGeom prst="rect">
            <a:avLst/>
          </a:prstGeom>
          <a:noFill/>
        </p:spPr>
      </p:pic>
      <p:cxnSp>
        <p:nvCxnSpPr>
          <p:cNvPr id="10" name="Straight Arrow Connector 9">
            <a:extLst>
              <a:ext uri="{FF2B5EF4-FFF2-40B4-BE49-F238E27FC236}">
                <a16:creationId xmlns:a16="http://schemas.microsoft.com/office/drawing/2014/main" id="{7D3C26EE-7265-E283-70DE-B31BA7C39A3D}"/>
              </a:ext>
            </a:extLst>
          </p:cNvPr>
          <p:cNvCxnSpPr>
            <a:cxnSpLocks/>
          </p:cNvCxnSpPr>
          <p:nvPr/>
        </p:nvCxnSpPr>
        <p:spPr>
          <a:xfrm flipV="1">
            <a:off x="6936508" y="4137891"/>
            <a:ext cx="0" cy="21243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3FBC700-C7F1-F424-FD3E-862A3E93D2BF}"/>
              </a:ext>
            </a:extLst>
          </p:cNvPr>
          <p:cNvCxnSpPr>
            <a:cxnSpLocks/>
          </p:cNvCxnSpPr>
          <p:nvPr/>
        </p:nvCxnSpPr>
        <p:spPr>
          <a:xfrm flipH="1">
            <a:off x="8945417" y="2057400"/>
            <a:ext cx="364838"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F2A398-6F39-43DE-112A-E3A7FDE448CA}"/>
              </a:ext>
            </a:extLst>
          </p:cNvPr>
          <p:cNvCxnSpPr>
            <a:cxnSpLocks/>
          </p:cNvCxnSpPr>
          <p:nvPr/>
        </p:nvCxnSpPr>
        <p:spPr>
          <a:xfrm flipV="1">
            <a:off x="8839199" y="4318001"/>
            <a:ext cx="0" cy="32327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9EE14AC-C972-D91F-FFF7-9E52D8889447}"/>
              </a:ext>
            </a:extLst>
          </p:cNvPr>
          <p:cNvCxnSpPr>
            <a:cxnSpLocks/>
          </p:cNvCxnSpPr>
          <p:nvPr/>
        </p:nvCxnSpPr>
        <p:spPr>
          <a:xfrm>
            <a:off x="7051962" y="1318490"/>
            <a:ext cx="0" cy="2147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88422B9-408A-BF99-9D4B-F6F786632F34}"/>
              </a:ext>
            </a:extLst>
          </p:cNvPr>
          <p:cNvCxnSpPr>
            <a:cxnSpLocks/>
          </p:cNvCxnSpPr>
          <p:nvPr/>
        </p:nvCxnSpPr>
        <p:spPr>
          <a:xfrm flipV="1">
            <a:off x="5107708" y="895927"/>
            <a:ext cx="0" cy="21243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E493F5F-0D44-F34C-2B64-EE4B892947F6}"/>
              </a:ext>
            </a:extLst>
          </p:cNvPr>
          <p:cNvCxnSpPr>
            <a:cxnSpLocks/>
          </p:cNvCxnSpPr>
          <p:nvPr/>
        </p:nvCxnSpPr>
        <p:spPr>
          <a:xfrm flipV="1">
            <a:off x="8656780" y="1228436"/>
            <a:ext cx="0" cy="2032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6EB07EE-92DE-8F9E-1D72-CC671F34251F}"/>
              </a:ext>
            </a:extLst>
          </p:cNvPr>
          <p:cNvCxnSpPr>
            <a:cxnSpLocks/>
          </p:cNvCxnSpPr>
          <p:nvPr/>
        </p:nvCxnSpPr>
        <p:spPr>
          <a:xfrm flipH="1">
            <a:off x="5913581" y="1868054"/>
            <a:ext cx="364838"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20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4412-F290-CADA-A415-A6783B6DBAA4}"/>
              </a:ext>
            </a:extLst>
          </p:cNvPr>
          <p:cNvSpPr>
            <a:spLocks noGrp="1"/>
          </p:cNvSpPr>
          <p:nvPr>
            <p:ph type="title"/>
          </p:nvPr>
        </p:nvSpPr>
        <p:spPr>
          <a:xfrm>
            <a:off x="838200" y="365126"/>
            <a:ext cx="10515600" cy="974148"/>
          </a:xfrm>
        </p:spPr>
        <p:txBody>
          <a:bodyPr>
            <a:normAutofit/>
          </a:bodyPr>
          <a:lstStyle/>
          <a:p>
            <a:r>
              <a:rPr kumimoji="0" lang="en-US" b="1" i="0" u="none" strike="noStrike" kern="1200" cap="none" spc="0" normalizeH="0" baseline="0" noProof="0" dirty="0">
                <a:ln>
                  <a:noFill/>
                </a:ln>
                <a:solidFill>
                  <a:srgbClr val="0070C0"/>
                </a:solidFill>
                <a:effectLst/>
                <a:uLnTx/>
                <a:uFillTx/>
                <a:latin typeface="Aptos Display" panose="02110004020202020204"/>
                <a:ea typeface="+mj-ea"/>
                <a:cs typeface="+mj-cs"/>
              </a:rPr>
              <a:t>7. Thoughts on policy</a:t>
            </a:r>
            <a:endParaRPr lang="en-US" b="1" dirty="0"/>
          </a:p>
        </p:txBody>
      </p:sp>
      <p:sp>
        <p:nvSpPr>
          <p:cNvPr id="3" name="Content Placeholder 2">
            <a:extLst>
              <a:ext uri="{FF2B5EF4-FFF2-40B4-BE49-F238E27FC236}">
                <a16:creationId xmlns:a16="http://schemas.microsoft.com/office/drawing/2014/main" id="{ACD4AA37-CDF6-366C-7A61-C6BD68213DEB}"/>
              </a:ext>
            </a:extLst>
          </p:cNvPr>
          <p:cNvSpPr>
            <a:spLocks noGrp="1"/>
          </p:cNvSpPr>
          <p:nvPr>
            <p:ph idx="1"/>
          </p:nvPr>
        </p:nvSpPr>
        <p:spPr>
          <a:xfrm>
            <a:off x="838200" y="1339274"/>
            <a:ext cx="10515600" cy="4837689"/>
          </a:xfrm>
        </p:spPr>
        <p:txBody>
          <a:bodyPr>
            <a:normAutofit fontScale="85000" lnSpcReduction="20000"/>
          </a:bodyPr>
          <a:lstStyle/>
          <a:p>
            <a:r>
              <a:rPr lang="en-US" dirty="0"/>
              <a:t>Slowing population growth will slow GDP growth correspondingly.</a:t>
            </a:r>
          </a:p>
          <a:p>
            <a:r>
              <a:rPr lang="en-US" dirty="0"/>
              <a:t>Individual economic wellbeing should continue upwards as productivity growth outweighs falling support ratios.</a:t>
            </a:r>
          </a:p>
          <a:p>
            <a:r>
              <a:rPr lang="en-US" dirty="0"/>
              <a:t>Big problem is pressures on public and familial transfer systems which will require reduced benefits and increased taxes/contributions. </a:t>
            </a:r>
          </a:p>
          <a:p>
            <a:pPr lvl="1">
              <a:buFont typeface="Wingdings" panose="05000000000000000000" pitchFamily="2" charset="2"/>
              <a:buChar char="Ø"/>
            </a:pPr>
            <a:r>
              <a:rPr lang="en-US" dirty="0"/>
              <a:t>Maintaining transfers to elderly through increased taxes/family transfers is not sustainable due to deadweight loss and political conflict as populations age. </a:t>
            </a:r>
          </a:p>
          <a:p>
            <a:pPr lvl="1">
              <a:buFont typeface="Wingdings" panose="05000000000000000000" pitchFamily="2" charset="2"/>
              <a:buChar char="Ø"/>
            </a:pPr>
            <a:r>
              <a:rPr lang="en-US" dirty="0"/>
              <a:t>Instead, elderly should retire later and save more arrive at old age with increased asset income. Greater inherited assets due to fewer siblings will help.</a:t>
            </a:r>
          </a:p>
          <a:p>
            <a:pPr lvl="1">
              <a:buFont typeface="Wingdings" panose="05000000000000000000" pitchFamily="2" charset="2"/>
              <a:buChar char="Ø"/>
            </a:pPr>
            <a:r>
              <a:rPr lang="en-US" dirty="0"/>
              <a:t>Retirement age should rise mainly for higher income individuals with more costly benefits, longer lives, and better health, while protecting lower income people. </a:t>
            </a:r>
          </a:p>
          <a:p>
            <a:pPr lvl="1">
              <a:buFont typeface="Wingdings" panose="05000000000000000000" pitchFamily="2" charset="2"/>
              <a:buChar char="Ø"/>
            </a:pPr>
            <a:r>
              <a:rPr lang="en-US" dirty="0"/>
              <a:t>Consider automatically stabilizing public pension systems as in Sweden and Germany. </a:t>
            </a:r>
          </a:p>
          <a:p>
            <a:r>
              <a:rPr lang="en-US" dirty="0"/>
              <a:t>In East Asian countries, private education spending per child is 2 to 3 times as great as public spending. </a:t>
            </a:r>
          </a:p>
          <a:p>
            <a:pPr lvl="1">
              <a:buFont typeface="Wingdings" panose="05000000000000000000" pitchFamily="2" charset="2"/>
              <a:buChar char="Ø"/>
            </a:pPr>
            <a:r>
              <a:rPr lang="en-US" dirty="0"/>
              <a:t> This perpetuates inequalities intergenerationally.</a:t>
            </a:r>
          </a:p>
          <a:p>
            <a:pPr lvl="1">
              <a:buFont typeface="Wingdings" panose="05000000000000000000" pitchFamily="2" charset="2"/>
              <a:buChar char="Ø"/>
            </a:pPr>
            <a:r>
              <a:rPr lang="en-US" dirty="0"/>
              <a:t>Raises costs to couples of childbearing. </a:t>
            </a:r>
          </a:p>
          <a:p>
            <a:endParaRPr lang="en-US" dirty="0"/>
          </a:p>
          <a:p>
            <a:endParaRPr lang="en-US" dirty="0"/>
          </a:p>
        </p:txBody>
      </p:sp>
      <p:sp>
        <p:nvSpPr>
          <p:cNvPr id="5" name="Footer Placeholder 4">
            <a:extLst>
              <a:ext uri="{FF2B5EF4-FFF2-40B4-BE49-F238E27FC236}">
                <a16:creationId xmlns:a16="http://schemas.microsoft.com/office/drawing/2014/main" id="{E9836337-9138-A082-FE9E-2DB7F585B76F}"/>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6F7DA350-8E90-4A7E-2A11-D135AF3BB155}"/>
              </a:ext>
            </a:extLst>
          </p:cNvPr>
          <p:cNvSpPr>
            <a:spLocks noGrp="1"/>
          </p:cNvSpPr>
          <p:nvPr>
            <p:ph type="sldNum" sz="quarter" idx="12"/>
          </p:nvPr>
        </p:nvSpPr>
        <p:spPr/>
        <p:txBody>
          <a:bodyPr/>
          <a:lstStyle/>
          <a:p>
            <a:fld id="{A7A32331-79D5-43AC-8228-B3C000175FD6}" type="slidenum">
              <a:rPr lang="en-US" smtClean="0"/>
              <a:t>23</a:t>
            </a:fld>
            <a:endParaRPr lang="en-US"/>
          </a:p>
        </p:txBody>
      </p:sp>
    </p:spTree>
    <p:extLst>
      <p:ext uri="{BB962C8B-B14F-4D97-AF65-F5344CB8AC3E}">
        <p14:creationId xmlns:p14="http://schemas.microsoft.com/office/powerpoint/2010/main" val="4270837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910F-0FD5-DEEE-E607-6EB246611F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C51AA0-58BD-1AAC-E85D-9C3F3E0F50D9}"/>
              </a:ext>
            </a:extLst>
          </p:cNvPr>
          <p:cNvSpPr>
            <a:spLocks noGrp="1"/>
          </p:cNvSpPr>
          <p:nvPr>
            <p:ph idx="1"/>
          </p:nvPr>
        </p:nvSpPr>
        <p:spPr/>
        <p:txBody>
          <a:bodyPr>
            <a:normAutofit/>
          </a:bodyPr>
          <a:lstStyle/>
          <a:p>
            <a:pPr marL="0" indent="0" algn="ctr">
              <a:buNone/>
            </a:pPr>
            <a:endParaRPr lang="en-US" sz="9600" dirty="0"/>
          </a:p>
          <a:p>
            <a:pPr marL="0" indent="0" algn="ctr">
              <a:buNone/>
            </a:pPr>
            <a:r>
              <a:rPr lang="en-US" sz="9600" dirty="0"/>
              <a:t>END</a:t>
            </a:r>
          </a:p>
        </p:txBody>
      </p:sp>
      <p:sp>
        <p:nvSpPr>
          <p:cNvPr id="5" name="Footer Placeholder 4">
            <a:extLst>
              <a:ext uri="{FF2B5EF4-FFF2-40B4-BE49-F238E27FC236}">
                <a16:creationId xmlns:a16="http://schemas.microsoft.com/office/drawing/2014/main" id="{655B5310-A346-C245-1DD1-41C8594BB061}"/>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C786316B-B743-0D84-7A86-7B0202336D27}"/>
              </a:ext>
            </a:extLst>
          </p:cNvPr>
          <p:cNvSpPr>
            <a:spLocks noGrp="1"/>
          </p:cNvSpPr>
          <p:nvPr>
            <p:ph type="sldNum" sz="quarter" idx="12"/>
          </p:nvPr>
        </p:nvSpPr>
        <p:spPr/>
        <p:txBody>
          <a:bodyPr/>
          <a:lstStyle/>
          <a:p>
            <a:fld id="{A7A32331-79D5-43AC-8228-B3C000175FD6}" type="slidenum">
              <a:rPr lang="en-US" smtClean="0"/>
              <a:t>24</a:t>
            </a:fld>
            <a:endParaRPr lang="en-US"/>
          </a:p>
        </p:txBody>
      </p:sp>
    </p:spTree>
    <p:extLst>
      <p:ext uri="{BB962C8B-B14F-4D97-AF65-F5344CB8AC3E}">
        <p14:creationId xmlns:p14="http://schemas.microsoft.com/office/powerpoint/2010/main" val="303908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D413-10E1-D856-ACCD-B7B8C3337C14}"/>
              </a:ext>
            </a:extLst>
          </p:cNvPr>
          <p:cNvSpPr>
            <a:spLocks noGrp="1"/>
          </p:cNvSpPr>
          <p:nvPr>
            <p:ph type="title"/>
          </p:nvPr>
        </p:nvSpPr>
        <p:spPr/>
        <p:txBody>
          <a:bodyPr>
            <a:normAutofit/>
          </a:bodyPr>
          <a:lstStyle/>
          <a:p>
            <a:r>
              <a:rPr lang="en-US" b="1" dirty="0">
                <a:solidFill>
                  <a:srgbClr val="0070C0"/>
                </a:solidFill>
              </a:rPr>
              <a:t>2. Basic LCD profiles for the region</a:t>
            </a:r>
          </a:p>
        </p:txBody>
      </p:sp>
      <p:sp>
        <p:nvSpPr>
          <p:cNvPr id="3" name="Content Placeholder 2">
            <a:extLst>
              <a:ext uri="{FF2B5EF4-FFF2-40B4-BE49-F238E27FC236}">
                <a16:creationId xmlns:a16="http://schemas.microsoft.com/office/drawing/2014/main" id="{8ED05406-C956-1F44-5DB2-E54BBC432334}"/>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37AAB1CC-C20F-07D9-A66E-4A38D6942777}"/>
              </a:ext>
            </a:extLst>
          </p:cNvPr>
          <p:cNvSpPr>
            <a:spLocks noGrp="1"/>
          </p:cNvSpPr>
          <p:nvPr>
            <p:ph type="ftr" sz="quarter" idx="11"/>
          </p:nvPr>
        </p:nvSpPr>
        <p:spPr/>
        <p:txBody>
          <a:bodyPr/>
          <a:lstStyle/>
          <a:p>
            <a:r>
              <a:rPr lang="en-US"/>
              <a:t>Ronald Lee, UC Berkeley, World Bank presentation, Feb 26 2025</a:t>
            </a:r>
          </a:p>
        </p:txBody>
      </p:sp>
      <p:sp>
        <p:nvSpPr>
          <p:cNvPr id="5" name="Slide Number Placeholder 4">
            <a:extLst>
              <a:ext uri="{FF2B5EF4-FFF2-40B4-BE49-F238E27FC236}">
                <a16:creationId xmlns:a16="http://schemas.microsoft.com/office/drawing/2014/main" id="{3D601F19-F6B5-21C9-4C27-E59194D0A015}"/>
              </a:ext>
            </a:extLst>
          </p:cNvPr>
          <p:cNvSpPr>
            <a:spLocks noGrp="1"/>
          </p:cNvSpPr>
          <p:nvPr>
            <p:ph type="sldNum" sz="quarter" idx="12"/>
          </p:nvPr>
        </p:nvSpPr>
        <p:spPr/>
        <p:txBody>
          <a:bodyPr/>
          <a:lstStyle/>
          <a:p>
            <a:fld id="{A7A32331-79D5-43AC-8228-B3C000175FD6}" type="slidenum">
              <a:rPr lang="en-US" smtClean="0"/>
              <a:t>3</a:t>
            </a:fld>
            <a:endParaRPr lang="en-US"/>
          </a:p>
        </p:txBody>
      </p:sp>
    </p:spTree>
    <p:extLst>
      <p:ext uri="{BB962C8B-B14F-4D97-AF65-F5344CB8AC3E}">
        <p14:creationId xmlns:p14="http://schemas.microsoft.com/office/powerpoint/2010/main" val="239389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205E3-060B-5ADB-8FB1-4DF717C2D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6F7D7-0F61-D748-430E-0BD51ABD7C6E}"/>
              </a:ext>
            </a:extLst>
          </p:cNvPr>
          <p:cNvSpPr>
            <a:spLocks noGrp="1"/>
          </p:cNvSpPr>
          <p:nvPr>
            <p:ph type="title"/>
          </p:nvPr>
        </p:nvSpPr>
        <p:spPr>
          <a:xfrm>
            <a:off x="838200" y="365124"/>
            <a:ext cx="3626796" cy="4539385"/>
          </a:xfrm>
        </p:spPr>
        <p:txBody>
          <a:bodyPr>
            <a:normAutofit fontScale="90000"/>
          </a:bodyPr>
          <a:lstStyle/>
          <a:p>
            <a:pPr indent="-457200"/>
            <a:r>
              <a:rPr lang="en-US" sz="2200" kern="100" dirty="0">
                <a:latin typeface="Aptos" panose="020B0004020202020204" pitchFamily="34" charset="0"/>
                <a:ea typeface="Aptos" panose="020B0004020202020204" pitchFamily="34" charset="0"/>
                <a:cs typeface="Times New Roman" panose="02020603050405020304" pitchFamily="18" charset="0"/>
              </a:rPr>
              <a:t>Labor </a:t>
            </a:r>
            <a:r>
              <a:rPr lang="en-US" sz="2200" kern="100" dirty="0" err="1">
                <a:latin typeface="Aptos" panose="020B0004020202020204" pitchFamily="34" charset="0"/>
                <a:ea typeface="Aptos" panose="020B0004020202020204" pitchFamily="34" charset="0"/>
                <a:cs typeface="Times New Roman" panose="02020603050405020304" pitchFamily="18" charset="0"/>
              </a:rPr>
              <a:t>inc</a:t>
            </a:r>
            <a:r>
              <a:rPr lang="en-US" sz="2200" kern="100" dirty="0">
                <a:latin typeface="Aptos" panose="020B0004020202020204" pitchFamily="34" charset="0"/>
                <a:ea typeface="Aptos" panose="020B0004020202020204" pitchFamily="34" charset="0"/>
                <a:cs typeface="Times New Roman" panose="02020603050405020304" pitchFamily="18" charset="0"/>
              </a:rPr>
              <a:t> and cons for 22 ESCAP, various dates</a:t>
            </a:r>
            <a:br>
              <a:rPr lang="en-US" sz="2200" kern="100" dirty="0">
                <a:latin typeface="Aptos" panose="020B0004020202020204" pitchFamily="34" charset="0"/>
                <a:ea typeface="Aptos" panose="020B0004020202020204" pitchFamily="34" charset="0"/>
                <a:cs typeface="Times New Roman" panose="02020603050405020304" pitchFamily="18" charset="0"/>
              </a:rPr>
            </a:br>
            <a:br>
              <a:rPr lang="en-US" sz="2200" kern="100" dirty="0">
                <a:latin typeface="Aptos" panose="020B0004020202020204" pitchFamily="34" charset="0"/>
                <a:ea typeface="Aptos" panose="020B0004020202020204" pitchFamily="34" charset="0"/>
                <a:cs typeface="Times New Roman" panose="02020603050405020304" pitchFamily="18" charset="0"/>
              </a:rPr>
            </a:br>
            <a:br>
              <a:rPr lang="en-US" sz="2200" kern="100" dirty="0">
                <a:latin typeface="Aptos" panose="020B0004020202020204" pitchFamily="34" charset="0"/>
                <a:ea typeface="Aptos" panose="020B0004020202020204" pitchFamily="34" charset="0"/>
                <a:cs typeface="Times New Roman" panose="02020603050405020304" pitchFamily="18" charset="0"/>
              </a:rPr>
            </a:br>
            <a:br>
              <a:rPr lang="en-US" sz="2200" kern="100" dirty="0">
                <a:latin typeface="Aptos" panose="020B0004020202020204" pitchFamily="34" charset="0"/>
                <a:ea typeface="Aptos" panose="020B0004020202020204" pitchFamily="34" charset="0"/>
                <a:cs typeface="Times New Roman" panose="02020603050405020304" pitchFamily="18" charset="0"/>
              </a:rPr>
            </a:br>
            <a:br>
              <a:rPr lang="en-US" sz="2200" kern="100" dirty="0">
                <a:latin typeface="Aptos" panose="020B0004020202020204" pitchFamily="34" charset="0"/>
                <a:ea typeface="Aptos" panose="020B0004020202020204" pitchFamily="34" charset="0"/>
                <a:cs typeface="Times New Roman" panose="02020603050405020304" pitchFamily="18" charset="0"/>
              </a:rPr>
            </a:br>
            <a:br>
              <a:rPr lang="en-US" sz="2200" kern="100" dirty="0">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China and Vietnam: early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peaks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Young benefit from very rapid  econ and education growth.</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Problem projecting because growth will slow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shape become normal.</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C0CA53B3-CD09-1B3D-CEE3-61C055F905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10558" y="458243"/>
            <a:ext cx="6613996" cy="5765279"/>
          </a:xfrm>
          <a:prstGeom prst="rect">
            <a:avLst/>
          </a:prstGeom>
          <a:noFill/>
        </p:spPr>
      </p:pic>
      <p:sp>
        <p:nvSpPr>
          <p:cNvPr id="10" name="Oval 9">
            <a:extLst>
              <a:ext uri="{FF2B5EF4-FFF2-40B4-BE49-F238E27FC236}">
                <a16:creationId xmlns:a16="http://schemas.microsoft.com/office/drawing/2014/main" id="{B2C20B32-EACE-13A3-5883-BB3CDCF19695}"/>
              </a:ext>
            </a:extLst>
          </p:cNvPr>
          <p:cNvSpPr/>
          <p:nvPr/>
        </p:nvSpPr>
        <p:spPr>
          <a:xfrm>
            <a:off x="10326256" y="365125"/>
            <a:ext cx="1209961" cy="1161705"/>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AFD1791-E8F0-87B9-F3B5-47B4CAEB24FF}"/>
              </a:ext>
            </a:extLst>
          </p:cNvPr>
          <p:cNvSpPr/>
          <p:nvPr/>
        </p:nvSpPr>
        <p:spPr>
          <a:xfrm>
            <a:off x="6456221" y="5061817"/>
            <a:ext cx="1209961" cy="1161705"/>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7200074-DCED-1BA9-836A-8D6CCB8DF40D}"/>
              </a:ext>
            </a:extLst>
          </p:cNvPr>
          <p:cNvSpPr>
            <a:spLocks noGrp="1"/>
          </p:cNvSpPr>
          <p:nvPr>
            <p:ph type="ftr" sz="quarter" idx="11"/>
          </p:nvPr>
        </p:nvSpPr>
        <p:spPr/>
        <p:txBody>
          <a:bodyPr/>
          <a:lstStyle/>
          <a:p>
            <a:r>
              <a:rPr lang="en-US"/>
              <a:t>Ronald Lee, UC Berkeley, World Bank presentation, Feb 26 2025</a:t>
            </a:r>
          </a:p>
        </p:txBody>
      </p:sp>
      <p:sp>
        <p:nvSpPr>
          <p:cNvPr id="7" name="Slide Number Placeholder 6">
            <a:extLst>
              <a:ext uri="{FF2B5EF4-FFF2-40B4-BE49-F238E27FC236}">
                <a16:creationId xmlns:a16="http://schemas.microsoft.com/office/drawing/2014/main" id="{9125A32E-D703-7412-9405-A8A268BEC7BD}"/>
              </a:ext>
            </a:extLst>
          </p:cNvPr>
          <p:cNvSpPr>
            <a:spLocks noGrp="1"/>
          </p:cNvSpPr>
          <p:nvPr>
            <p:ph type="sldNum" sz="quarter" idx="12"/>
          </p:nvPr>
        </p:nvSpPr>
        <p:spPr/>
        <p:txBody>
          <a:bodyPr/>
          <a:lstStyle/>
          <a:p>
            <a:fld id="{A7A32331-79D5-43AC-8228-B3C000175FD6}" type="slidenum">
              <a:rPr lang="en-US" smtClean="0"/>
              <a:t>4</a:t>
            </a:fld>
            <a:endParaRPr lang="en-US"/>
          </a:p>
        </p:txBody>
      </p:sp>
    </p:spTree>
    <p:extLst>
      <p:ext uri="{BB962C8B-B14F-4D97-AF65-F5344CB8AC3E}">
        <p14:creationId xmlns:p14="http://schemas.microsoft.com/office/powerpoint/2010/main" val="10800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FA615-C584-8017-8EEC-3D0F7E11B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5F0CF-7215-5102-9AF4-224CBD56CF38}"/>
              </a:ext>
            </a:extLst>
          </p:cNvPr>
          <p:cNvSpPr>
            <a:spLocks noGrp="1"/>
          </p:cNvSpPr>
          <p:nvPr>
            <p:ph type="title"/>
          </p:nvPr>
        </p:nvSpPr>
        <p:spPr>
          <a:xfrm>
            <a:off x="838200" y="365125"/>
            <a:ext cx="3779982" cy="3063875"/>
          </a:xfrm>
        </p:spPr>
        <p:txBody>
          <a:bodyPr>
            <a:normAutofit/>
          </a:bodyPr>
          <a:lstStyle/>
          <a:p>
            <a:pPr indent="-457200"/>
            <a:r>
              <a:rPr lang="en-US" sz="2000" kern="100" dirty="0">
                <a:effectLst/>
                <a:latin typeface="Aptos" panose="020B0004020202020204" pitchFamily="34" charset="0"/>
                <a:ea typeface="Aptos" panose="020B0004020202020204" pitchFamily="34" charset="0"/>
                <a:cs typeface="Times New Roman" panose="02020603050405020304" pitchFamily="18" charset="0"/>
              </a:rPr>
              <a:t>Great variation in adult surplus.</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err="1">
                <a:solidFill>
                  <a:srgbClr val="FF0000"/>
                </a:solidFill>
                <a:effectLst/>
                <a:latin typeface="Aptos" panose="020B0004020202020204" pitchFamily="34" charset="0"/>
                <a:ea typeface="Aptos" panose="020B0004020202020204" pitchFamily="34" charset="0"/>
                <a:cs typeface="Times New Roman" panose="02020603050405020304" pitchFamily="18" charset="0"/>
              </a:rPr>
              <a:t>Azerbaijian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(oil revenues)</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China</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(high savings, low cons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B462275E-B882-E650-03D0-0FC2909F2A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10558" y="458243"/>
            <a:ext cx="6613996" cy="5765279"/>
          </a:xfrm>
          <a:prstGeom prst="rect">
            <a:avLst/>
          </a:prstGeom>
          <a:noFill/>
        </p:spPr>
      </p:pic>
      <p:sp>
        <p:nvSpPr>
          <p:cNvPr id="10" name="Oval 9">
            <a:extLst>
              <a:ext uri="{FF2B5EF4-FFF2-40B4-BE49-F238E27FC236}">
                <a16:creationId xmlns:a16="http://schemas.microsoft.com/office/drawing/2014/main" id="{3963F902-3335-EBA5-5048-6485E8BB8118}"/>
              </a:ext>
            </a:extLst>
          </p:cNvPr>
          <p:cNvSpPr/>
          <p:nvPr/>
        </p:nvSpPr>
        <p:spPr>
          <a:xfrm>
            <a:off x="10414593" y="325415"/>
            <a:ext cx="1209961" cy="1161705"/>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EFB1D22-803C-7B47-1096-6125D0811130}"/>
              </a:ext>
            </a:extLst>
          </p:cNvPr>
          <p:cNvSpPr/>
          <p:nvPr/>
        </p:nvSpPr>
        <p:spPr>
          <a:xfrm>
            <a:off x="6456221" y="242288"/>
            <a:ext cx="1209961" cy="11617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BAACE2B-6118-399A-9046-614AC0EE4486}"/>
              </a:ext>
            </a:extLst>
          </p:cNvPr>
          <p:cNvSpPr>
            <a:spLocks noGrp="1"/>
          </p:cNvSpPr>
          <p:nvPr>
            <p:ph type="ftr" sz="quarter" idx="11"/>
          </p:nvPr>
        </p:nvSpPr>
        <p:spPr/>
        <p:txBody>
          <a:bodyPr/>
          <a:lstStyle/>
          <a:p>
            <a:r>
              <a:rPr lang="en-US"/>
              <a:t>Ronald Lee, UC Berkeley, World Bank presentation, Feb 26 2025</a:t>
            </a:r>
          </a:p>
        </p:txBody>
      </p:sp>
      <p:sp>
        <p:nvSpPr>
          <p:cNvPr id="7" name="Slide Number Placeholder 6">
            <a:extLst>
              <a:ext uri="{FF2B5EF4-FFF2-40B4-BE49-F238E27FC236}">
                <a16:creationId xmlns:a16="http://schemas.microsoft.com/office/drawing/2014/main" id="{008FCF72-6BD2-7916-132D-97D8D3741453}"/>
              </a:ext>
            </a:extLst>
          </p:cNvPr>
          <p:cNvSpPr>
            <a:spLocks noGrp="1"/>
          </p:cNvSpPr>
          <p:nvPr>
            <p:ph type="sldNum" sz="quarter" idx="12"/>
          </p:nvPr>
        </p:nvSpPr>
        <p:spPr/>
        <p:txBody>
          <a:bodyPr/>
          <a:lstStyle/>
          <a:p>
            <a:fld id="{A7A32331-79D5-43AC-8228-B3C000175FD6}" type="slidenum">
              <a:rPr lang="en-US" smtClean="0"/>
              <a:t>5</a:t>
            </a:fld>
            <a:endParaRPr lang="en-US"/>
          </a:p>
        </p:txBody>
      </p:sp>
    </p:spTree>
    <p:extLst>
      <p:ext uri="{BB962C8B-B14F-4D97-AF65-F5344CB8AC3E}">
        <p14:creationId xmlns:p14="http://schemas.microsoft.com/office/powerpoint/2010/main" val="382757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85CF-8164-8EEB-55F0-D55F7DA49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7BD8A-7ABB-4A88-630A-A61F041EBE95}"/>
              </a:ext>
            </a:extLst>
          </p:cNvPr>
          <p:cNvSpPr>
            <a:spLocks noGrp="1"/>
          </p:cNvSpPr>
          <p:nvPr>
            <p:ph type="title"/>
          </p:nvPr>
        </p:nvSpPr>
        <p:spPr/>
        <p:txBody>
          <a:bodyPr>
            <a:normAutofit/>
          </a:bodyPr>
          <a:lstStyle/>
          <a:p>
            <a:r>
              <a:rPr lang="en-US" b="1" dirty="0">
                <a:solidFill>
                  <a:srgbClr val="0070C0"/>
                </a:solidFill>
              </a:rPr>
              <a:t>3. Investment: Assets and Human Capital</a:t>
            </a:r>
          </a:p>
        </p:txBody>
      </p:sp>
      <p:sp>
        <p:nvSpPr>
          <p:cNvPr id="3" name="Content Placeholder 2">
            <a:extLst>
              <a:ext uri="{FF2B5EF4-FFF2-40B4-BE49-F238E27FC236}">
                <a16:creationId xmlns:a16="http://schemas.microsoft.com/office/drawing/2014/main" id="{403845AC-605B-7EAB-01E2-2F974140163D}"/>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1D9643B4-E43D-56E3-9EF0-1F53841751AF}"/>
              </a:ext>
            </a:extLst>
          </p:cNvPr>
          <p:cNvSpPr>
            <a:spLocks noGrp="1"/>
          </p:cNvSpPr>
          <p:nvPr>
            <p:ph type="ftr" sz="quarter" idx="11"/>
          </p:nvPr>
        </p:nvSpPr>
        <p:spPr/>
        <p:txBody>
          <a:bodyPr/>
          <a:lstStyle/>
          <a:p>
            <a:r>
              <a:rPr lang="en-US"/>
              <a:t>Ronald Lee, UC Berkeley, World Bank presentation, Feb 26 2025</a:t>
            </a:r>
          </a:p>
        </p:txBody>
      </p:sp>
      <p:sp>
        <p:nvSpPr>
          <p:cNvPr id="5" name="Slide Number Placeholder 4">
            <a:extLst>
              <a:ext uri="{FF2B5EF4-FFF2-40B4-BE49-F238E27FC236}">
                <a16:creationId xmlns:a16="http://schemas.microsoft.com/office/drawing/2014/main" id="{E5064957-17EF-A1C5-224F-DFA76993E87C}"/>
              </a:ext>
            </a:extLst>
          </p:cNvPr>
          <p:cNvSpPr>
            <a:spLocks noGrp="1"/>
          </p:cNvSpPr>
          <p:nvPr>
            <p:ph type="sldNum" sz="quarter" idx="12"/>
          </p:nvPr>
        </p:nvSpPr>
        <p:spPr/>
        <p:txBody>
          <a:bodyPr/>
          <a:lstStyle/>
          <a:p>
            <a:fld id="{A7A32331-79D5-43AC-8228-B3C000175FD6}" type="slidenum">
              <a:rPr lang="en-US" smtClean="0"/>
              <a:t>6</a:t>
            </a:fld>
            <a:endParaRPr lang="en-US"/>
          </a:p>
        </p:txBody>
      </p:sp>
    </p:spTree>
    <p:extLst>
      <p:ext uri="{BB962C8B-B14F-4D97-AF65-F5344CB8AC3E}">
        <p14:creationId xmlns:p14="http://schemas.microsoft.com/office/powerpoint/2010/main" val="311721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787E-D408-60AF-7788-6B4C99FD08C4}"/>
              </a:ext>
            </a:extLst>
          </p:cNvPr>
          <p:cNvSpPr>
            <a:spLocks noGrp="1"/>
          </p:cNvSpPr>
          <p:nvPr>
            <p:ph type="title"/>
          </p:nvPr>
        </p:nvSpPr>
        <p:spPr/>
        <p:txBody>
          <a:bodyPr/>
          <a:lstStyle/>
          <a:p>
            <a:r>
              <a:rPr lang="en-US" dirty="0"/>
              <a:t>Savings (divided by av labor income ages 30-49) </a:t>
            </a:r>
          </a:p>
        </p:txBody>
      </p:sp>
      <p:sp>
        <p:nvSpPr>
          <p:cNvPr id="4" name="Text Placeholder 3">
            <a:extLst>
              <a:ext uri="{FF2B5EF4-FFF2-40B4-BE49-F238E27FC236}">
                <a16:creationId xmlns:a16="http://schemas.microsoft.com/office/drawing/2014/main" id="{F8D27E5C-CF8B-84C0-E366-A4D5CF3B52D9}"/>
              </a:ext>
            </a:extLst>
          </p:cNvPr>
          <p:cNvSpPr>
            <a:spLocks noGrp="1"/>
          </p:cNvSpPr>
          <p:nvPr>
            <p:ph type="body" sz="half" idx="2"/>
          </p:nvPr>
        </p:nvSpPr>
        <p:spPr/>
        <p:txBody>
          <a:bodyPr/>
          <a:lstStyle/>
          <a:p>
            <a:r>
              <a:rPr lang="en-US" dirty="0"/>
              <a:t>Elderly have positive savings (except Russia).</a:t>
            </a:r>
          </a:p>
          <a:p>
            <a:r>
              <a:rPr lang="en-US" dirty="0"/>
              <a:t>Young adults save (except S. Korea). </a:t>
            </a:r>
          </a:p>
        </p:txBody>
      </p:sp>
      <p:sp>
        <p:nvSpPr>
          <p:cNvPr id="5" name="Footer Placeholder 4">
            <a:extLst>
              <a:ext uri="{FF2B5EF4-FFF2-40B4-BE49-F238E27FC236}">
                <a16:creationId xmlns:a16="http://schemas.microsoft.com/office/drawing/2014/main" id="{D22C5051-CDC0-4E9A-BCFC-464344136EE1}"/>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889CD449-01DF-3DE0-2DB4-182169B4332F}"/>
              </a:ext>
            </a:extLst>
          </p:cNvPr>
          <p:cNvSpPr>
            <a:spLocks noGrp="1"/>
          </p:cNvSpPr>
          <p:nvPr>
            <p:ph type="sldNum" sz="quarter" idx="12"/>
          </p:nvPr>
        </p:nvSpPr>
        <p:spPr/>
        <p:txBody>
          <a:bodyPr/>
          <a:lstStyle/>
          <a:p>
            <a:fld id="{A7A32331-79D5-43AC-8228-B3C000175FD6}" type="slidenum">
              <a:rPr lang="en-US" smtClean="0"/>
              <a:t>7</a:t>
            </a:fld>
            <a:endParaRPr lang="en-US"/>
          </a:p>
        </p:txBody>
      </p:sp>
      <p:pic>
        <p:nvPicPr>
          <p:cNvPr id="7" name="Content Placeholder 6" descr="A graph with a line&#10;&#10;Description automatically generated">
            <a:extLst>
              <a:ext uri="{FF2B5EF4-FFF2-40B4-BE49-F238E27FC236}">
                <a16:creationId xmlns:a16="http://schemas.microsoft.com/office/drawing/2014/main" id="{15255CD0-3DCB-AEFC-B6F7-158B76A460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3323" y="457200"/>
            <a:ext cx="2932430" cy="2127688"/>
          </a:xfrm>
          <a:prstGeom prst="rect">
            <a:avLst/>
          </a:prstGeom>
          <a:noFill/>
        </p:spPr>
      </p:pic>
      <p:pic>
        <p:nvPicPr>
          <p:cNvPr id="8" name="Picture 7" descr="A graph of a graph with lines and numbers&#10;&#10;Description automatically generated with medium confidence">
            <a:extLst>
              <a:ext uri="{FF2B5EF4-FFF2-40B4-BE49-F238E27FC236}">
                <a16:creationId xmlns:a16="http://schemas.microsoft.com/office/drawing/2014/main" id="{2AC50A86-5EE4-01A0-C11F-81C8F39494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5753" y="457200"/>
            <a:ext cx="2853055" cy="2072640"/>
          </a:xfrm>
          <a:prstGeom prst="rect">
            <a:avLst/>
          </a:prstGeom>
          <a:noFill/>
        </p:spPr>
      </p:pic>
      <p:pic>
        <p:nvPicPr>
          <p:cNvPr id="9" name="Picture 8" descr="A graph with blue and orange lines&#10;&#10;Description automatically generated">
            <a:extLst>
              <a:ext uri="{FF2B5EF4-FFF2-40B4-BE49-F238E27FC236}">
                <a16:creationId xmlns:a16="http://schemas.microsoft.com/office/drawing/2014/main" id="{D9E4026D-CA22-C495-0BF8-D664FAF9C6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3323" y="2570578"/>
            <a:ext cx="2932430" cy="2127885"/>
          </a:xfrm>
          <a:prstGeom prst="rect">
            <a:avLst/>
          </a:prstGeom>
          <a:noFill/>
        </p:spPr>
      </p:pic>
      <p:pic>
        <p:nvPicPr>
          <p:cNvPr id="10" name="Picture 9" descr="A graph with lines and numbers&#10;&#10;Description automatically generated">
            <a:extLst>
              <a:ext uri="{FF2B5EF4-FFF2-40B4-BE49-F238E27FC236}">
                <a16:creationId xmlns:a16="http://schemas.microsoft.com/office/drawing/2014/main" id="{46A1E445-A35E-6F79-B669-DD360B4ED9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5753" y="2584888"/>
            <a:ext cx="2907933" cy="2113378"/>
          </a:xfrm>
          <a:prstGeom prst="rect">
            <a:avLst/>
          </a:prstGeom>
          <a:noFill/>
        </p:spPr>
      </p:pic>
      <p:sp>
        <p:nvSpPr>
          <p:cNvPr id="3" name="TextBox 2">
            <a:extLst>
              <a:ext uri="{FF2B5EF4-FFF2-40B4-BE49-F238E27FC236}">
                <a16:creationId xmlns:a16="http://schemas.microsoft.com/office/drawing/2014/main" id="{AA7D2AB1-4F01-8E1E-5AF6-64B977ED73EF}"/>
              </a:ext>
            </a:extLst>
          </p:cNvPr>
          <p:cNvSpPr txBox="1"/>
          <p:nvPr/>
        </p:nvSpPr>
        <p:spPr>
          <a:xfrm>
            <a:off x="7270346" y="4022209"/>
            <a:ext cx="868218" cy="369332"/>
          </a:xfrm>
          <a:prstGeom prst="rect">
            <a:avLst/>
          </a:prstGeom>
          <a:noFill/>
        </p:spPr>
        <p:txBody>
          <a:bodyPr wrap="square" rtlCol="0">
            <a:spAutoFit/>
          </a:bodyPr>
          <a:lstStyle/>
          <a:p>
            <a:r>
              <a:rPr lang="en-US" dirty="0">
                <a:solidFill>
                  <a:srgbClr val="CC6600"/>
                </a:solidFill>
              </a:rPr>
              <a:t>Russia</a:t>
            </a:r>
          </a:p>
        </p:txBody>
      </p:sp>
      <p:sp>
        <p:nvSpPr>
          <p:cNvPr id="11" name="TextBox 10">
            <a:extLst>
              <a:ext uri="{FF2B5EF4-FFF2-40B4-BE49-F238E27FC236}">
                <a16:creationId xmlns:a16="http://schemas.microsoft.com/office/drawing/2014/main" id="{ED60B1B1-FA3F-750B-7C09-5D0B905FC94C}"/>
              </a:ext>
            </a:extLst>
          </p:cNvPr>
          <p:cNvSpPr txBox="1"/>
          <p:nvPr/>
        </p:nvSpPr>
        <p:spPr>
          <a:xfrm>
            <a:off x="8729895" y="4003258"/>
            <a:ext cx="1106832" cy="369332"/>
          </a:xfrm>
          <a:prstGeom prst="rect">
            <a:avLst/>
          </a:prstGeom>
          <a:noFill/>
        </p:spPr>
        <p:txBody>
          <a:bodyPr wrap="square" rtlCol="0">
            <a:spAutoFit/>
          </a:bodyPr>
          <a:lstStyle/>
          <a:p>
            <a:r>
              <a:rPr lang="en-US" dirty="0">
                <a:solidFill>
                  <a:schemeClr val="accent3"/>
                </a:solidFill>
              </a:rPr>
              <a:t>S. Korea</a:t>
            </a:r>
          </a:p>
        </p:txBody>
      </p:sp>
    </p:spTree>
    <p:extLst>
      <p:ext uri="{BB962C8B-B14F-4D97-AF65-F5344CB8AC3E}">
        <p14:creationId xmlns:p14="http://schemas.microsoft.com/office/powerpoint/2010/main" val="259361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0A8A8B-DD65-5FA3-6F43-7B048C9D68F8}"/>
              </a:ext>
            </a:extLst>
          </p:cNvPr>
          <p:cNvSpPr>
            <a:spLocks noGrp="1"/>
          </p:cNvSpPr>
          <p:nvPr>
            <p:ph type="body" sz="half" idx="2"/>
          </p:nvPr>
        </p:nvSpPr>
        <p:spPr/>
        <p:txBody>
          <a:bodyPr>
            <a:normAutofit/>
          </a:bodyPr>
          <a:lstStyle/>
          <a:p>
            <a:pPr marL="228600" indent="-228600">
              <a:lnSpc>
                <a:spcPct val="100000"/>
              </a:lnSpc>
              <a:spcBef>
                <a:spcPts val="0"/>
              </a:spcBef>
              <a:buFont typeface="Arial" panose="020B0604020202020204" pitchFamily="34" charset="0"/>
              <a:buChar char="•"/>
              <a:defRPr/>
            </a:pPr>
            <a:r>
              <a:rPr lang="en-US" sz="2400" dirty="0">
                <a:solidFill>
                  <a:prstClr val="black"/>
                </a:solidFill>
                <a:latin typeface="Calibri" panose="020F0502020204030204"/>
              </a:rPr>
              <a:t>Saving is only one source of asset accumulation.</a:t>
            </a:r>
          </a:p>
          <a:p>
            <a:pPr marL="228600" indent="-228600">
              <a:lnSpc>
                <a:spcPct val="100000"/>
              </a:lnSpc>
              <a:spcBef>
                <a:spcPts val="0"/>
              </a:spcBef>
              <a:buFont typeface="Arial" panose="020B0604020202020204" pitchFamily="34" charset="0"/>
              <a:buChar char="•"/>
              <a:defRPr/>
            </a:pPr>
            <a:r>
              <a:rPr lang="en-US" sz="2400" dirty="0">
                <a:solidFill>
                  <a:prstClr val="black"/>
                </a:solidFill>
                <a:latin typeface="Calibri" panose="020F0502020204030204"/>
              </a:rPr>
              <a:t>Also:</a:t>
            </a:r>
            <a:endParaRPr lang="en-US" sz="2000" dirty="0">
              <a:solidFill>
                <a:prstClr val="black"/>
              </a:solidFill>
              <a:latin typeface="Aptos" panose="02110004020202020204"/>
            </a:endParaRPr>
          </a:p>
          <a:p>
            <a:pPr marL="685800" lvl="1" indent="-228600">
              <a:buFont typeface="Wingdings" panose="05000000000000000000" pitchFamily="2" charset="2"/>
              <a:buChar char="Ø"/>
              <a:defRPr/>
            </a:pPr>
            <a:r>
              <a:rPr lang="en-US" sz="2000" dirty="0">
                <a:solidFill>
                  <a:prstClr val="black"/>
                </a:solidFill>
                <a:latin typeface="Aptos" panose="02110004020202020204"/>
              </a:rPr>
              <a:t>Inheritance</a:t>
            </a:r>
          </a:p>
          <a:p>
            <a:pPr marL="685800" lvl="1" indent="-228600">
              <a:buFont typeface="Wingdings" panose="05000000000000000000" pitchFamily="2" charset="2"/>
              <a:buChar char="Ø"/>
              <a:defRPr/>
            </a:pPr>
            <a:r>
              <a:rPr lang="en-US" sz="2000" dirty="0">
                <a:solidFill>
                  <a:prstClr val="black"/>
                </a:solidFill>
                <a:latin typeface="Aptos" panose="02110004020202020204"/>
              </a:rPr>
              <a:t>Inter vivos transfers</a:t>
            </a:r>
          </a:p>
          <a:p>
            <a:pPr marL="685800" lvl="1" indent="-228600">
              <a:buFont typeface="Wingdings" panose="05000000000000000000" pitchFamily="2" charset="2"/>
              <a:buChar char="Ø"/>
              <a:defRPr/>
            </a:pPr>
            <a:r>
              <a:rPr lang="en-US" sz="2000" dirty="0">
                <a:solidFill>
                  <a:prstClr val="black"/>
                </a:solidFill>
                <a:latin typeface="Aptos" panose="02110004020202020204"/>
              </a:rPr>
              <a:t>Capital Gains</a:t>
            </a:r>
          </a:p>
          <a:p>
            <a:pPr marL="342900" indent="-342900">
              <a:spcBef>
                <a:spcPts val="500"/>
              </a:spcBef>
              <a:buFont typeface="Arial" panose="020B0604020202020204" pitchFamily="34" charset="0"/>
              <a:buChar char="•"/>
              <a:defRPr/>
            </a:pPr>
            <a:endPar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pic>
        <p:nvPicPr>
          <p:cNvPr id="8" name="Content Placeholder 7">
            <a:extLst>
              <a:ext uri="{FF2B5EF4-FFF2-40B4-BE49-F238E27FC236}">
                <a16:creationId xmlns:a16="http://schemas.microsoft.com/office/drawing/2014/main" id="{B6021AFA-B9A5-9548-1D87-B50D6BAFECC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7300" y="457200"/>
            <a:ext cx="6172200" cy="4481780"/>
          </a:xfrm>
          <a:prstGeom prst="rect">
            <a:avLst/>
          </a:prstGeom>
          <a:noFill/>
        </p:spPr>
      </p:pic>
      <p:sp>
        <p:nvSpPr>
          <p:cNvPr id="10" name="TextBox 9">
            <a:extLst>
              <a:ext uri="{FF2B5EF4-FFF2-40B4-BE49-F238E27FC236}">
                <a16:creationId xmlns:a16="http://schemas.microsoft.com/office/drawing/2014/main" id="{D02300C8-BDA4-F093-E085-FE381410D3EF}"/>
              </a:ext>
            </a:extLst>
          </p:cNvPr>
          <p:cNvSpPr txBox="1"/>
          <p:nvPr/>
        </p:nvSpPr>
        <p:spPr>
          <a:xfrm>
            <a:off x="5067300" y="5105189"/>
            <a:ext cx="6094674" cy="823431"/>
          </a:xfrm>
          <a:prstGeom prst="rect">
            <a:avLst/>
          </a:prstGeom>
          <a:noFill/>
        </p:spPr>
        <p:txBody>
          <a:bodyPr wrap="square">
            <a:spAutoFit/>
          </a:bodyPr>
          <a:lstStyle/>
          <a:p>
            <a:pPr marL="0" marR="0">
              <a:lnSpc>
                <a:spcPct val="115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Note: HI includes Australia 2010, Japan 2019, Singapore 2013, ROK 2021, and Taiwan Province of China 2015. UMI includes China 2014 and Thailand 2017. LMI includes Indonesia (as of 2005), India 2004, and Philippines 2015.</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CA1BA58-4988-61AE-0F1E-8C204AB37E3D}"/>
              </a:ext>
            </a:extLst>
          </p:cNvPr>
          <p:cNvSpPr>
            <a:spLocks noGrp="1"/>
          </p:cNvSpPr>
          <p:nvPr>
            <p:ph type="ftr" sz="quarter" idx="11"/>
          </p:nvPr>
        </p:nvSpPr>
        <p:spPr/>
        <p:txBody>
          <a:bodyPr/>
          <a:lstStyle/>
          <a:p>
            <a:r>
              <a:rPr lang="en-US"/>
              <a:t>Ronald Lee, UC Berkeley, World Bank presentation, Feb 26 2025</a:t>
            </a:r>
          </a:p>
        </p:txBody>
      </p:sp>
      <p:sp>
        <p:nvSpPr>
          <p:cNvPr id="3" name="Slide Number Placeholder 2">
            <a:extLst>
              <a:ext uri="{FF2B5EF4-FFF2-40B4-BE49-F238E27FC236}">
                <a16:creationId xmlns:a16="http://schemas.microsoft.com/office/drawing/2014/main" id="{B67AEADD-8998-4B13-31BD-5A37C892A101}"/>
              </a:ext>
            </a:extLst>
          </p:cNvPr>
          <p:cNvSpPr>
            <a:spLocks noGrp="1"/>
          </p:cNvSpPr>
          <p:nvPr>
            <p:ph type="sldNum" sz="quarter" idx="12"/>
          </p:nvPr>
        </p:nvSpPr>
        <p:spPr/>
        <p:txBody>
          <a:bodyPr/>
          <a:lstStyle/>
          <a:p>
            <a:fld id="{A7A32331-79D5-43AC-8228-B3C000175FD6}" type="slidenum">
              <a:rPr lang="en-US" smtClean="0"/>
              <a:t>8</a:t>
            </a:fld>
            <a:endParaRPr lang="en-US"/>
          </a:p>
        </p:txBody>
      </p:sp>
    </p:spTree>
    <p:extLst>
      <p:ext uri="{BB962C8B-B14F-4D97-AF65-F5344CB8AC3E}">
        <p14:creationId xmlns:p14="http://schemas.microsoft.com/office/powerpoint/2010/main" val="62966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4EC2C-644D-D3EB-8291-F2A1EA620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7FF75-325C-2B53-6D27-ED4BD47DAC78}"/>
              </a:ext>
            </a:extLst>
          </p:cNvPr>
          <p:cNvSpPr>
            <a:spLocks noGrp="1"/>
          </p:cNvSpPr>
          <p:nvPr>
            <p:ph type="title"/>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Average asset based reallocations in 11 ESCAP economies. </a:t>
            </a:r>
            <a:endParaRPr lang="en-US" dirty="0"/>
          </a:p>
        </p:txBody>
      </p:sp>
      <p:sp>
        <p:nvSpPr>
          <p:cNvPr id="4" name="Text Placeholder 3">
            <a:extLst>
              <a:ext uri="{FF2B5EF4-FFF2-40B4-BE49-F238E27FC236}">
                <a16:creationId xmlns:a16="http://schemas.microsoft.com/office/drawing/2014/main" id="{4F1EA0D2-2421-9D66-7AB9-7854FC4E9488}"/>
              </a:ext>
            </a:extLst>
          </p:cNvPr>
          <p:cNvSpPr>
            <a:spLocks noGrp="1"/>
          </p:cNvSpPr>
          <p:nvPr>
            <p:ph type="body" sz="half" idx="2"/>
          </p:nvPr>
        </p:nvSpPr>
        <p:spPr>
          <a:xfrm>
            <a:off x="839788" y="2550344"/>
            <a:ext cx="3932237" cy="3318644"/>
          </a:xfrm>
        </p:spPr>
        <p:txBody>
          <a:bodyPr/>
          <a:lstStyle/>
          <a:p>
            <a:endParaRPr lang="en-US" dirty="0"/>
          </a:p>
        </p:txBody>
      </p:sp>
      <p:sp>
        <p:nvSpPr>
          <p:cNvPr id="5" name="Footer Placeholder 4">
            <a:extLst>
              <a:ext uri="{FF2B5EF4-FFF2-40B4-BE49-F238E27FC236}">
                <a16:creationId xmlns:a16="http://schemas.microsoft.com/office/drawing/2014/main" id="{E1394A06-B343-C2CC-8C2E-06A0C6EFB019}"/>
              </a:ext>
            </a:extLst>
          </p:cNvPr>
          <p:cNvSpPr>
            <a:spLocks noGrp="1"/>
          </p:cNvSpPr>
          <p:nvPr>
            <p:ph type="ftr" sz="quarter" idx="11"/>
          </p:nvPr>
        </p:nvSpPr>
        <p:spPr/>
        <p:txBody>
          <a:bodyPr/>
          <a:lstStyle/>
          <a:p>
            <a:r>
              <a:rPr lang="en-US"/>
              <a:t>Ronald Lee, UC Berkeley, World Bank presentation, Feb 26 2025</a:t>
            </a:r>
          </a:p>
        </p:txBody>
      </p:sp>
      <p:sp>
        <p:nvSpPr>
          <p:cNvPr id="6" name="Slide Number Placeholder 5">
            <a:extLst>
              <a:ext uri="{FF2B5EF4-FFF2-40B4-BE49-F238E27FC236}">
                <a16:creationId xmlns:a16="http://schemas.microsoft.com/office/drawing/2014/main" id="{EEC4117C-C9AA-CFFA-F928-1A58D284C35A}"/>
              </a:ext>
            </a:extLst>
          </p:cNvPr>
          <p:cNvSpPr>
            <a:spLocks noGrp="1"/>
          </p:cNvSpPr>
          <p:nvPr>
            <p:ph type="sldNum" sz="quarter" idx="12"/>
          </p:nvPr>
        </p:nvSpPr>
        <p:spPr/>
        <p:txBody>
          <a:bodyPr/>
          <a:lstStyle/>
          <a:p>
            <a:fld id="{A7A32331-79D5-43AC-8228-B3C000175FD6}" type="slidenum">
              <a:rPr lang="en-US" smtClean="0"/>
              <a:t>9</a:t>
            </a:fld>
            <a:endParaRPr lang="en-US"/>
          </a:p>
        </p:txBody>
      </p:sp>
      <p:pic>
        <p:nvPicPr>
          <p:cNvPr id="7" name="Content Placeholder 6">
            <a:extLst>
              <a:ext uri="{FF2B5EF4-FFF2-40B4-BE49-F238E27FC236}">
                <a16:creationId xmlns:a16="http://schemas.microsoft.com/office/drawing/2014/main" id="{6C058258-89B2-287E-2781-B6A54478A7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67300" y="626756"/>
            <a:ext cx="6172200" cy="4481780"/>
          </a:xfrm>
          <a:prstGeom prst="rect">
            <a:avLst/>
          </a:prstGeom>
          <a:noFill/>
        </p:spPr>
      </p:pic>
      <p:sp>
        <p:nvSpPr>
          <p:cNvPr id="9" name="TextBox 8">
            <a:extLst>
              <a:ext uri="{FF2B5EF4-FFF2-40B4-BE49-F238E27FC236}">
                <a16:creationId xmlns:a16="http://schemas.microsoft.com/office/drawing/2014/main" id="{2C953DEB-8BE6-EC01-D748-239D6D68F47F}"/>
              </a:ext>
            </a:extLst>
          </p:cNvPr>
          <p:cNvSpPr txBox="1"/>
          <p:nvPr/>
        </p:nvSpPr>
        <p:spPr>
          <a:xfrm>
            <a:off x="4995406" y="5124742"/>
            <a:ext cx="6356806" cy="738664"/>
          </a:xfrm>
          <a:prstGeom prst="rect">
            <a:avLst/>
          </a:prstGeom>
          <a:noFill/>
        </p:spPr>
        <p:txBody>
          <a:bodyPr wrap="square">
            <a:spAutoFit/>
          </a:bodyPr>
          <a:lstStyle/>
          <a:p>
            <a:r>
              <a:rPr lang="en-US" sz="1400" dirty="0">
                <a:effectLst/>
                <a:latin typeface="Aptos" panose="020B0004020202020204" pitchFamily="34" charset="0"/>
                <a:ea typeface="Aptos" panose="020B0004020202020204" pitchFamily="34" charset="0"/>
                <a:cs typeface="Times New Roman" panose="02020603050405020304" pitchFamily="18" charset="0"/>
              </a:rPr>
              <a:t>HI includes Australia 2010, Japan 2004, Singapore 2013, and Taiwan Province of China 2015. UMI includes China 2014, Turkey 2006, Russia 2016, and Thailand 2017. LMI includes Philippines 2015, Laos 2012, India 2004, Indonesia 2005</a:t>
            </a:r>
            <a:endParaRPr lang="en-US" sz="1400" dirty="0"/>
          </a:p>
        </p:txBody>
      </p:sp>
    </p:spTree>
    <p:extLst>
      <p:ext uri="{BB962C8B-B14F-4D97-AF65-F5344CB8AC3E}">
        <p14:creationId xmlns:p14="http://schemas.microsoft.com/office/powerpoint/2010/main" val="876658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35408</TotalTime>
  <Words>1286</Words>
  <Application>Microsoft Office PowerPoint</Application>
  <PresentationFormat>Widescreen</PresentationFormat>
  <Paragraphs>146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Calibri</vt:lpstr>
      <vt:lpstr>Wingdings</vt:lpstr>
      <vt:lpstr>Office Theme</vt:lpstr>
      <vt:lpstr>Population aging in the ESCAP region and its economic and intergenerational consequences</vt:lpstr>
      <vt:lpstr>1. Introduction</vt:lpstr>
      <vt:lpstr>2. Basic LCD profiles for the region</vt:lpstr>
      <vt:lpstr>Labor inc and cons for 22 ESCAP, various dates      China and Vietnam: early yl peaks  Young benefit from very rapid  econ and education growth.  Problem projecting because growth will slow and yl shape become normal. </vt:lpstr>
      <vt:lpstr>Great variation in adult surplus.    *Azerbaijian (oil revenues)    *China (high savings, low cons) </vt:lpstr>
      <vt:lpstr>3. Investment: Assets and Human Capital</vt:lpstr>
      <vt:lpstr>Savings (divided by av labor income ages 30-49) </vt:lpstr>
      <vt:lpstr>PowerPoint Presentation</vt:lpstr>
      <vt:lpstr>Average asset based reallocations in 11 ESCAP economies. </vt:lpstr>
      <vt:lpstr>Investment in human capital is also important</vt:lpstr>
      <vt:lpstr>4. How consumption 65+ is funded</vt:lpstr>
      <vt:lpstr>How consumption for 65+ is financed-- Percents: asset income not saved (ABR), family transfers (TF), public transfers (TG) and labor income (YL).  Smaller Macro economic impact of pop aging when elderly self-fund their consumption more. </vt:lpstr>
      <vt:lpstr>5. Linking these to the macroeconomy</vt:lpstr>
      <vt:lpstr>PowerPoint Presentation</vt:lpstr>
      <vt:lpstr>PowerPoint Presentation</vt:lpstr>
      <vt:lpstr>Would higher fert help?   Ratios of UN High fert and low fert SR and GSR to Middle fert.  For first 45-60 years, high fertility gives worse outcome.</vt:lpstr>
      <vt:lpstr>Would higher fert help?   Ratios of UN High fert and low fert SR and GSR to Middle fert.  For first 45-60 years, high fertility always gives worse outcome.  Solid lines: High fert Dotted lines: Low fert</vt:lpstr>
      <vt:lpstr>6. Intergenerational transfers, public and private</vt:lpstr>
      <vt:lpstr>Public and Private Transfer Systems in Selected ESCAP Countries</vt:lpstr>
      <vt:lpstr>Public and Private Transfer Systems in Selected ESCAP Countries</vt:lpstr>
      <vt:lpstr>Longitudinal: Public transfer inflows for education and elderly rise</vt:lpstr>
      <vt:lpstr>Longitudinal: Net private transfers over time</vt:lpstr>
      <vt:lpstr>7. Thoughts on policy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 Lee</dc:creator>
  <cp:lastModifiedBy>Ronald Lee</cp:lastModifiedBy>
  <cp:revision>173</cp:revision>
  <cp:lastPrinted>2024-12-17T05:20:30Z</cp:lastPrinted>
  <dcterms:created xsi:type="dcterms:W3CDTF">2024-11-27T20:20:27Z</dcterms:created>
  <dcterms:modified xsi:type="dcterms:W3CDTF">2025-03-02T21:56:59Z</dcterms:modified>
</cp:coreProperties>
</file>