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79" r:id="rId1"/>
  </p:sldMasterIdLst>
  <p:notesMasterIdLst>
    <p:notesMasterId r:id="rId48"/>
  </p:notesMasterIdLst>
  <p:sldIdLst>
    <p:sldId id="256" r:id="rId2"/>
    <p:sldId id="407" r:id="rId3"/>
    <p:sldId id="291" r:id="rId4"/>
    <p:sldId id="415" r:id="rId5"/>
    <p:sldId id="638" r:id="rId6"/>
    <p:sldId id="387" r:id="rId7"/>
    <p:sldId id="270" r:id="rId8"/>
    <p:sldId id="640" r:id="rId9"/>
    <p:sldId id="403" r:id="rId10"/>
    <p:sldId id="667" r:id="rId11"/>
    <p:sldId id="375" r:id="rId12"/>
    <p:sldId id="641" r:id="rId13"/>
    <p:sldId id="643" r:id="rId14"/>
    <p:sldId id="670" r:id="rId15"/>
    <p:sldId id="671" r:id="rId16"/>
    <p:sldId id="669" r:id="rId17"/>
    <p:sldId id="645" r:id="rId18"/>
    <p:sldId id="661" r:id="rId19"/>
    <p:sldId id="662" r:id="rId20"/>
    <p:sldId id="646" r:id="rId21"/>
    <p:sldId id="663" r:id="rId22"/>
    <p:sldId id="664" r:id="rId23"/>
    <p:sldId id="665" r:id="rId24"/>
    <p:sldId id="666" r:id="rId25"/>
    <p:sldId id="295" r:id="rId26"/>
    <p:sldId id="296" r:id="rId27"/>
    <p:sldId id="644" r:id="rId28"/>
    <p:sldId id="647" r:id="rId29"/>
    <p:sldId id="648" r:id="rId30"/>
    <p:sldId id="649" r:id="rId31"/>
    <p:sldId id="650" r:id="rId32"/>
    <p:sldId id="651" r:id="rId33"/>
    <p:sldId id="652" r:id="rId34"/>
    <p:sldId id="653" r:id="rId35"/>
    <p:sldId id="654" r:id="rId36"/>
    <p:sldId id="655" r:id="rId37"/>
    <p:sldId id="656" r:id="rId38"/>
    <p:sldId id="657" r:id="rId39"/>
    <p:sldId id="658" r:id="rId40"/>
    <p:sldId id="659" r:id="rId41"/>
    <p:sldId id="660" r:id="rId42"/>
    <p:sldId id="487" r:id="rId43"/>
    <p:sldId id="563" r:id="rId44"/>
    <p:sldId id="559" r:id="rId45"/>
    <p:sldId id="565" r:id="rId46"/>
    <p:sldId id="66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varScale="1">
        <p:scale>
          <a:sx n="55" d="100"/>
          <a:sy n="55" d="100"/>
        </p:scale>
        <p:origin x="8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rof.%20Lanre%20Olaniyan\Documents\TRANSFERRED%20HP%20LAPTOP%20DOCUMENTS%202021\Documents\OLD%20LENOVO%20Documents\Downloads\Annual%20population%20lecture%20data%202019%20dependency%20rate%20fertili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SER\Downloads\Unemployment%20LFS%20Tables%20-%20Q4,%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dk1"/>
                </a:solidFill>
                <a:latin typeface="+mn-lt"/>
                <a:ea typeface="+mn-ea"/>
                <a:cs typeface="+mn-cs"/>
              </a:defRPr>
            </a:pPr>
            <a:r>
              <a:rPr lang="en-GB" sz="2400" b="1"/>
              <a:t>Population of Nigeria in 2017, By State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dk1"/>
              </a:solidFill>
              <a:latin typeface="+mn-lt"/>
              <a:ea typeface="+mn-ea"/>
              <a:cs typeface="+mn-cs"/>
            </a:defRPr>
          </a:pPr>
          <a:endParaRPr lang="en-NG"/>
        </a:p>
      </c:txPr>
    </c:title>
    <c:autoTitleDeleted val="0"/>
    <c:plotArea>
      <c:layout>
        <c:manualLayout>
          <c:layoutTarget val="inner"/>
          <c:xMode val="edge"/>
          <c:yMode val="edge"/>
          <c:x val="0.10643864829396325"/>
          <c:y val="0.1206244433400258"/>
          <c:w val="0.8789780183727034"/>
          <c:h val="0.65829925803471612"/>
        </c:manualLayout>
      </c:layout>
      <c:barChart>
        <c:barDir val="col"/>
        <c:grouping val="stacked"/>
        <c:varyColors val="0"/>
        <c:ser>
          <c:idx val="0"/>
          <c:order val="0"/>
          <c:spPr>
            <a:solidFill>
              <a:schemeClr val="accent3">
                <a:lumMod val="50000"/>
              </a:schemeClr>
            </a:solidFill>
            <a:ln>
              <a:noFill/>
            </a:ln>
            <a:effectLst/>
          </c:spPr>
          <c:invertIfNegative val="0"/>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1-DAC7-4516-A13B-127669B4EA24}"/>
              </c:ext>
            </c:extLst>
          </c:dPt>
          <c:dPt>
            <c:idx val="4"/>
            <c:invertIfNegative val="0"/>
            <c:bubble3D val="0"/>
            <c:spPr>
              <a:solidFill>
                <a:schemeClr val="accent3">
                  <a:lumMod val="50000"/>
                </a:schemeClr>
              </a:solidFill>
              <a:ln>
                <a:noFill/>
              </a:ln>
              <a:effectLst/>
            </c:spPr>
            <c:extLst>
              <c:ext xmlns:c16="http://schemas.microsoft.com/office/drawing/2014/chart" uri="{C3380CC4-5D6E-409C-BE32-E72D297353CC}">
                <c16:uniqueId val="{00000003-DAC7-4516-A13B-127669B4EA24}"/>
              </c:ext>
            </c:extLst>
          </c:dPt>
          <c:dPt>
            <c:idx val="10"/>
            <c:invertIfNegative val="0"/>
            <c:bubble3D val="0"/>
            <c:spPr>
              <a:solidFill>
                <a:schemeClr val="accent3">
                  <a:lumMod val="50000"/>
                </a:schemeClr>
              </a:solidFill>
              <a:ln>
                <a:noFill/>
              </a:ln>
              <a:effectLst/>
            </c:spPr>
            <c:extLst>
              <c:ext xmlns:c16="http://schemas.microsoft.com/office/drawing/2014/chart" uri="{C3380CC4-5D6E-409C-BE32-E72D297353CC}">
                <c16:uniqueId val="{00000005-DAC7-4516-A13B-127669B4EA24}"/>
              </c:ext>
            </c:extLst>
          </c:dPt>
          <c:dPt>
            <c:idx val="15"/>
            <c:invertIfNegative val="0"/>
            <c:bubble3D val="0"/>
            <c:spPr>
              <a:solidFill>
                <a:schemeClr val="accent3">
                  <a:lumMod val="50000"/>
                </a:schemeClr>
              </a:solidFill>
              <a:ln>
                <a:noFill/>
              </a:ln>
              <a:effectLst/>
            </c:spPr>
            <c:extLst>
              <c:ext xmlns:c16="http://schemas.microsoft.com/office/drawing/2014/chart" uri="{C3380CC4-5D6E-409C-BE32-E72D297353CC}">
                <c16:uniqueId val="{00000007-DAC7-4516-A13B-127669B4EA24}"/>
              </c:ext>
            </c:extLst>
          </c:dPt>
          <c:dPt>
            <c:idx val="17"/>
            <c:invertIfNegative val="0"/>
            <c:bubble3D val="0"/>
            <c:spPr>
              <a:solidFill>
                <a:schemeClr val="accent3">
                  <a:lumMod val="50000"/>
                </a:schemeClr>
              </a:solidFill>
              <a:ln>
                <a:noFill/>
              </a:ln>
              <a:effectLst/>
            </c:spPr>
            <c:extLst>
              <c:ext xmlns:c16="http://schemas.microsoft.com/office/drawing/2014/chart" uri="{C3380CC4-5D6E-409C-BE32-E72D297353CC}">
                <c16:uniqueId val="{00000009-DAC7-4516-A13B-127669B4EA24}"/>
              </c:ext>
            </c:extLst>
          </c:dPt>
          <c:dPt>
            <c:idx val="18"/>
            <c:invertIfNegative val="0"/>
            <c:bubble3D val="0"/>
            <c:spPr>
              <a:solidFill>
                <a:schemeClr val="accent3">
                  <a:lumMod val="50000"/>
                </a:schemeClr>
              </a:solidFill>
              <a:ln>
                <a:noFill/>
              </a:ln>
              <a:effectLst/>
            </c:spPr>
            <c:extLst>
              <c:ext xmlns:c16="http://schemas.microsoft.com/office/drawing/2014/chart" uri="{C3380CC4-5D6E-409C-BE32-E72D297353CC}">
                <c16:uniqueId val="{00000000-EE28-4223-9EBD-201BE4C396EF}"/>
              </c:ext>
            </c:extLst>
          </c:dPt>
          <c:dPt>
            <c:idx val="19"/>
            <c:invertIfNegative val="0"/>
            <c:bubble3D val="0"/>
            <c:spPr>
              <a:solidFill>
                <a:schemeClr val="accent3">
                  <a:lumMod val="50000"/>
                </a:schemeClr>
              </a:solidFill>
              <a:ln>
                <a:solidFill>
                  <a:srgbClr val="C00000"/>
                </a:solidFill>
              </a:ln>
              <a:effectLst/>
            </c:spPr>
            <c:extLst>
              <c:ext xmlns:c16="http://schemas.microsoft.com/office/drawing/2014/chart" uri="{C3380CC4-5D6E-409C-BE32-E72D297353CC}">
                <c16:uniqueId val="{0000000B-DAC7-4516-A13B-127669B4EA24}"/>
              </c:ext>
            </c:extLst>
          </c:dPt>
          <c:dPt>
            <c:idx val="23"/>
            <c:invertIfNegative val="0"/>
            <c:bubble3D val="0"/>
            <c:spPr>
              <a:solidFill>
                <a:schemeClr val="accent3">
                  <a:lumMod val="50000"/>
                </a:schemeClr>
              </a:solidFill>
              <a:ln>
                <a:noFill/>
              </a:ln>
              <a:effectLst/>
            </c:spPr>
            <c:extLst>
              <c:ext xmlns:c16="http://schemas.microsoft.com/office/drawing/2014/chart" uri="{C3380CC4-5D6E-409C-BE32-E72D297353CC}">
                <c16:uniqueId val="{0000000D-DAC7-4516-A13B-127669B4EA24}"/>
              </c:ext>
            </c:extLst>
          </c:dPt>
          <c:dPt>
            <c:idx val="26"/>
            <c:invertIfNegative val="0"/>
            <c:bubble3D val="0"/>
            <c:spPr>
              <a:solidFill>
                <a:schemeClr val="accent3">
                  <a:lumMod val="50000"/>
                </a:schemeClr>
              </a:solidFill>
              <a:ln>
                <a:noFill/>
              </a:ln>
              <a:effectLst/>
            </c:spPr>
            <c:extLst>
              <c:ext xmlns:c16="http://schemas.microsoft.com/office/drawing/2014/chart" uri="{C3380CC4-5D6E-409C-BE32-E72D297353CC}">
                <c16:uniqueId val="{0000000F-DAC7-4516-A13B-127669B4EA24}"/>
              </c:ext>
            </c:extLst>
          </c:dPt>
          <c:dPt>
            <c:idx val="32"/>
            <c:invertIfNegative val="0"/>
            <c:bubble3D val="0"/>
            <c:spPr>
              <a:solidFill>
                <a:schemeClr val="accent3">
                  <a:lumMod val="50000"/>
                </a:schemeClr>
              </a:solidFill>
              <a:ln>
                <a:solidFill>
                  <a:schemeClr val="accent1"/>
                </a:solidFill>
              </a:ln>
              <a:effectLst/>
            </c:spPr>
            <c:extLst>
              <c:ext xmlns:c16="http://schemas.microsoft.com/office/drawing/2014/chart" uri="{C3380CC4-5D6E-409C-BE32-E72D297353CC}">
                <c16:uniqueId val="{00000011-DAC7-4516-A13B-127669B4EA24}"/>
              </c:ext>
            </c:extLst>
          </c:dPt>
          <c:dPt>
            <c:idx val="34"/>
            <c:invertIfNegative val="0"/>
            <c:bubble3D val="0"/>
            <c:spPr>
              <a:solidFill>
                <a:schemeClr val="accent3">
                  <a:lumMod val="50000"/>
                </a:schemeClr>
              </a:solidFill>
              <a:ln>
                <a:solidFill>
                  <a:schemeClr val="accent1"/>
                </a:solidFill>
              </a:ln>
              <a:effectLst/>
            </c:spPr>
            <c:extLst>
              <c:ext xmlns:c16="http://schemas.microsoft.com/office/drawing/2014/chart" uri="{C3380CC4-5D6E-409C-BE32-E72D297353CC}">
                <c16:uniqueId val="{00000001-1E7C-4AAB-8762-5EE30C84DE7C}"/>
              </c:ext>
            </c:extLst>
          </c:dPt>
          <c:cat>
            <c:strRef>
              <c:f>Sheet1!$A$2:$A$37</c:f>
              <c:strCache>
                <c:ptCount val="36"/>
                <c:pt idx="0">
                  <c:v>Bayelsa</c:v>
                </c:pt>
                <c:pt idx="1">
                  <c:v>Nasarawa</c:v>
                </c:pt>
                <c:pt idx="2">
                  <c:v>Ebonyi</c:v>
                </c:pt>
                <c:pt idx="3">
                  <c:v>Taraba</c:v>
                </c:pt>
                <c:pt idx="4">
                  <c:v>Kwara</c:v>
                </c:pt>
                <c:pt idx="5">
                  <c:v>Gombe</c:v>
                </c:pt>
                <c:pt idx="6">
                  <c:v>Ekiti</c:v>
                </c:pt>
                <c:pt idx="7">
                  <c:v>Yobe</c:v>
                </c:pt>
                <c:pt idx="8">
                  <c:v>Abia</c:v>
                </c:pt>
                <c:pt idx="9">
                  <c:v>Cross River</c:v>
                </c:pt>
                <c:pt idx="10">
                  <c:v>Plateau</c:v>
                </c:pt>
                <c:pt idx="11">
                  <c:v>Edo</c:v>
                </c:pt>
                <c:pt idx="12">
                  <c:v>Adamawa</c:v>
                </c:pt>
                <c:pt idx="13">
                  <c:v>Adamawa</c:v>
                </c:pt>
                <c:pt idx="14">
                  <c:v>Kebbi</c:v>
                </c:pt>
                <c:pt idx="15">
                  <c:v>Kogi</c:v>
                </c:pt>
                <c:pt idx="16">
                  <c:v>Zamfara</c:v>
                </c:pt>
                <c:pt idx="17">
                  <c:v>Ondo</c:v>
                </c:pt>
                <c:pt idx="18">
                  <c:v>Sokoto</c:v>
                </c:pt>
                <c:pt idx="19">
                  <c:v>Ogun</c:v>
                </c:pt>
                <c:pt idx="20">
                  <c:v>Imo</c:v>
                </c:pt>
                <c:pt idx="21">
                  <c:v>Akwa Ibom</c:v>
                </c:pt>
                <c:pt idx="22">
                  <c:v>Akwa Ibom</c:v>
                </c:pt>
                <c:pt idx="23">
                  <c:v>Niger</c:v>
                </c:pt>
                <c:pt idx="24">
                  <c:v>Anambra</c:v>
                </c:pt>
                <c:pt idx="25">
                  <c:v>Delta</c:v>
                </c:pt>
                <c:pt idx="26">
                  <c:v>Benue</c:v>
                </c:pt>
                <c:pt idx="27">
                  <c:v>Jigawa</c:v>
                </c:pt>
                <c:pt idx="28">
                  <c:v>Bauchi</c:v>
                </c:pt>
                <c:pt idx="29">
                  <c:v>Rivers</c:v>
                </c:pt>
                <c:pt idx="30">
                  <c:v>Katsina</c:v>
                </c:pt>
                <c:pt idx="31">
                  <c:v>Oyo</c:v>
                </c:pt>
                <c:pt idx="32">
                  <c:v>Kaduna</c:v>
                </c:pt>
                <c:pt idx="33">
                  <c:v>Enugu</c:v>
                </c:pt>
                <c:pt idx="34">
                  <c:v>Lagos</c:v>
                </c:pt>
                <c:pt idx="35">
                  <c:v>Kano</c:v>
                </c:pt>
              </c:strCache>
            </c:strRef>
          </c:cat>
          <c:val>
            <c:numRef>
              <c:f>Sheet1!$B$2:$B$37</c:f>
              <c:numCache>
                <c:formatCode>#,##0</c:formatCode>
                <c:ptCount val="36"/>
                <c:pt idx="0">
                  <c:v>2282045</c:v>
                </c:pt>
                <c:pt idx="1">
                  <c:v>2519535</c:v>
                </c:pt>
                <c:pt idx="2">
                  <c:v>2884907</c:v>
                </c:pt>
                <c:pt idx="3">
                  <c:v>3055237</c:v>
                </c:pt>
                <c:pt idx="4">
                  <c:v>3206206</c:v>
                </c:pt>
                <c:pt idx="5">
                  <c:v>3242033</c:v>
                </c:pt>
                <c:pt idx="6">
                  <c:v>3253815</c:v>
                </c:pt>
                <c:pt idx="7">
                  <c:v>3285905</c:v>
                </c:pt>
                <c:pt idx="8">
                  <c:v>3726533</c:v>
                </c:pt>
                <c:pt idx="9">
                  <c:v>3870440</c:v>
                </c:pt>
                <c:pt idx="10">
                  <c:v>3967166</c:v>
                </c:pt>
                <c:pt idx="11">
                  <c:v>4231908</c:v>
                </c:pt>
                <c:pt idx="12">
                  <c:v>4244409</c:v>
                </c:pt>
                <c:pt idx="13">
                  <c:v>4244409</c:v>
                </c:pt>
                <c:pt idx="14">
                  <c:v>4419868</c:v>
                </c:pt>
                <c:pt idx="15">
                  <c:v>4433194</c:v>
                </c:pt>
                <c:pt idx="16">
                  <c:v>4489831</c:v>
                </c:pt>
                <c:pt idx="17">
                  <c:v>4652977</c:v>
                </c:pt>
                <c:pt idx="18">
                  <c:v>4999109</c:v>
                </c:pt>
                <c:pt idx="19">
                  <c:v>5181853</c:v>
                </c:pt>
                <c:pt idx="20">
                  <c:v>5419591</c:v>
                </c:pt>
                <c:pt idx="21">
                  <c:v>5498599</c:v>
                </c:pt>
                <c:pt idx="22">
                  <c:v>5498599</c:v>
                </c:pt>
                <c:pt idx="23">
                  <c:v>5540735</c:v>
                </c:pt>
                <c:pt idx="24">
                  <c:v>5550853</c:v>
                </c:pt>
                <c:pt idx="25">
                  <c:v>5644770</c:v>
                </c:pt>
                <c:pt idx="26">
                  <c:v>5705291</c:v>
                </c:pt>
                <c:pt idx="27">
                  <c:v>5826027</c:v>
                </c:pt>
                <c:pt idx="28">
                  <c:v>6559348</c:v>
                </c:pt>
                <c:pt idx="29">
                  <c:v>7273198</c:v>
                </c:pt>
                <c:pt idx="30">
                  <c:v>7832769</c:v>
                </c:pt>
                <c:pt idx="31">
                  <c:v>7842931</c:v>
                </c:pt>
                <c:pt idx="32">
                  <c:v>8203251</c:v>
                </c:pt>
                <c:pt idx="33">
                  <c:v>8914348</c:v>
                </c:pt>
                <c:pt idx="34">
                  <c:v>12414465</c:v>
                </c:pt>
                <c:pt idx="35">
                  <c:v>13042809</c:v>
                </c:pt>
              </c:numCache>
            </c:numRef>
          </c:val>
          <c:extLst>
            <c:ext xmlns:c16="http://schemas.microsoft.com/office/drawing/2014/chart" uri="{C3380CC4-5D6E-409C-BE32-E72D297353CC}">
              <c16:uniqueId val="{00000000-B04C-45D3-A599-A2C021C6C867}"/>
            </c:ext>
          </c:extLst>
        </c:ser>
        <c:dLbls>
          <c:showLegendKey val="0"/>
          <c:showVal val="0"/>
          <c:showCatName val="0"/>
          <c:showSerName val="0"/>
          <c:showPercent val="0"/>
          <c:showBubbleSize val="0"/>
        </c:dLbls>
        <c:gapWidth val="150"/>
        <c:overlap val="100"/>
        <c:axId val="380213352"/>
        <c:axId val="380214528"/>
      </c:barChart>
      <c:catAx>
        <c:axId val="38021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NG"/>
          </a:p>
        </c:txPr>
        <c:crossAx val="380214528"/>
        <c:crosses val="autoZero"/>
        <c:auto val="1"/>
        <c:lblAlgn val="ctr"/>
        <c:lblOffset val="100"/>
        <c:noMultiLvlLbl val="0"/>
      </c:catAx>
      <c:valAx>
        <c:axId val="380214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en-NG"/>
          </a:p>
        </c:txPr>
        <c:crossAx val="380213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w="9525" cap="flat" cmpd="sng" algn="ctr">
      <a:solidFill>
        <a:schemeClr val="accent4"/>
      </a:solidFill>
      <a:prstDash val="solid"/>
    </a:ln>
    <a:effectLst/>
  </c:spPr>
  <c:txPr>
    <a:bodyPr/>
    <a:lstStyle/>
    <a:p>
      <a:pPr>
        <a:defRPr sz="1800">
          <a:solidFill>
            <a:schemeClr val="dk1"/>
          </a:solidFill>
          <a:latin typeface="+mn-lt"/>
          <a:ea typeface="+mn-ea"/>
          <a:cs typeface="+mn-cs"/>
        </a:defRPr>
      </a:pPr>
      <a:endParaRPr lang="en-N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r>
              <a:rPr lang="en-GB" dirty="0"/>
              <a:t>Who is who in Lagos State?</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NG"/>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966927763272411E-2"/>
          <c:y val="9.9550046432087369E-2"/>
          <c:w val="0.98803307223672754"/>
          <c:h val="0.90044995356791269"/>
        </c:manualLayout>
      </c:layout>
      <c:pie3DChart>
        <c:varyColors val="1"/>
        <c:ser>
          <c:idx val="0"/>
          <c:order val="0"/>
          <c:dPt>
            <c:idx val="0"/>
            <c:bubble3D val="0"/>
            <c:spPr>
              <a:solidFill>
                <a:srgbClr val="7030A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DF45-4268-AC93-8DBE840FF158}"/>
              </c:ext>
            </c:extLst>
          </c:dPt>
          <c:dPt>
            <c:idx val="1"/>
            <c:bubble3D val="0"/>
            <c:spPr>
              <a:solidFill>
                <a:srgbClr val="FFC0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DF45-4268-AC93-8DBE840FF158}"/>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DF45-4268-AC93-8DBE840FF158}"/>
              </c:ext>
            </c:extLst>
          </c:dPt>
          <c:dPt>
            <c:idx val="3"/>
            <c:bubble3D val="0"/>
            <c:spPr>
              <a:solidFill>
                <a:schemeClr val="accent2">
                  <a:lumMod val="50000"/>
                </a:schemeClr>
              </a:solidFill>
              <a:ln>
                <a:solidFill>
                  <a:schemeClr val="accent2">
                    <a:lumMod val="50000"/>
                  </a:schemeClr>
                </a:solidFill>
              </a:ln>
              <a:effectLst>
                <a:outerShdw blurRad="88900" sx="102000" sy="102000" algn="ctr" rotWithShape="0">
                  <a:prstClr val="black">
                    <a:alpha val="20000"/>
                  </a:prstClr>
                </a:outerShdw>
              </a:effectLst>
              <a:scene3d>
                <a:camera prst="orthographicFront"/>
                <a:lightRig rig="threePt" dir="t"/>
              </a:scene3d>
              <a:sp3d prstMaterial="matte">
                <a:contourClr>
                  <a:schemeClr val="accent2">
                    <a:lumMod val="50000"/>
                  </a:schemeClr>
                </a:contourClr>
              </a:sp3d>
            </c:spPr>
            <c:extLst>
              <c:ext xmlns:c16="http://schemas.microsoft.com/office/drawing/2014/chart" uri="{C3380CC4-5D6E-409C-BE32-E72D297353CC}">
                <c16:uniqueId val="{00000007-DF45-4268-AC93-8DBE840FF158}"/>
              </c:ext>
            </c:extLst>
          </c:dPt>
          <c:dPt>
            <c:idx val="4"/>
            <c:bubble3D val="0"/>
            <c:spPr>
              <a:solidFill>
                <a:srgbClr val="92D05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DF45-4268-AC93-8DBE840FF158}"/>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DF45-4268-AC93-8DBE840FF158}"/>
              </c:ext>
            </c:extLst>
          </c:dPt>
          <c:dLbls>
            <c:dLbl>
              <c:idx val="4"/>
              <c:layout>
                <c:manualLayout>
                  <c:x val="5.5882811482768309E-2"/>
                  <c:y val="6.27396136748840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45-4268-AC93-8DBE840FF158}"/>
                </c:ext>
              </c:extLst>
            </c:dLbl>
            <c:spPr>
              <a:solidFill>
                <a:schemeClr val="accent5">
                  <a:lumMod val="20000"/>
                  <a:lumOff val="80000"/>
                </a:schemeClr>
              </a:solidFill>
              <a:ln>
                <a:noFill/>
              </a:ln>
              <a:effectLst/>
            </c:spPr>
            <c:txPr>
              <a:bodyPr rot="0" spcFirstLastPara="1" vertOverflow="ellipsis" vert="horz" wrap="square" anchor="ctr" anchorCtr="1"/>
              <a:lstStyle/>
              <a:p>
                <a:pPr>
                  <a:defRPr sz="1600" b="1" i="0" u="none" strike="noStrike" kern="1200" baseline="0">
                    <a:solidFill>
                      <a:srgbClr val="7030A0"/>
                    </a:solidFill>
                    <a:latin typeface="+mn-lt"/>
                    <a:ea typeface="+mn-ea"/>
                    <a:cs typeface="+mn-cs"/>
                  </a:defRPr>
                </a:pPr>
                <a:endParaRPr lang="en-NG"/>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Sheet1!$B$40:$B$45</c:f>
              <c:strCache>
                <c:ptCount val="6"/>
                <c:pt idx="0">
                  <c:v>Children</c:v>
                </c:pt>
                <c:pt idx="1">
                  <c:v>Unemployed</c:v>
                </c:pt>
                <c:pt idx="2">
                  <c:v>Underemployed</c:v>
                </c:pt>
                <c:pt idx="3">
                  <c:v>Fully employed</c:v>
                </c:pt>
                <c:pt idx="4">
                  <c:v>Out of Labour</c:v>
                </c:pt>
                <c:pt idx="5">
                  <c:v>Elderly</c:v>
                </c:pt>
              </c:strCache>
            </c:strRef>
          </c:cat>
          <c:val>
            <c:numRef>
              <c:f>Sheet1!$C$40:$C$45</c:f>
              <c:numCache>
                <c:formatCode>General</c:formatCode>
                <c:ptCount val="6"/>
                <c:pt idx="0">
                  <c:v>8400424</c:v>
                </c:pt>
                <c:pt idx="1">
                  <c:v>1908435</c:v>
                </c:pt>
                <c:pt idx="2">
                  <c:v>4303142</c:v>
                </c:pt>
                <c:pt idx="3">
                  <c:v>8763426</c:v>
                </c:pt>
                <c:pt idx="4">
                  <c:v>2605150</c:v>
                </c:pt>
                <c:pt idx="5">
                  <c:v>1300761</c:v>
                </c:pt>
              </c:numCache>
            </c:numRef>
          </c:val>
          <c:extLst>
            <c:ext xmlns:c16="http://schemas.microsoft.com/office/drawing/2014/chart" uri="{C3380CC4-5D6E-409C-BE32-E72D297353CC}">
              <c16:uniqueId val="{0000000C-DF45-4268-AC93-8DBE840FF158}"/>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5"/>
    </a:solidFill>
    <a:ln w="9525" cap="flat" cmpd="sng" algn="ctr">
      <a:solidFill>
        <a:schemeClr val="dk1">
          <a:lumMod val="15000"/>
          <a:lumOff val="85000"/>
        </a:schemeClr>
      </a:solidFill>
      <a:round/>
    </a:ln>
    <a:effectLst/>
  </c:spPr>
  <c:txPr>
    <a:bodyPr/>
    <a:lstStyle/>
    <a:p>
      <a:pPr>
        <a:defRPr sz="2000"/>
      </a:pPr>
      <a:endParaRPr lang="en-N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Who is who in Sokoto State?</a:t>
            </a:r>
          </a:p>
        </c:rich>
      </c:tx>
      <c:layout>
        <c:manualLayout>
          <c:xMode val="edge"/>
          <c:yMode val="edge"/>
          <c:x val="0.26852394568597016"/>
          <c:y val="5.6954435554636045E-3"/>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N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35138194740517E-2"/>
          <c:y val="0.12401490484854505"/>
          <c:w val="0.95953821923728788"/>
          <c:h val="0.8497516577328427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E74-42AA-A31B-14BBC59F6889}"/>
              </c:ext>
            </c:extLst>
          </c:dPt>
          <c:dPt>
            <c:idx val="1"/>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3-EE74-42AA-A31B-14BBC59F688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E74-42AA-A31B-14BBC59F6889}"/>
              </c:ext>
            </c:extLst>
          </c:dPt>
          <c:dPt>
            <c:idx val="3"/>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EE74-42AA-A31B-14BBC59F6889}"/>
              </c:ext>
            </c:extLst>
          </c:dPt>
          <c:dPt>
            <c:idx val="4"/>
            <c:bubble3D val="0"/>
            <c:spPr>
              <a:blipFill>
                <a:blip xmlns:r="http://schemas.openxmlformats.org/officeDocument/2006/relationships" r:embed="rId3"/>
                <a:tile tx="0" ty="0" sx="100000" sy="100000" flip="none" algn="tl"/>
              </a:blipFill>
              <a:ln w="57150">
                <a:solidFill>
                  <a:srgbClr val="C00000"/>
                </a:solidFill>
              </a:ln>
              <a:effectLst/>
              <a:sp3d contourW="57150">
                <a:contourClr>
                  <a:srgbClr val="C00000"/>
                </a:contourClr>
              </a:sp3d>
            </c:spPr>
            <c:extLst>
              <c:ext xmlns:c16="http://schemas.microsoft.com/office/drawing/2014/chart" uri="{C3380CC4-5D6E-409C-BE32-E72D297353CC}">
                <c16:uniqueId val="{00000009-EE74-42AA-A31B-14BBC59F688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E74-42AA-A31B-14BBC59F6889}"/>
              </c:ext>
            </c:extLst>
          </c:dPt>
          <c:dLbls>
            <c:dLbl>
              <c:idx val="0"/>
              <c:layout>
                <c:manualLayout>
                  <c:x val="-2.689698603953183E-2"/>
                  <c:y val="-0.3299276071138108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E74-42AA-A31B-14BBC59F6889}"/>
                </c:ext>
              </c:extLst>
            </c:dLbl>
            <c:dLbl>
              <c:idx val="1"/>
              <c:layout>
                <c:manualLayout>
                  <c:x val="2.7684378632421888E-2"/>
                  <c:y val="3.33881226542167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E74-42AA-A31B-14BBC59F6889}"/>
                </c:ext>
              </c:extLst>
            </c:dLbl>
            <c:dLbl>
              <c:idx val="2"/>
              <c:layout>
                <c:manualLayout>
                  <c:x val="-5.5031710851697006E-3"/>
                  <c:y val="-8.1634690961644996E-2"/>
                </c:manualLayout>
              </c:layout>
              <c:spPr>
                <a:solidFill>
                  <a:srgbClr val="92D050"/>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NG"/>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E74-42AA-A31B-14BBC59F6889}"/>
                </c:ext>
              </c:extLst>
            </c:dLbl>
            <c:dLbl>
              <c:idx val="3"/>
              <c:spPr>
                <a:solidFill>
                  <a:srgbClr val="00B0F0"/>
                </a:solid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NG"/>
                </a:p>
              </c:txPr>
              <c:dLblPos val="outEnd"/>
              <c:showLegendKey val="0"/>
              <c:showVal val="0"/>
              <c:showCatName val="1"/>
              <c:showSerName val="0"/>
              <c:showPercent val="1"/>
              <c:showBubbleSize val="0"/>
              <c:extLst>
                <c:ext xmlns:c16="http://schemas.microsoft.com/office/drawing/2014/chart" uri="{C3380CC4-5D6E-409C-BE32-E72D297353CC}">
                  <c16:uniqueId val="{00000007-EE74-42AA-A31B-14BBC59F6889}"/>
                </c:ext>
              </c:extLst>
            </c:dLbl>
            <c:dLbl>
              <c:idx val="5"/>
              <c:layout>
                <c:manualLayout>
                  <c:x val="5.8563103735504371E-2"/>
                  <c:y val="-4.17665860733997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E74-42AA-A31B-14BBC59F6889}"/>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NG"/>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Sheet2!$B$4:$B$9</c:f>
              <c:strCache>
                <c:ptCount val="6"/>
                <c:pt idx="0">
                  <c:v>Children</c:v>
                </c:pt>
                <c:pt idx="1">
                  <c:v>Out of labour force</c:v>
                </c:pt>
                <c:pt idx="2">
                  <c:v>Unemployed</c:v>
                </c:pt>
                <c:pt idx="3">
                  <c:v>Underemployed</c:v>
                </c:pt>
                <c:pt idx="4">
                  <c:v>Employed</c:v>
                </c:pt>
                <c:pt idx="5">
                  <c:v>Elderly</c:v>
                </c:pt>
              </c:strCache>
            </c:strRef>
          </c:cat>
          <c:val>
            <c:numRef>
              <c:f>Sheet2!$C$4:$C$9</c:f>
              <c:numCache>
                <c:formatCode>_(* #,##0_);_(* \(#,##0\);_(* "-"??_);_(@_)</c:formatCode>
                <c:ptCount val="6"/>
                <c:pt idx="0">
                  <c:v>3012871</c:v>
                </c:pt>
                <c:pt idx="1">
                  <c:v>1329874</c:v>
                </c:pt>
                <c:pt idx="2">
                  <c:v>216339</c:v>
                </c:pt>
                <c:pt idx="3">
                  <c:v>371443</c:v>
                </c:pt>
                <c:pt idx="4">
                  <c:v>969596</c:v>
                </c:pt>
                <c:pt idx="5">
                  <c:v>139166</c:v>
                </c:pt>
              </c:numCache>
            </c:numRef>
          </c:val>
          <c:extLst>
            <c:ext xmlns:c16="http://schemas.microsoft.com/office/drawing/2014/chart" uri="{C3380CC4-5D6E-409C-BE32-E72D297353CC}">
              <c16:uniqueId val="{0000000C-EE74-42AA-A31B-14BBC59F688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accent5">
        <a:lumMod val="40000"/>
        <a:lumOff val="60000"/>
      </a:schemeClr>
    </a:solidFill>
    <a:ln>
      <a:noFill/>
    </a:ln>
    <a:effectLst/>
  </c:spPr>
  <c:txPr>
    <a:bodyPr/>
    <a:lstStyle/>
    <a:p>
      <a:pPr>
        <a:defRPr sz="1600"/>
      </a:pPr>
      <a:endParaRPr lang="en-NG"/>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9BB8F-E621-4018-B36B-E284FF456D39}" type="doc">
      <dgm:prSet loTypeId="urn:microsoft.com/office/officeart/2005/8/layout/arrow2" loCatId="process" qsTypeId="urn:microsoft.com/office/officeart/2005/8/quickstyle/simple1" qsCatId="simple" csTypeId="urn:microsoft.com/office/officeart/2005/8/colors/accent0_2" csCatId="mainScheme" phldr="1"/>
      <dgm:spPr/>
    </dgm:pt>
    <dgm:pt modelId="{ECE803AE-8D7C-4EF4-BE1C-53538BD848C8}">
      <dgm:prSet phldrT="[Text]"/>
      <dgm:spPr>
        <a:solidFill>
          <a:schemeClr val="accent6">
            <a:lumMod val="20000"/>
            <a:lumOff val="80000"/>
          </a:schemeClr>
        </a:solidFill>
      </dgm:spPr>
      <dgm:t>
        <a:bodyPr/>
        <a:lstStyle/>
        <a:p>
          <a:r>
            <a:rPr lang="en-US"/>
            <a:t>Creating the DD</a:t>
          </a:r>
        </a:p>
      </dgm:t>
    </dgm:pt>
    <dgm:pt modelId="{84892996-9F28-49A6-9BEC-B307ECE98153}" type="parTrans" cxnId="{45361395-F3B5-43D8-B664-FB6AE7D07374}">
      <dgm:prSet/>
      <dgm:spPr/>
      <dgm:t>
        <a:bodyPr/>
        <a:lstStyle/>
        <a:p>
          <a:endParaRPr lang="en-US"/>
        </a:p>
      </dgm:t>
    </dgm:pt>
    <dgm:pt modelId="{63427334-7574-4665-A112-9BE225FFEC01}" type="sibTrans" cxnId="{45361395-F3B5-43D8-B664-FB6AE7D07374}">
      <dgm:prSet/>
      <dgm:spPr/>
      <dgm:t>
        <a:bodyPr/>
        <a:lstStyle/>
        <a:p>
          <a:endParaRPr lang="en-US"/>
        </a:p>
      </dgm:t>
    </dgm:pt>
    <dgm:pt modelId="{3CC41129-32FA-4538-B5E9-8F343FEFCF7A}">
      <dgm:prSet phldrT="[Text]"/>
      <dgm:spPr>
        <a:solidFill>
          <a:schemeClr val="accent6">
            <a:lumMod val="20000"/>
            <a:lumOff val="80000"/>
          </a:schemeClr>
        </a:solidFill>
      </dgm:spPr>
      <dgm:t>
        <a:bodyPr/>
        <a:lstStyle/>
        <a:p>
          <a:r>
            <a:rPr lang="en-US"/>
            <a:t>Sustaining the DD</a:t>
          </a:r>
        </a:p>
      </dgm:t>
    </dgm:pt>
    <dgm:pt modelId="{8A7EA6CC-178D-44D1-80CF-0FADE33FA66E}" type="parTrans" cxnId="{3C9B79F4-528C-4AAB-9F28-70E84F563582}">
      <dgm:prSet/>
      <dgm:spPr/>
      <dgm:t>
        <a:bodyPr/>
        <a:lstStyle/>
        <a:p>
          <a:endParaRPr lang="en-US"/>
        </a:p>
      </dgm:t>
    </dgm:pt>
    <dgm:pt modelId="{972A3111-9731-4422-B113-D7C43857C6CF}" type="sibTrans" cxnId="{3C9B79F4-528C-4AAB-9F28-70E84F563582}">
      <dgm:prSet/>
      <dgm:spPr/>
      <dgm:t>
        <a:bodyPr/>
        <a:lstStyle/>
        <a:p>
          <a:endParaRPr lang="en-US"/>
        </a:p>
      </dgm:t>
    </dgm:pt>
    <dgm:pt modelId="{DA81BCB1-F2E0-4632-B6AE-F2946255B6C7}">
      <dgm:prSet phldrT="[Text]"/>
      <dgm:spPr>
        <a:solidFill>
          <a:schemeClr val="accent6">
            <a:lumMod val="20000"/>
            <a:lumOff val="80000"/>
          </a:schemeClr>
        </a:solidFill>
      </dgm:spPr>
      <dgm:t>
        <a:bodyPr/>
        <a:lstStyle/>
        <a:p>
          <a:r>
            <a:rPr lang="en-US"/>
            <a:t>Harnessing the DD</a:t>
          </a:r>
        </a:p>
      </dgm:t>
    </dgm:pt>
    <dgm:pt modelId="{E1C182D0-9125-4F19-8E8C-3DC0AB1C71CD}" type="sibTrans" cxnId="{37EAF023-27F4-4655-BFC4-C48910C9835F}">
      <dgm:prSet/>
      <dgm:spPr/>
      <dgm:t>
        <a:bodyPr/>
        <a:lstStyle/>
        <a:p>
          <a:endParaRPr lang="en-US"/>
        </a:p>
      </dgm:t>
    </dgm:pt>
    <dgm:pt modelId="{0CEF1597-00F6-48BB-9610-7FD379EBEA04}" type="parTrans" cxnId="{37EAF023-27F4-4655-BFC4-C48910C9835F}">
      <dgm:prSet/>
      <dgm:spPr/>
      <dgm:t>
        <a:bodyPr/>
        <a:lstStyle/>
        <a:p>
          <a:endParaRPr lang="en-US"/>
        </a:p>
      </dgm:t>
    </dgm:pt>
    <dgm:pt modelId="{E0E49CCD-6A96-49D5-8865-B960DA98804D}">
      <dgm:prSet phldrT="[Text]"/>
      <dgm:spPr>
        <a:solidFill>
          <a:schemeClr val="accent6">
            <a:lumMod val="20000"/>
            <a:lumOff val="80000"/>
          </a:schemeClr>
        </a:solidFill>
      </dgm:spPr>
      <dgm:t>
        <a:bodyPr/>
        <a:lstStyle/>
        <a:p>
          <a:r>
            <a:rPr lang="en-US"/>
            <a:t>Cultivating the DD</a:t>
          </a:r>
        </a:p>
      </dgm:t>
    </dgm:pt>
    <dgm:pt modelId="{6476C731-6561-46AD-A197-2E8EC67AAF7B}" type="parTrans" cxnId="{B16BDA4F-636C-456A-BF84-B0B2E8B7E7EF}">
      <dgm:prSet/>
      <dgm:spPr/>
      <dgm:t>
        <a:bodyPr/>
        <a:lstStyle/>
        <a:p>
          <a:endParaRPr lang="en-NG"/>
        </a:p>
      </dgm:t>
    </dgm:pt>
    <dgm:pt modelId="{CBE08BB0-C142-4333-995D-3BC604321145}" type="sibTrans" cxnId="{B16BDA4F-636C-456A-BF84-B0B2E8B7E7EF}">
      <dgm:prSet/>
      <dgm:spPr/>
      <dgm:t>
        <a:bodyPr/>
        <a:lstStyle/>
        <a:p>
          <a:endParaRPr lang="en-NG"/>
        </a:p>
      </dgm:t>
    </dgm:pt>
    <dgm:pt modelId="{9C2F541A-D20C-4F79-87B6-4F8D76BD2600}" type="pres">
      <dgm:prSet presAssocID="{7BC9BB8F-E621-4018-B36B-E284FF456D39}" presName="arrowDiagram" presStyleCnt="0">
        <dgm:presLayoutVars>
          <dgm:chMax val="5"/>
          <dgm:dir/>
          <dgm:resizeHandles val="exact"/>
        </dgm:presLayoutVars>
      </dgm:prSet>
      <dgm:spPr/>
    </dgm:pt>
    <dgm:pt modelId="{7AB4B1B0-A365-4C76-94D7-7A1D71F11E1D}" type="pres">
      <dgm:prSet presAssocID="{7BC9BB8F-E621-4018-B36B-E284FF456D39}" presName="arrow" presStyleLbl="bgShp" presStyleIdx="0" presStyleCnt="1"/>
      <dgm:spPr>
        <a:solidFill>
          <a:schemeClr val="accent6">
            <a:lumMod val="75000"/>
          </a:schemeClr>
        </a:solidFill>
      </dgm:spPr>
    </dgm:pt>
    <dgm:pt modelId="{F5831D3B-5B55-4D5C-A7C1-67FEE783A02C}" type="pres">
      <dgm:prSet presAssocID="{7BC9BB8F-E621-4018-B36B-E284FF456D39}" presName="arrowDiagram4" presStyleCnt="0"/>
      <dgm:spPr/>
    </dgm:pt>
    <dgm:pt modelId="{0D606A23-2217-42B6-92C2-4125AE122A1C}" type="pres">
      <dgm:prSet presAssocID="{ECE803AE-8D7C-4EF4-BE1C-53538BD848C8}" presName="bullet4a" presStyleLbl="node1" presStyleIdx="0" presStyleCnt="4"/>
      <dgm:spPr/>
    </dgm:pt>
    <dgm:pt modelId="{ADA9ADD5-6724-4F79-AA8D-69FC52FA4949}" type="pres">
      <dgm:prSet presAssocID="{ECE803AE-8D7C-4EF4-BE1C-53538BD848C8}" presName="textBox4a" presStyleLbl="revTx" presStyleIdx="0" presStyleCnt="4" custScaleY="73527">
        <dgm:presLayoutVars>
          <dgm:bulletEnabled val="1"/>
        </dgm:presLayoutVars>
      </dgm:prSet>
      <dgm:spPr/>
    </dgm:pt>
    <dgm:pt modelId="{9691FDDB-A908-4B82-A29B-DBA6D904F600}" type="pres">
      <dgm:prSet presAssocID="{E0E49CCD-6A96-49D5-8865-B960DA98804D}" presName="bullet4b" presStyleLbl="node1" presStyleIdx="1" presStyleCnt="4"/>
      <dgm:spPr/>
    </dgm:pt>
    <dgm:pt modelId="{301B77D4-CE9C-4217-9813-C1F437925760}" type="pres">
      <dgm:prSet presAssocID="{E0E49CCD-6A96-49D5-8865-B960DA98804D}" presName="textBox4b" presStyleLbl="revTx" presStyleIdx="1" presStyleCnt="4" custScaleY="31066" custLinFactNeighborX="-4286" custLinFactNeighborY="-18908">
        <dgm:presLayoutVars>
          <dgm:bulletEnabled val="1"/>
        </dgm:presLayoutVars>
      </dgm:prSet>
      <dgm:spPr/>
    </dgm:pt>
    <dgm:pt modelId="{5DB22711-BDD7-4CFA-977A-21EE948C7367}" type="pres">
      <dgm:prSet presAssocID="{DA81BCB1-F2E0-4632-B6AE-F2946255B6C7}" presName="bullet4c" presStyleLbl="node1" presStyleIdx="2" presStyleCnt="4"/>
      <dgm:spPr/>
    </dgm:pt>
    <dgm:pt modelId="{CF9D3CD8-30F8-4FFF-8584-2ED463E92291}" type="pres">
      <dgm:prSet presAssocID="{DA81BCB1-F2E0-4632-B6AE-F2946255B6C7}" presName="textBox4c" presStyleLbl="revTx" presStyleIdx="2" presStyleCnt="4" custScaleY="26886" custLinFactNeighborX="-9644" custLinFactNeighborY="-26798">
        <dgm:presLayoutVars>
          <dgm:bulletEnabled val="1"/>
        </dgm:presLayoutVars>
      </dgm:prSet>
      <dgm:spPr/>
    </dgm:pt>
    <dgm:pt modelId="{E4C754BC-CE3D-4C42-8F93-0434004D918C}" type="pres">
      <dgm:prSet presAssocID="{3CC41129-32FA-4538-B5E9-8F343FEFCF7A}" presName="bullet4d" presStyleLbl="node1" presStyleIdx="3" presStyleCnt="4"/>
      <dgm:spPr/>
    </dgm:pt>
    <dgm:pt modelId="{19F78BAA-EEAE-45D1-B638-08B8F06CFAA8}" type="pres">
      <dgm:prSet presAssocID="{3CC41129-32FA-4538-B5E9-8F343FEFCF7A}" presName="textBox4d" presStyleLbl="revTx" presStyleIdx="3" presStyleCnt="4" custScaleY="21917" custLinFactNeighborX="-17145" custLinFactNeighborY="-20587">
        <dgm:presLayoutVars>
          <dgm:bulletEnabled val="1"/>
        </dgm:presLayoutVars>
      </dgm:prSet>
      <dgm:spPr/>
    </dgm:pt>
  </dgm:ptLst>
  <dgm:cxnLst>
    <dgm:cxn modelId="{37EAF023-27F4-4655-BFC4-C48910C9835F}" srcId="{7BC9BB8F-E621-4018-B36B-E284FF456D39}" destId="{DA81BCB1-F2E0-4632-B6AE-F2946255B6C7}" srcOrd="2" destOrd="0" parTransId="{0CEF1597-00F6-48BB-9610-7FD379EBEA04}" sibTransId="{E1C182D0-9125-4F19-8E8C-3DC0AB1C71CD}"/>
    <dgm:cxn modelId="{233FF030-B5AB-4CA9-A55C-B552061B6761}" type="presOf" srcId="{3CC41129-32FA-4538-B5E9-8F343FEFCF7A}" destId="{19F78BAA-EEAE-45D1-B638-08B8F06CFAA8}" srcOrd="0" destOrd="0" presId="urn:microsoft.com/office/officeart/2005/8/layout/arrow2"/>
    <dgm:cxn modelId="{5CC6103D-C9B9-4D67-8C86-2868953F8E50}" type="presOf" srcId="{7BC9BB8F-E621-4018-B36B-E284FF456D39}" destId="{9C2F541A-D20C-4F79-87B6-4F8D76BD2600}" srcOrd="0" destOrd="0" presId="urn:microsoft.com/office/officeart/2005/8/layout/arrow2"/>
    <dgm:cxn modelId="{B16BDA4F-636C-456A-BF84-B0B2E8B7E7EF}" srcId="{7BC9BB8F-E621-4018-B36B-E284FF456D39}" destId="{E0E49CCD-6A96-49D5-8865-B960DA98804D}" srcOrd="1" destOrd="0" parTransId="{6476C731-6561-46AD-A197-2E8EC67AAF7B}" sibTransId="{CBE08BB0-C142-4333-995D-3BC604321145}"/>
    <dgm:cxn modelId="{17CB1984-2F84-4BAA-B008-1099A5914F1A}" type="presOf" srcId="{DA81BCB1-F2E0-4632-B6AE-F2946255B6C7}" destId="{CF9D3CD8-30F8-4FFF-8584-2ED463E92291}" srcOrd="0" destOrd="0" presId="urn:microsoft.com/office/officeart/2005/8/layout/arrow2"/>
    <dgm:cxn modelId="{45361395-F3B5-43D8-B664-FB6AE7D07374}" srcId="{7BC9BB8F-E621-4018-B36B-E284FF456D39}" destId="{ECE803AE-8D7C-4EF4-BE1C-53538BD848C8}" srcOrd="0" destOrd="0" parTransId="{84892996-9F28-49A6-9BEC-B307ECE98153}" sibTransId="{63427334-7574-4665-A112-9BE225FFEC01}"/>
    <dgm:cxn modelId="{2B84F5C6-90C7-4760-BD99-693296BD8961}" type="presOf" srcId="{ECE803AE-8D7C-4EF4-BE1C-53538BD848C8}" destId="{ADA9ADD5-6724-4F79-AA8D-69FC52FA4949}" srcOrd="0" destOrd="0" presId="urn:microsoft.com/office/officeart/2005/8/layout/arrow2"/>
    <dgm:cxn modelId="{AE79F0E5-4288-4A6E-AF0F-F4387F793935}" type="presOf" srcId="{E0E49CCD-6A96-49D5-8865-B960DA98804D}" destId="{301B77D4-CE9C-4217-9813-C1F437925760}" srcOrd="0" destOrd="0" presId="urn:microsoft.com/office/officeart/2005/8/layout/arrow2"/>
    <dgm:cxn modelId="{3C9B79F4-528C-4AAB-9F28-70E84F563582}" srcId="{7BC9BB8F-E621-4018-B36B-E284FF456D39}" destId="{3CC41129-32FA-4538-B5E9-8F343FEFCF7A}" srcOrd="3" destOrd="0" parTransId="{8A7EA6CC-178D-44D1-80CF-0FADE33FA66E}" sibTransId="{972A3111-9731-4422-B113-D7C43857C6CF}"/>
    <dgm:cxn modelId="{8D51EA03-AFCA-4FCE-9E21-EDB9305A4130}" type="presParOf" srcId="{9C2F541A-D20C-4F79-87B6-4F8D76BD2600}" destId="{7AB4B1B0-A365-4C76-94D7-7A1D71F11E1D}" srcOrd="0" destOrd="0" presId="urn:microsoft.com/office/officeart/2005/8/layout/arrow2"/>
    <dgm:cxn modelId="{7E3A5A9F-F808-451B-BC5B-60A78BE3F498}" type="presParOf" srcId="{9C2F541A-D20C-4F79-87B6-4F8D76BD2600}" destId="{F5831D3B-5B55-4D5C-A7C1-67FEE783A02C}" srcOrd="1" destOrd="0" presId="urn:microsoft.com/office/officeart/2005/8/layout/arrow2"/>
    <dgm:cxn modelId="{E82FDF60-1248-48CC-85A8-8728891B7D89}" type="presParOf" srcId="{F5831D3B-5B55-4D5C-A7C1-67FEE783A02C}" destId="{0D606A23-2217-42B6-92C2-4125AE122A1C}" srcOrd="0" destOrd="0" presId="urn:microsoft.com/office/officeart/2005/8/layout/arrow2"/>
    <dgm:cxn modelId="{9301C019-2487-4F74-9BDB-C987C515202E}" type="presParOf" srcId="{F5831D3B-5B55-4D5C-A7C1-67FEE783A02C}" destId="{ADA9ADD5-6724-4F79-AA8D-69FC52FA4949}" srcOrd="1" destOrd="0" presId="urn:microsoft.com/office/officeart/2005/8/layout/arrow2"/>
    <dgm:cxn modelId="{E460557F-C513-4EAA-B0ED-AE29863238B1}" type="presParOf" srcId="{F5831D3B-5B55-4D5C-A7C1-67FEE783A02C}" destId="{9691FDDB-A908-4B82-A29B-DBA6D904F600}" srcOrd="2" destOrd="0" presId="urn:microsoft.com/office/officeart/2005/8/layout/arrow2"/>
    <dgm:cxn modelId="{84C5425F-FD32-4F67-8AB7-4A1EAEA42E78}" type="presParOf" srcId="{F5831D3B-5B55-4D5C-A7C1-67FEE783A02C}" destId="{301B77D4-CE9C-4217-9813-C1F437925760}" srcOrd="3" destOrd="0" presId="urn:microsoft.com/office/officeart/2005/8/layout/arrow2"/>
    <dgm:cxn modelId="{B1027576-D270-4101-A7DE-364ABD4A03D2}" type="presParOf" srcId="{F5831D3B-5B55-4D5C-A7C1-67FEE783A02C}" destId="{5DB22711-BDD7-4CFA-977A-21EE948C7367}" srcOrd="4" destOrd="0" presId="urn:microsoft.com/office/officeart/2005/8/layout/arrow2"/>
    <dgm:cxn modelId="{78D548B0-357E-4E0A-8A48-D84D90781B18}" type="presParOf" srcId="{F5831D3B-5B55-4D5C-A7C1-67FEE783A02C}" destId="{CF9D3CD8-30F8-4FFF-8584-2ED463E92291}" srcOrd="5" destOrd="0" presId="urn:microsoft.com/office/officeart/2005/8/layout/arrow2"/>
    <dgm:cxn modelId="{9DF87BB0-9D19-4872-9AE4-2C1FB9BE20F1}" type="presParOf" srcId="{F5831D3B-5B55-4D5C-A7C1-67FEE783A02C}" destId="{E4C754BC-CE3D-4C42-8F93-0434004D918C}" srcOrd="6" destOrd="0" presId="urn:microsoft.com/office/officeart/2005/8/layout/arrow2"/>
    <dgm:cxn modelId="{C2934085-BC9B-4A34-84D4-B9959C0669F6}" type="presParOf" srcId="{F5831D3B-5B55-4D5C-A7C1-67FEE783A02C}" destId="{19F78BAA-EEAE-45D1-B638-08B8F06CFAA8}" srcOrd="7" destOrd="0" presId="urn:microsoft.com/office/officeart/2005/8/layout/arrow2"/>
  </dgm:cxnLst>
  <dgm:bg>
    <a:solidFill>
      <a:schemeClr val="accent6">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CF244-929D-4419-9240-7BFEE44907D6}" type="doc">
      <dgm:prSet loTypeId="urn:microsoft.com/office/officeart/2005/8/layout/hProcess9" loCatId="process" qsTypeId="urn:microsoft.com/office/officeart/2005/8/quickstyle/3d1" qsCatId="3D" csTypeId="urn:microsoft.com/office/officeart/2005/8/colors/colorful3" csCatId="colorful" phldr="1"/>
      <dgm:spPr/>
    </dgm:pt>
    <dgm:pt modelId="{550386FA-FDE9-40EF-A7F9-93CCA861583E}">
      <dgm:prSet phldrT="[Text]" custT="1"/>
      <dgm:spPr>
        <a:solidFill>
          <a:srgbClr val="C00000"/>
        </a:solidFill>
      </dgm:spPr>
      <dgm:t>
        <a:bodyPr/>
        <a:lstStyle/>
        <a:p>
          <a:r>
            <a:rPr lang="en-GB" sz="2600" b="1" dirty="0"/>
            <a:t>Fertility decline</a:t>
          </a:r>
        </a:p>
      </dgm:t>
    </dgm:pt>
    <dgm:pt modelId="{393AE58B-6C9D-461C-BD0C-5E0CD0A2F1E9}" type="parTrans" cxnId="{4724B1A6-889F-4BBB-BE5B-7DE99D142FD8}">
      <dgm:prSet/>
      <dgm:spPr/>
      <dgm:t>
        <a:bodyPr/>
        <a:lstStyle/>
        <a:p>
          <a:endParaRPr lang="en-GB" sz="2600" b="1"/>
        </a:p>
      </dgm:t>
    </dgm:pt>
    <dgm:pt modelId="{4C15224C-38D8-40F9-850B-0CC422717008}" type="sibTrans" cxnId="{4724B1A6-889F-4BBB-BE5B-7DE99D142FD8}">
      <dgm:prSet/>
      <dgm:spPr/>
      <dgm:t>
        <a:bodyPr/>
        <a:lstStyle/>
        <a:p>
          <a:endParaRPr lang="en-GB" sz="2600" b="1"/>
        </a:p>
      </dgm:t>
    </dgm:pt>
    <dgm:pt modelId="{0B75FA99-3171-4C6A-ABFD-16C55C910B06}">
      <dgm:prSet phldrT="[Text]" custT="1"/>
      <dgm:spPr>
        <a:solidFill>
          <a:schemeClr val="accent4">
            <a:lumMod val="50000"/>
          </a:schemeClr>
        </a:solidFill>
      </dgm:spPr>
      <dgm:t>
        <a:bodyPr/>
        <a:lstStyle/>
        <a:p>
          <a:r>
            <a:rPr lang="en-GB" sz="2600" b="1" dirty="0"/>
            <a:t>Age dependency</a:t>
          </a:r>
        </a:p>
      </dgm:t>
    </dgm:pt>
    <dgm:pt modelId="{7B130B3A-741C-4014-A458-7B1FCD8C0843}" type="parTrans" cxnId="{66E3E798-952D-4664-9B87-87ADC9C0C178}">
      <dgm:prSet/>
      <dgm:spPr/>
      <dgm:t>
        <a:bodyPr/>
        <a:lstStyle/>
        <a:p>
          <a:endParaRPr lang="en-GB" sz="2600" b="1"/>
        </a:p>
      </dgm:t>
    </dgm:pt>
    <dgm:pt modelId="{8D954B0D-F364-45D8-86C0-27BE4A99B8FD}" type="sibTrans" cxnId="{66E3E798-952D-4664-9B87-87ADC9C0C178}">
      <dgm:prSet/>
      <dgm:spPr/>
      <dgm:t>
        <a:bodyPr/>
        <a:lstStyle/>
        <a:p>
          <a:endParaRPr lang="en-GB" sz="2600" b="1"/>
        </a:p>
      </dgm:t>
    </dgm:pt>
    <dgm:pt modelId="{C053C56A-D773-428E-A3DB-4B2E84978253}">
      <dgm:prSet phldrT="[Text]" custT="1"/>
      <dgm:spPr>
        <a:solidFill>
          <a:schemeClr val="accent3">
            <a:lumMod val="75000"/>
          </a:schemeClr>
        </a:solidFill>
      </dgm:spPr>
      <dgm:t>
        <a:bodyPr/>
        <a:lstStyle/>
        <a:p>
          <a:r>
            <a:rPr lang="en-GB" sz="2600" b="1" dirty="0"/>
            <a:t>Economic dependency</a:t>
          </a:r>
        </a:p>
      </dgm:t>
    </dgm:pt>
    <dgm:pt modelId="{9E4B7283-EBFC-4C0C-B194-452305881F3F}" type="parTrans" cxnId="{3CFC87C5-7495-4574-A5BD-E52753EF41E4}">
      <dgm:prSet/>
      <dgm:spPr/>
      <dgm:t>
        <a:bodyPr/>
        <a:lstStyle/>
        <a:p>
          <a:endParaRPr lang="en-GB" sz="2600" b="1"/>
        </a:p>
      </dgm:t>
    </dgm:pt>
    <dgm:pt modelId="{D869503E-B4C4-4692-9D1D-D335E490BD9F}" type="sibTrans" cxnId="{3CFC87C5-7495-4574-A5BD-E52753EF41E4}">
      <dgm:prSet/>
      <dgm:spPr/>
      <dgm:t>
        <a:bodyPr/>
        <a:lstStyle/>
        <a:p>
          <a:endParaRPr lang="en-GB" sz="2600" b="1"/>
        </a:p>
      </dgm:t>
    </dgm:pt>
    <dgm:pt modelId="{0182154E-760B-478B-B10D-459AFA61E037}">
      <dgm:prSet phldrT="[Text]" custT="1"/>
      <dgm:spPr>
        <a:solidFill>
          <a:schemeClr val="accent2">
            <a:lumMod val="50000"/>
          </a:schemeClr>
        </a:solidFill>
      </dgm:spPr>
      <dgm:t>
        <a:bodyPr/>
        <a:lstStyle/>
        <a:p>
          <a:r>
            <a:rPr lang="en-GB" sz="2600" b="1" dirty="0"/>
            <a:t>Savings and Investment</a:t>
          </a:r>
        </a:p>
      </dgm:t>
    </dgm:pt>
    <dgm:pt modelId="{FF71982A-A06A-466F-8165-4F150B04B7D6}" type="parTrans" cxnId="{8412ADC8-92D8-4FA1-AA6C-BA72D8A2A308}">
      <dgm:prSet/>
      <dgm:spPr/>
      <dgm:t>
        <a:bodyPr/>
        <a:lstStyle/>
        <a:p>
          <a:endParaRPr lang="en-GB" sz="2600" b="1"/>
        </a:p>
      </dgm:t>
    </dgm:pt>
    <dgm:pt modelId="{834D160E-6F67-4F9E-B5B0-6C0246A0BEF4}" type="sibTrans" cxnId="{8412ADC8-92D8-4FA1-AA6C-BA72D8A2A308}">
      <dgm:prSet/>
      <dgm:spPr/>
      <dgm:t>
        <a:bodyPr/>
        <a:lstStyle/>
        <a:p>
          <a:endParaRPr lang="en-GB" sz="2600" b="1"/>
        </a:p>
      </dgm:t>
    </dgm:pt>
    <dgm:pt modelId="{8BD6F282-5A89-4FE0-8A30-6D9DE22325EA}">
      <dgm:prSet phldrT="[Text]" custT="1"/>
      <dgm:spPr>
        <a:solidFill>
          <a:srgbClr val="7030A0"/>
        </a:solidFill>
      </dgm:spPr>
      <dgm:t>
        <a:bodyPr/>
        <a:lstStyle/>
        <a:p>
          <a:r>
            <a:rPr lang="en-GB" sz="2600" b="1" dirty="0"/>
            <a:t>Economic Growth</a:t>
          </a:r>
        </a:p>
      </dgm:t>
    </dgm:pt>
    <dgm:pt modelId="{4CD53AAB-F94A-4A42-80D2-E7B67395E3C7}" type="parTrans" cxnId="{D92D0115-2649-49F9-8D00-D503F7DD31DC}">
      <dgm:prSet/>
      <dgm:spPr/>
      <dgm:t>
        <a:bodyPr/>
        <a:lstStyle/>
        <a:p>
          <a:endParaRPr lang="en-GB" sz="2600" b="1"/>
        </a:p>
      </dgm:t>
    </dgm:pt>
    <dgm:pt modelId="{31715CAF-1D7E-407B-9B19-AD0C4ED4C949}" type="sibTrans" cxnId="{D92D0115-2649-49F9-8D00-D503F7DD31DC}">
      <dgm:prSet/>
      <dgm:spPr/>
      <dgm:t>
        <a:bodyPr/>
        <a:lstStyle/>
        <a:p>
          <a:endParaRPr lang="en-GB" sz="2600" b="1"/>
        </a:p>
      </dgm:t>
    </dgm:pt>
    <dgm:pt modelId="{128C34C2-56B4-44B5-8D1D-DC86FB31C20F}" type="pres">
      <dgm:prSet presAssocID="{E6FCF244-929D-4419-9240-7BFEE44907D6}" presName="CompostProcess" presStyleCnt="0">
        <dgm:presLayoutVars>
          <dgm:dir/>
          <dgm:resizeHandles val="exact"/>
        </dgm:presLayoutVars>
      </dgm:prSet>
      <dgm:spPr/>
    </dgm:pt>
    <dgm:pt modelId="{BF628C23-51C2-4A98-83B6-C346C23E7C62}" type="pres">
      <dgm:prSet presAssocID="{E6FCF244-929D-4419-9240-7BFEE44907D6}" presName="arrow" presStyleLbl="bgShp" presStyleIdx="0" presStyleCnt="1"/>
      <dgm:spPr>
        <a:solidFill>
          <a:schemeClr val="accent2">
            <a:lumMod val="60000"/>
            <a:lumOff val="40000"/>
          </a:schemeClr>
        </a:solidFill>
      </dgm:spPr>
    </dgm:pt>
    <dgm:pt modelId="{E28A6FD4-62B6-430C-9EDA-8DA3AC17F913}" type="pres">
      <dgm:prSet presAssocID="{E6FCF244-929D-4419-9240-7BFEE44907D6}" presName="linearProcess" presStyleCnt="0"/>
      <dgm:spPr/>
    </dgm:pt>
    <dgm:pt modelId="{C87F9C3D-D836-454A-B080-BDE25765ED2F}" type="pres">
      <dgm:prSet presAssocID="{550386FA-FDE9-40EF-A7F9-93CCA861583E}" presName="textNode" presStyleLbl="node1" presStyleIdx="0" presStyleCnt="5">
        <dgm:presLayoutVars>
          <dgm:bulletEnabled val="1"/>
        </dgm:presLayoutVars>
      </dgm:prSet>
      <dgm:spPr/>
    </dgm:pt>
    <dgm:pt modelId="{B0831670-9B9A-4D4E-8B35-A1443C8FAB0C}" type="pres">
      <dgm:prSet presAssocID="{4C15224C-38D8-40F9-850B-0CC422717008}" presName="sibTrans" presStyleCnt="0"/>
      <dgm:spPr/>
    </dgm:pt>
    <dgm:pt modelId="{F3D02DD6-2FDB-499D-A7AE-27A5C10136A5}" type="pres">
      <dgm:prSet presAssocID="{0B75FA99-3171-4C6A-ABFD-16C55C910B06}" presName="textNode" presStyleLbl="node1" presStyleIdx="1" presStyleCnt="5">
        <dgm:presLayoutVars>
          <dgm:bulletEnabled val="1"/>
        </dgm:presLayoutVars>
      </dgm:prSet>
      <dgm:spPr/>
    </dgm:pt>
    <dgm:pt modelId="{3B6189C7-68BE-4FAD-82E1-010ED3B7066D}" type="pres">
      <dgm:prSet presAssocID="{8D954B0D-F364-45D8-86C0-27BE4A99B8FD}" presName="sibTrans" presStyleCnt="0"/>
      <dgm:spPr/>
    </dgm:pt>
    <dgm:pt modelId="{A0C730E2-BCF8-4373-A228-1F56713EFEBA}" type="pres">
      <dgm:prSet presAssocID="{C053C56A-D773-428E-A3DB-4B2E84978253}" presName="textNode" presStyleLbl="node1" presStyleIdx="2" presStyleCnt="5">
        <dgm:presLayoutVars>
          <dgm:bulletEnabled val="1"/>
        </dgm:presLayoutVars>
      </dgm:prSet>
      <dgm:spPr/>
    </dgm:pt>
    <dgm:pt modelId="{44426C28-220D-4063-BC16-97CBD1A86995}" type="pres">
      <dgm:prSet presAssocID="{D869503E-B4C4-4692-9D1D-D335E490BD9F}" presName="sibTrans" presStyleCnt="0"/>
      <dgm:spPr/>
    </dgm:pt>
    <dgm:pt modelId="{1074B224-C56E-4619-845D-313F33BB6765}" type="pres">
      <dgm:prSet presAssocID="{0182154E-760B-478B-B10D-459AFA61E037}" presName="textNode" presStyleLbl="node1" presStyleIdx="3" presStyleCnt="5">
        <dgm:presLayoutVars>
          <dgm:bulletEnabled val="1"/>
        </dgm:presLayoutVars>
      </dgm:prSet>
      <dgm:spPr/>
    </dgm:pt>
    <dgm:pt modelId="{9A9BFB7B-CC9D-4DA4-A984-4EAFD8116B90}" type="pres">
      <dgm:prSet presAssocID="{834D160E-6F67-4F9E-B5B0-6C0246A0BEF4}" presName="sibTrans" presStyleCnt="0"/>
      <dgm:spPr/>
    </dgm:pt>
    <dgm:pt modelId="{85E2B7A3-E360-4C95-A4CA-A64EE5D75772}" type="pres">
      <dgm:prSet presAssocID="{8BD6F282-5A89-4FE0-8A30-6D9DE22325EA}" presName="textNode" presStyleLbl="node1" presStyleIdx="4" presStyleCnt="5">
        <dgm:presLayoutVars>
          <dgm:bulletEnabled val="1"/>
        </dgm:presLayoutVars>
      </dgm:prSet>
      <dgm:spPr/>
    </dgm:pt>
  </dgm:ptLst>
  <dgm:cxnLst>
    <dgm:cxn modelId="{02068C10-9A7E-4013-A757-B3CDE93C311F}" type="presOf" srcId="{0182154E-760B-478B-B10D-459AFA61E037}" destId="{1074B224-C56E-4619-845D-313F33BB6765}" srcOrd="0" destOrd="0" presId="urn:microsoft.com/office/officeart/2005/8/layout/hProcess9"/>
    <dgm:cxn modelId="{DF729E11-A607-45AE-A093-23C8C4FFD4A9}" type="presOf" srcId="{550386FA-FDE9-40EF-A7F9-93CCA861583E}" destId="{C87F9C3D-D836-454A-B080-BDE25765ED2F}" srcOrd="0" destOrd="0" presId="urn:microsoft.com/office/officeart/2005/8/layout/hProcess9"/>
    <dgm:cxn modelId="{D92D0115-2649-49F9-8D00-D503F7DD31DC}" srcId="{E6FCF244-929D-4419-9240-7BFEE44907D6}" destId="{8BD6F282-5A89-4FE0-8A30-6D9DE22325EA}" srcOrd="4" destOrd="0" parTransId="{4CD53AAB-F94A-4A42-80D2-E7B67395E3C7}" sibTransId="{31715CAF-1D7E-407B-9B19-AD0C4ED4C949}"/>
    <dgm:cxn modelId="{97ACDA29-A764-4370-B83D-522EBFAF24C7}" type="presOf" srcId="{E6FCF244-929D-4419-9240-7BFEE44907D6}" destId="{128C34C2-56B4-44B5-8D1D-DC86FB31C20F}" srcOrd="0" destOrd="0" presId="urn:microsoft.com/office/officeart/2005/8/layout/hProcess9"/>
    <dgm:cxn modelId="{9CA4303F-9831-4AC3-96DD-9F7CA8E64AAF}" type="presOf" srcId="{C053C56A-D773-428E-A3DB-4B2E84978253}" destId="{A0C730E2-BCF8-4373-A228-1F56713EFEBA}" srcOrd="0" destOrd="0" presId="urn:microsoft.com/office/officeart/2005/8/layout/hProcess9"/>
    <dgm:cxn modelId="{0E1F8741-087F-464F-B23D-0BBFAA9B3A11}" type="presOf" srcId="{8BD6F282-5A89-4FE0-8A30-6D9DE22325EA}" destId="{85E2B7A3-E360-4C95-A4CA-A64EE5D75772}" srcOrd="0" destOrd="0" presId="urn:microsoft.com/office/officeart/2005/8/layout/hProcess9"/>
    <dgm:cxn modelId="{CF1B158A-DD20-45C1-AF22-DDD6CE78BCD8}" type="presOf" srcId="{0B75FA99-3171-4C6A-ABFD-16C55C910B06}" destId="{F3D02DD6-2FDB-499D-A7AE-27A5C10136A5}" srcOrd="0" destOrd="0" presId="urn:microsoft.com/office/officeart/2005/8/layout/hProcess9"/>
    <dgm:cxn modelId="{66E3E798-952D-4664-9B87-87ADC9C0C178}" srcId="{E6FCF244-929D-4419-9240-7BFEE44907D6}" destId="{0B75FA99-3171-4C6A-ABFD-16C55C910B06}" srcOrd="1" destOrd="0" parTransId="{7B130B3A-741C-4014-A458-7B1FCD8C0843}" sibTransId="{8D954B0D-F364-45D8-86C0-27BE4A99B8FD}"/>
    <dgm:cxn modelId="{4724B1A6-889F-4BBB-BE5B-7DE99D142FD8}" srcId="{E6FCF244-929D-4419-9240-7BFEE44907D6}" destId="{550386FA-FDE9-40EF-A7F9-93CCA861583E}" srcOrd="0" destOrd="0" parTransId="{393AE58B-6C9D-461C-BD0C-5E0CD0A2F1E9}" sibTransId="{4C15224C-38D8-40F9-850B-0CC422717008}"/>
    <dgm:cxn modelId="{3CFC87C5-7495-4574-A5BD-E52753EF41E4}" srcId="{E6FCF244-929D-4419-9240-7BFEE44907D6}" destId="{C053C56A-D773-428E-A3DB-4B2E84978253}" srcOrd="2" destOrd="0" parTransId="{9E4B7283-EBFC-4C0C-B194-452305881F3F}" sibTransId="{D869503E-B4C4-4692-9D1D-D335E490BD9F}"/>
    <dgm:cxn modelId="{8412ADC8-92D8-4FA1-AA6C-BA72D8A2A308}" srcId="{E6FCF244-929D-4419-9240-7BFEE44907D6}" destId="{0182154E-760B-478B-B10D-459AFA61E037}" srcOrd="3" destOrd="0" parTransId="{FF71982A-A06A-466F-8165-4F150B04B7D6}" sibTransId="{834D160E-6F67-4F9E-B5B0-6C0246A0BEF4}"/>
    <dgm:cxn modelId="{8672BB41-E63A-47F4-8325-374940DA3EEB}" type="presParOf" srcId="{128C34C2-56B4-44B5-8D1D-DC86FB31C20F}" destId="{BF628C23-51C2-4A98-83B6-C346C23E7C62}" srcOrd="0" destOrd="0" presId="urn:microsoft.com/office/officeart/2005/8/layout/hProcess9"/>
    <dgm:cxn modelId="{23B620E5-2A12-402B-8C46-3823541FC7B7}" type="presParOf" srcId="{128C34C2-56B4-44B5-8D1D-DC86FB31C20F}" destId="{E28A6FD4-62B6-430C-9EDA-8DA3AC17F913}" srcOrd="1" destOrd="0" presId="urn:microsoft.com/office/officeart/2005/8/layout/hProcess9"/>
    <dgm:cxn modelId="{F116D471-2FDC-4296-8A5B-7262CB17A5D1}" type="presParOf" srcId="{E28A6FD4-62B6-430C-9EDA-8DA3AC17F913}" destId="{C87F9C3D-D836-454A-B080-BDE25765ED2F}" srcOrd="0" destOrd="0" presId="urn:microsoft.com/office/officeart/2005/8/layout/hProcess9"/>
    <dgm:cxn modelId="{108C1A17-8C5C-42E6-9FC9-122CD92FCA5B}" type="presParOf" srcId="{E28A6FD4-62B6-430C-9EDA-8DA3AC17F913}" destId="{B0831670-9B9A-4D4E-8B35-A1443C8FAB0C}" srcOrd="1" destOrd="0" presId="urn:microsoft.com/office/officeart/2005/8/layout/hProcess9"/>
    <dgm:cxn modelId="{07230D86-5B68-4CAE-93B7-9BA1BDD65CE3}" type="presParOf" srcId="{E28A6FD4-62B6-430C-9EDA-8DA3AC17F913}" destId="{F3D02DD6-2FDB-499D-A7AE-27A5C10136A5}" srcOrd="2" destOrd="0" presId="urn:microsoft.com/office/officeart/2005/8/layout/hProcess9"/>
    <dgm:cxn modelId="{E86039E6-CDF8-48C8-BB41-5773C1F7E63F}" type="presParOf" srcId="{E28A6FD4-62B6-430C-9EDA-8DA3AC17F913}" destId="{3B6189C7-68BE-4FAD-82E1-010ED3B7066D}" srcOrd="3" destOrd="0" presId="urn:microsoft.com/office/officeart/2005/8/layout/hProcess9"/>
    <dgm:cxn modelId="{526EB87A-BA8C-4E08-B04A-742E3EC08F44}" type="presParOf" srcId="{E28A6FD4-62B6-430C-9EDA-8DA3AC17F913}" destId="{A0C730E2-BCF8-4373-A228-1F56713EFEBA}" srcOrd="4" destOrd="0" presId="urn:microsoft.com/office/officeart/2005/8/layout/hProcess9"/>
    <dgm:cxn modelId="{E7523592-483A-4F58-BBC7-3D234B38007A}" type="presParOf" srcId="{E28A6FD4-62B6-430C-9EDA-8DA3AC17F913}" destId="{44426C28-220D-4063-BC16-97CBD1A86995}" srcOrd="5" destOrd="0" presId="urn:microsoft.com/office/officeart/2005/8/layout/hProcess9"/>
    <dgm:cxn modelId="{C129CFB5-0E94-4667-BABD-C77E53FD6515}" type="presParOf" srcId="{E28A6FD4-62B6-430C-9EDA-8DA3AC17F913}" destId="{1074B224-C56E-4619-845D-313F33BB6765}" srcOrd="6" destOrd="0" presId="urn:microsoft.com/office/officeart/2005/8/layout/hProcess9"/>
    <dgm:cxn modelId="{8AAA2E65-C977-4021-BFAB-44B5C1C672CC}" type="presParOf" srcId="{E28A6FD4-62B6-430C-9EDA-8DA3AC17F913}" destId="{9A9BFB7B-CC9D-4DA4-A984-4EAFD8116B90}" srcOrd="7" destOrd="0" presId="urn:microsoft.com/office/officeart/2005/8/layout/hProcess9"/>
    <dgm:cxn modelId="{CEB239D7-EA44-4735-9379-726043ED634E}" type="presParOf" srcId="{E28A6FD4-62B6-430C-9EDA-8DA3AC17F913}" destId="{85E2B7A3-E360-4C95-A4CA-A64EE5D75772}" srcOrd="8" destOrd="0" presId="urn:microsoft.com/office/officeart/2005/8/layout/hProcess9"/>
  </dgm:cxnLst>
  <dgm:bg>
    <a:solidFill>
      <a:schemeClr val="bg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08EA24-FF0F-496F-881C-664921FE2956}" type="doc">
      <dgm:prSet loTypeId="urn:microsoft.com/office/officeart/2005/8/layout/hProcess11" loCatId="process" qsTypeId="urn:microsoft.com/office/officeart/2005/8/quickstyle/3d3" qsCatId="3D" csTypeId="urn:microsoft.com/office/officeart/2005/8/colors/accent1_2" csCatId="accent1" phldr="1"/>
      <dgm:spPr/>
      <dgm:t>
        <a:bodyPr/>
        <a:lstStyle/>
        <a:p>
          <a:endParaRPr lang="en-GB"/>
        </a:p>
      </dgm:t>
    </dgm:pt>
    <dgm:pt modelId="{388E3A6E-7765-4A2F-BF9A-4BF7107EDAD6}">
      <dgm:prSet phldrT="[Text]" custT="1"/>
      <dgm:spPr/>
      <dgm:t>
        <a:bodyPr/>
        <a:lstStyle/>
        <a:p>
          <a:r>
            <a:rPr lang="en-GB" sz="2000" b="1" dirty="0">
              <a:solidFill>
                <a:schemeClr val="accent5">
                  <a:lumMod val="20000"/>
                  <a:lumOff val="80000"/>
                </a:schemeClr>
              </a:solidFill>
              <a:latin typeface="Calibri" panose="020F0502020204030204" pitchFamily="34" charset="0"/>
              <a:cs typeface="Calibri" panose="020F0502020204030204" pitchFamily="34" charset="0"/>
            </a:rPr>
            <a:t>Roadmap for Harnessing the Demographic Dividend</a:t>
          </a:r>
        </a:p>
      </dgm:t>
    </dgm:pt>
    <dgm:pt modelId="{A5FA19B1-4ACF-4597-98FD-8C522BE534EA}" type="parTrans" cxnId="{73F7B1EC-1D06-47A6-878F-8E4FFC2A655F}">
      <dgm:prSet/>
      <dgm:spPr/>
      <dgm:t>
        <a:bodyPr/>
        <a:lstStyle/>
        <a:p>
          <a:endParaRPr lang="en-GB" sz="2000">
            <a:latin typeface="Calibri" panose="020F0502020204030204" pitchFamily="34" charset="0"/>
            <a:cs typeface="Calibri" panose="020F0502020204030204" pitchFamily="34" charset="0"/>
          </a:endParaRPr>
        </a:p>
      </dgm:t>
    </dgm:pt>
    <dgm:pt modelId="{FF547251-522D-42F1-A0C5-1C11A6BBFAEB}" type="sibTrans" cxnId="{73F7B1EC-1D06-47A6-878F-8E4FFC2A655F}">
      <dgm:prSet/>
      <dgm:spPr/>
      <dgm:t>
        <a:bodyPr/>
        <a:lstStyle/>
        <a:p>
          <a:endParaRPr lang="en-GB" sz="2000">
            <a:latin typeface="Calibri" panose="020F0502020204030204" pitchFamily="34" charset="0"/>
            <a:cs typeface="Calibri" panose="020F0502020204030204" pitchFamily="34" charset="0"/>
          </a:endParaRPr>
        </a:p>
      </dgm:t>
    </dgm:pt>
    <dgm:pt modelId="{3AAC0656-FB0D-48EB-9E4D-1F90BB00F9D0}">
      <dgm:prSet phldrT="[Text]" custT="1"/>
      <dgm:spPr/>
      <dgm:t>
        <a:bodyPr/>
        <a:lstStyle/>
        <a:p>
          <a:r>
            <a:rPr lang="en-GB" sz="2000" b="1" dirty="0">
              <a:solidFill>
                <a:schemeClr val="accent5">
                  <a:lumMod val="20000"/>
                  <a:lumOff val="80000"/>
                </a:schemeClr>
              </a:solidFill>
              <a:latin typeface="Calibri" panose="020F0502020204030204" pitchFamily="34" charset="0"/>
              <a:cs typeface="Calibri" panose="020F0502020204030204" pitchFamily="34" charset="0"/>
            </a:rPr>
            <a:t>Demographic Dividend Estimation and Profile Report</a:t>
          </a:r>
        </a:p>
      </dgm:t>
    </dgm:pt>
    <dgm:pt modelId="{1E3C520A-8C69-4117-A88D-0196FEDAA201}" type="parTrans" cxnId="{03211B48-87BA-48D6-B89D-7D560F5C96E1}">
      <dgm:prSet/>
      <dgm:spPr/>
      <dgm:t>
        <a:bodyPr/>
        <a:lstStyle/>
        <a:p>
          <a:endParaRPr lang="en-GB" sz="2000">
            <a:latin typeface="Calibri" panose="020F0502020204030204" pitchFamily="34" charset="0"/>
            <a:cs typeface="Calibri" panose="020F0502020204030204" pitchFamily="34" charset="0"/>
          </a:endParaRPr>
        </a:p>
      </dgm:t>
    </dgm:pt>
    <dgm:pt modelId="{87532428-1317-4BDF-B7E6-4E776B8E6243}" type="sibTrans" cxnId="{03211B48-87BA-48D6-B89D-7D560F5C96E1}">
      <dgm:prSet/>
      <dgm:spPr/>
      <dgm:t>
        <a:bodyPr/>
        <a:lstStyle/>
        <a:p>
          <a:endParaRPr lang="en-GB" sz="2000">
            <a:latin typeface="Calibri" panose="020F0502020204030204" pitchFamily="34" charset="0"/>
            <a:cs typeface="Calibri" panose="020F0502020204030204" pitchFamily="34" charset="0"/>
          </a:endParaRPr>
        </a:p>
      </dgm:t>
    </dgm:pt>
    <dgm:pt modelId="{2E84348F-CB10-44D7-9558-3730D374294F}">
      <dgm:prSet phldrT="[Text]" custT="1"/>
      <dgm:spPr/>
      <dgm:t>
        <a:bodyPr/>
        <a:lstStyle/>
        <a:p>
          <a:r>
            <a:rPr lang="en-GB" sz="2000" b="1" dirty="0">
              <a:solidFill>
                <a:schemeClr val="accent5">
                  <a:lumMod val="20000"/>
                  <a:lumOff val="80000"/>
                </a:schemeClr>
              </a:solidFill>
              <a:latin typeface="Calibri" panose="020F0502020204030204" pitchFamily="34" charset="0"/>
              <a:cs typeface="Calibri" panose="020F0502020204030204" pitchFamily="34" charset="0"/>
            </a:rPr>
            <a:t>Demographic Dividend Monitoring Index and Observatory Report</a:t>
          </a:r>
          <a:endParaRPr lang="en-GB" sz="2000" dirty="0">
            <a:solidFill>
              <a:schemeClr val="accent5">
                <a:lumMod val="20000"/>
                <a:lumOff val="80000"/>
              </a:schemeClr>
            </a:solidFill>
            <a:latin typeface="Calibri" panose="020F0502020204030204" pitchFamily="34" charset="0"/>
            <a:cs typeface="Calibri" panose="020F0502020204030204" pitchFamily="34" charset="0"/>
          </a:endParaRPr>
        </a:p>
      </dgm:t>
    </dgm:pt>
    <dgm:pt modelId="{DDDE6014-48F0-48B7-989A-3757F27837C7}" type="parTrans" cxnId="{D513D5AD-7E2A-4AAA-B930-D518384CDD01}">
      <dgm:prSet/>
      <dgm:spPr/>
      <dgm:t>
        <a:bodyPr/>
        <a:lstStyle/>
        <a:p>
          <a:endParaRPr lang="en-GB" sz="2000">
            <a:latin typeface="Calibri" panose="020F0502020204030204" pitchFamily="34" charset="0"/>
            <a:cs typeface="Calibri" panose="020F0502020204030204" pitchFamily="34" charset="0"/>
          </a:endParaRPr>
        </a:p>
      </dgm:t>
    </dgm:pt>
    <dgm:pt modelId="{76B696EF-45E7-4F3D-8AB5-E0151748B958}" type="sibTrans" cxnId="{D513D5AD-7E2A-4AAA-B930-D518384CDD01}">
      <dgm:prSet/>
      <dgm:spPr/>
      <dgm:t>
        <a:bodyPr/>
        <a:lstStyle/>
        <a:p>
          <a:endParaRPr lang="en-GB" sz="2000">
            <a:latin typeface="Calibri" panose="020F0502020204030204" pitchFamily="34" charset="0"/>
            <a:cs typeface="Calibri" panose="020F0502020204030204" pitchFamily="34" charset="0"/>
          </a:endParaRPr>
        </a:p>
      </dgm:t>
    </dgm:pt>
    <dgm:pt modelId="{1136AE2F-0D6F-41BC-9889-D54D13F547A3}" type="pres">
      <dgm:prSet presAssocID="{DF08EA24-FF0F-496F-881C-664921FE2956}" presName="Name0" presStyleCnt="0">
        <dgm:presLayoutVars>
          <dgm:dir/>
          <dgm:resizeHandles val="exact"/>
        </dgm:presLayoutVars>
      </dgm:prSet>
      <dgm:spPr/>
    </dgm:pt>
    <dgm:pt modelId="{853D4DD8-29FA-48C0-8A23-0D2A9F3A2651}" type="pres">
      <dgm:prSet presAssocID="{DF08EA24-FF0F-496F-881C-664921FE2956}" presName="arrow" presStyleLbl="bgShp" presStyleIdx="0" presStyleCnt="1"/>
      <dgm:spPr>
        <a:solidFill>
          <a:schemeClr val="accent6">
            <a:lumMod val="75000"/>
          </a:schemeClr>
        </a:solidFill>
      </dgm:spPr>
    </dgm:pt>
    <dgm:pt modelId="{04B4A739-DF0B-4428-8218-6D1EB1122E1C}" type="pres">
      <dgm:prSet presAssocID="{DF08EA24-FF0F-496F-881C-664921FE2956}" presName="points" presStyleCnt="0"/>
      <dgm:spPr/>
    </dgm:pt>
    <dgm:pt modelId="{405DAA3D-3741-4A13-A81B-798988AA12D0}" type="pres">
      <dgm:prSet presAssocID="{388E3A6E-7765-4A2F-BF9A-4BF7107EDAD6}" presName="compositeA" presStyleCnt="0"/>
      <dgm:spPr/>
    </dgm:pt>
    <dgm:pt modelId="{C2B2F4EE-931D-46BC-9ABF-4EE32F09A6EA}" type="pres">
      <dgm:prSet presAssocID="{388E3A6E-7765-4A2F-BF9A-4BF7107EDAD6}" presName="textA" presStyleLbl="revTx" presStyleIdx="0" presStyleCnt="3">
        <dgm:presLayoutVars>
          <dgm:bulletEnabled val="1"/>
        </dgm:presLayoutVars>
      </dgm:prSet>
      <dgm:spPr/>
    </dgm:pt>
    <dgm:pt modelId="{43D39E3A-D0D1-429E-9B75-C1A2F2184D02}" type="pres">
      <dgm:prSet presAssocID="{388E3A6E-7765-4A2F-BF9A-4BF7107EDAD6}" presName="circleA" presStyleLbl="node1" presStyleIdx="0" presStyleCnt="3"/>
      <dgm:spPr/>
    </dgm:pt>
    <dgm:pt modelId="{E89EE74C-0007-4769-9909-60E12720168C}" type="pres">
      <dgm:prSet presAssocID="{388E3A6E-7765-4A2F-BF9A-4BF7107EDAD6}" presName="spaceA" presStyleCnt="0"/>
      <dgm:spPr/>
    </dgm:pt>
    <dgm:pt modelId="{951B0982-BE8A-4470-99C6-598470941F3A}" type="pres">
      <dgm:prSet presAssocID="{FF547251-522D-42F1-A0C5-1C11A6BBFAEB}" presName="space" presStyleCnt="0"/>
      <dgm:spPr/>
    </dgm:pt>
    <dgm:pt modelId="{C1EC7618-D450-4A26-B27B-94F200679B05}" type="pres">
      <dgm:prSet presAssocID="{3AAC0656-FB0D-48EB-9E4D-1F90BB00F9D0}" presName="compositeB" presStyleCnt="0"/>
      <dgm:spPr/>
    </dgm:pt>
    <dgm:pt modelId="{FF1A95BA-B9DC-409A-968B-9E322891F983}" type="pres">
      <dgm:prSet presAssocID="{3AAC0656-FB0D-48EB-9E4D-1F90BB00F9D0}" presName="textB" presStyleLbl="revTx" presStyleIdx="1" presStyleCnt="3">
        <dgm:presLayoutVars>
          <dgm:bulletEnabled val="1"/>
        </dgm:presLayoutVars>
      </dgm:prSet>
      <dgm:spPr/>
    </dgm:pt>
    <dgm:pt modelId="{0A67A274-BE74-4854-85BD-9D8204F68208}" type="pres">
      <dgm:prSet presAssocID="{3AAC0656-FB0D-48EB-9E4D-1F90BB00F9D0}" presName="circleB" presStyleLbl="node1" presStyleIdx="1" presStyleCnt="3"/>
      <dgm:spPr/>
    </dgm:pt>
    <dgm:pt modelId="{6C74779E-89A4-4EDE-A2D0-68238E67206B}" type="pres">
      <dgm:prSet presAssocID="{3AAC0656-FB0D-48EB-9E4D-1F90BB00F9D0}" presName="spaceB" presStyleCnt="0"/>
      <dgm:spPr/>
    </dgm:pt>
    <dgm:pt modelId="{95E166D4-A199-4F31-9E17-33082056CCB8}" type="pres">
      <dgm:prSet presAssocID="{87532428-1317-4BDF-B7E6-4E776B8E6243}" presName="space" presStyleCnt="0"/>
      <dgm:spPr/>
    </dgm:pt>
    <dgm:pt modelId="{D46615FE-6FF6-4585-8D6D-672F4070958D}" type="pres">
      <dgm:prSet presAssocID="{2E84348F-CB10-44D7-9558-3730D374294F}" presName="compositeA" presStyleCnt="0"/>
      <dgm:spPr/>
    </dgm:pt>
    <dgm:pt modelId="{281F3685-66F9-4D65-921C-152FEB05A76D}" type="pres">
      <dgm:prSet presAssocID="{2E84348F-CB10-44D7-9558-3730D374294F}" presName="textA" presStyleLbl="revTx" presStyleIdx="2" presStyleCnt="3">
        <dgm:presLayoutVars>
          <dgm:bulletEnabled val="1"/>
        </dgm:presLayoutVars>
      </dgm:prSet>
      <dgm:spPr/>
    </dgm:pt>
    <dgm:pt modelId="{5A056007-DD67-428C-9B3F-9DE794214CD0}" type="pres">
      <dgm:prSet presAssocID="{2E84348F-CB10-44D7-9558-3730D374294F}" presName="circleA" presStyleLbl="node1" presStyleIdx="2" presStyleCnt="3"/>
      <dgm:spPr/>
    </dgm:pt>
    <dgm:pt modelId="{B7E131CF-7B60-4D9E-88AA-008F946C07E0}" type="pres">
      <dgm:prSet presAssocID="{2E84348F-CB10-44D7-9558-3730D374294F}" presName="spaceA" presStyleCnt="0"/>
      <dgm:spPr/>
    </dgm:pt>
  </dgm:ptLst>
  <dgm:cxnLst>
    <dgm:cxn modelId="{03211B48-87BA-48D6-B89D-7D560F5C96E1}" srcId="{DF08EA24-FF0F-496F-881C-664921FE2956}" destId="{3AAC0656-FB0D-48EB-9E4D-1F90BB00F9D0}" srcOrd="1" destOrd="0" parTransId="{1E3C520A-8C69-4117-A88D-0196FEDAA201}" sibTransId="{87532428-1317-4BDF-B7E6-4E776B8E6243}"/>
    <dgm:cxn modelId="{D513D5AD-7E2A-4AAA-B930-D518384CDD01}" srcId="{DF08EA24-FF0F-496F-881C-664921FE2956}" destId="{2E84348F-CB10-44D7-9558-3730D374294F}" srcOrd="2" destOrd="0" parTransId="{DDDE6014-48F0-48B7-989A-3757F27837C7}" sibTransId="{76B696EF-45E7-4F3D-8AB5-E0151748B958}"/>
    <dgm:cxn modelId="{632AA5CC-0141-4B27-A219-27912C41D73B}" type="presOf" srcId="{388E3A6E-7765-4A2F-BF9A-4BF7107EDAD6}" destId="{C2B2F4EE-931D-46BC-9ABF-4EE32F09A6EA}" srcOrd="0" destOrd="0" presId="urn:microsoft.com/office/officeart/2005/8/layout/hProcess11"/>
    <dgm:cxn modelId="{3F34A4DC-FB2D-4650-9369-D0FDB39FEF01}" type="presOf" srcId="{3AAC0656-FB0D-48EB-9E4D-1F90BB00F9D0}" destId="{FF1A95BA-B9DC-409A-968B-9E322891F983}" srcOrd="0" destOrd="0" presId="urn:microsoft.com/office/officeart/2005/8/layout/hProcess11"/>
    <dgm:cxn modelId="{D4A0ECDC-19E0-4319-9BE1-81EADC1AEBB6}" type="presOf" srcId="{DF08EA24-FF0F-496F-881C-664921FE2956}" destId="{1136AE2F-0D6F-41BC-9889-D54D13F547A3}" srcOrd="0" destOrd="0" presId="urn:microsoft.com/office/officeart/2005/8/layout/hProcess11"/>
    <dgm:cxn modelId="{73F7B1EC-1D06-47A6-878F-8E4FFC2A655F}" srcId="{DF08EA24-FF0F-496F-881C-664921FE2956}" destId="{388E3A6E-7765-4A2F-BF9A-4BF7107EDAD6}" srcOrd="0" destOrd="0" parTransId="{A5FA19B1-4ACF-4597-98FD-8C522BE534EA}" sibTransId="{FF547251-522D-42F1-A0C5-1C11A6BBFAEB}"/>
    <dgm:cxn modelId="{288D55FE-EA57-4941-8B76-175EB5D7545C}" type="presOf" srcId="{2E84348F-CB10-44D7-9558-3730D374294F}" destId="{281F3685-66F9-4D65-921C-152FEB05A76D}" srcOrd="0" destOrd="0" presId="urn:microsoft.com/office/officeart/2005/8/layout/hProcess11"/>
    <dgm:cxn modelId="{AB3E19CB-AAB3-4749-B0EF-5E6D45DD6B4D}" type="presParOf" srcId="{1136AE2F-0D6F-41BC-9889-D54D13F547A3}" destId="{853D4DD8-29FA-48C0-8A23-0D2A9F3A2651}" srcOrd="0" destOrd="0" presId="urn:microsoft.com/office/officeart/2005/8/layout/hProcess11"/>
    <dgm:cxn modelId="{64298D58-3BF6-422D-A292-20AE363C7343}" type="presParOf" srcId="{1136AE2F-0D6F-41BC-9889-D54D13F547A3}" destId="{04B4A739-DF0B-4428-8218-6D1EB1122E1C}" srcOrd="1" destOrd="0" presId="urn:microsoft.com/office/officeart/2005/8/layout/hProcess11"/>
    <dgm:cxn modelId="{8DF774AB-4F20-4630-8F7F-5DB43FD844C9}" type="presParOf" srcId="{04B4A739-DF0B-4428-8218-6D1EB1122E1C}" destId="{405DAA3D-3741-4A13-A81B-798988AA12D0}" srcOrd="0" destOrd="0" presId="urn:microsoft.com/office/officeart/2005/8/layout/hProcess11"/>
    <dgm:cxn modelId="{897F9CE8-8593-4215-8171-DEC70811B4BA}" type="presParOf" srcId="{405DAA3D-3741-4A13-A81B-798988AA12D0}" destId="{C2B2F4EE-931D-46BC-9ABF-4EE32F09A6EA}" srcOrd="0" destOrd="0" presId="urn:microsoft.com/office/officeart/2005/8/layout/hProcess11"/>
    <dgm:cxn modelId="{69E55805-38DF-47A3-9D3E-481965C95B5A}" type="presParOf" srcId="{405DAA3D-3741-4A13-A81B-798988AA12D0}" destId="{43D39E3A-D0D1-429E-9B75-C1A2F2184D02}" srcOrd="1" destOrd="0" presId="urn:microsoft.com/office/officeart/2005/8/layout/hProcess11"/>
    <dgm:cxn modelId="{B095DF96-EE24-41EE-BEF4-D7F90888751A}" type="presParOf" srcId="{405DAA3D-3741-4A13-A81B-798988AA12D0}" destId="{E89EE74C-0007-4769-9909-60E12720168C}" srcOrd="2" destOrd="0" presId="urn:microsoft.com/office/officeart/2005/8/layout/hProcess11"/>
    <dgm:cxn modelId="{BD028A06-2D5B-49B1-9738-A46EB59250A7}" type="presParOf" srcId="{04B4A739-DF0B-4428-8218-6D1EB1122E1C}" destId="{951B0982-BE8A-4470-99C6-598470941F3A}" srcOrd="1" destOrd="0" presId="urn:microsoft.com/office/officeart/2005/8/layout/hProcess11"/>
    <dgm:cxn modelId="{F9D126DA-4B02-49FC-93EA-FF8A5A285AE3}" type="presParOf" srcId="{04B4A739-DF0B-4428-8218-6D1EB1122E1C}" destId="{C1EC7618-D450-4A26-B27B-94F200679B05}" srcOrd="2" destOrd="0" presId="urn:microsoft.com/office/officeart/2005/8/layout/hProcess11"/>
    <dgm:cxn modelId="{0EBD587C-E23D-4703-952A-D76C6DB5AF4C}" type="presParOf" srcId="{C1EC7618-D450-4A26-B27B-94F200679B05}" destId="{FF1A95BA-B9DC-409A-968B-9E322891F983}" srcOrd="0" destOrd="0" presId="urn:microsoft.com/office/officeart/2005/8/layout/hProcess11"/>
    <dgm:cxn modelId="{5921F0E7-DA38-4019-81A8-00065F416F13}" type="presParOf" srcId="{C1EC7618-D450-4A26-B27B-94F200679B05}" destId="{0A67A274-BE74-4854-85BD-9D8204F68208}" srcOrd="1" destOrd="0" presId="urn:microsoft.com/office/officeart/2005/8/layout/hProcess11"/>
    <dgm:cxn modelId="{45C87CF9-B41A-45A8-84A4-17F5CBCF58D2}" type="presParOf" srcId="{C1EC7618-D450-4A26-B27B-94F200679B05}" destId="{6C74779E-89A4-4EDE-A2D0-68238E67206B}" srcOrd="2" destOrd="0" presId="urn:microsoft.com/office/officeart/2005/8/layout/hProcess11"/>
    <dgm:cxn modelId="{8CD7EEA2-E686-4791-B811-5CDF26091A07}" type="presParOf" srcId="{04B4A739-DF0B-4428-8218-6D1EB1122E1C}" destId="{95E166D4-A199-4F31-9E17-33082056CCB8}" srcOrd="3" destOrd="0" presId="urn:microsoft.com/office/officeart/2005/8/layout/hProcess11"/>
    <dgm:cxn modelId="{E8A16907-5B8D-409C-AE9B-CEAACDD42886}" type="presParOf" srcId="{04B4A739-DF0B-4428-8218-6D1EB1122E1C}" destId="{D46615FE-6FF6-4585-8D6D-672F4070958D}" srcOrd="4" destOrd="0" presId="urn:microsoft.com/office/officeart/2005/8/layout/hProcess11"/>
    <dgm:cxn modelId="{C0FF5B25-7990-4A01-8180-CFE93473CE34}" type="presParOf" srcId="{D46615FE-6FF6-4585-8D6D-672F4070958D}" destId="{281F3685-66F9-4D65-921C-152FEB05A76D}" srcOrd="0" destOrd="0" presId="urn:microsoft.com/office/officeart/2005/8/layout/hProcess11"/>
    <dgm:cxn modelId="{8E46848D-3CCF-4BF1-8FE1-7239FBE461C3}" type="presParOf" srcId="{D46615FE-6FF6-4585-8D6D-672F4070958D}" destId="{5A056007-DD67-428C-9B3F-9DE794214CD0}" srcOrd="1" destOrd="0" presId="urn:microsoft.com/office/officeart/2005/8/layout/hProcess11"/>
    <dgm:cxn modelId="{EBEDCD13-6DB0-44C9-8E12-056DBEBA33E9}" type="presParOf" srcId="{D46615FE-6FF6-4585-8D6D-672F4070958D}" destId="{B7E131CF-7B60-4D9E-88AA-008F946C07E0}" srcOrd="2" destOrd="0" presId="urn:microsoft.com/office/officeart/2005/8/layout/hProcess11"/>
  </dgm:cxnLst>
  <dgm:bg>
    <a:solidFill>
      <a:schemeClr val="accent5">
        <a:lumMod val="75000"/>
      </a:schemeClr>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B53F9B0-DE9F-4FF3-92FA-0C3B6B0E5368}" type="doc">
      <dgm:prSet loTypeId="urn:microsoft.com/office/officeart/2005/8/layout/process5" loCatId="process" qsTypeId="urn:microsoft.com/office/officeart/2005/8/quickstyle/3d1" qsCatId="3D" csTypeId="urn:microsoft.com/office/officeart/2005/8/colors/colorful2" csCatId="colorful" phldr="1"/>
      <dgm:spPr/>
    </dgm:pt>
    <dgm:pt modelId="{31F2EC36-FBA2-4BD5-B72C-A3C009B22EDB}">
      <dgm:prSet phldrT="[Text]" custT="1"/>
      <dgm:spPr>
        <a:solidFill>
          <a:srgbClr val="7030A0"/>
        </a:solidFill>
      </dgm:spPr>
      <dgm:t>
        <a:bodyPr/>
        <a:lstStyle/>
        <a:p>
          <a:r>
            <a:rPr lang="en-GB" sz="2400" b="1"/>
            <a:t>Sensitisation on importance of population dynamics for sustainable economic</a:t>
          </a:r>
          <a:endParaRPr lang="en-GB" sz="2400" b="1" dirty="0"/>
        </a:p>
      </dgm:t>
    </dgm:pt>
    <dgm:pt modelId="{2172047F-1B74-4E1B-880B-A606F6DA10D7}" type="parTrans" cxnId="{BA211FBE-451F-4E2A-8CE0-215EBE6B0622}">
      <dgm:prSet/>
      <dgm:spPr/>
      <dgm:t>
        <a:bodyPr/>
        <a:lstStyle/>
        <a:p>
          <a:endParaRPr lang="en-GB" sz="2400" b="1"/>
        </a:p>
      </dgm:t>
    </dgm:pt>
    <dgm:pt modelId="{91786425-BA45-4A7D-BDEF-47B0D720F4DA}" type="sibTrans" cxnId="{BA211FBE-451F-4E2A-8CE0-215EBE6B0622}">
      <dgm:prSet custT="1"/>
      <dgm:spPr/>
      <dgm:t>
        <a:bodyPr/>
        <a:lstStyle/>
        <a:p>
          <a:endParaRPr lang="en-GB" sz="2400" b="1"/>
        </a:p>
      </dgm:t>
    </dgm:pt>
    <dgm:pt modelId="{7CEAC3E1-DF6E-4C40-9C0D-21F5D1060FE3}">
      <dgm:prSet phldrT="[Text]" custT="1"/>
      <dgm:spPr>
        <a:solidFill>
          <a:srgbClr val="0070C0"/>
        </a:solidFill>
      </dgm:spPr>
      <dgm:t>
        <a:bodyPr/>
        <a:lstStyle/>
        <a:p>
          <a:r>
            <a:rPr lang="en-GB" sz="2400" b="1"/>
            <a:t>A stakeholder analysis of the country’s current demographic considerations </a:t>
          </a:r>
          <a:endParaRPr lang="en-GB" sz="2400" b="1" dirty="0"/>
        </a:p>
      </dgm:t>
    </dgm:pt>
    <dgm:pt modelId="{CE2AA04C-AD02-401D-ABA0-B1CF97CCA13A}" type="parTrans" cxnId="{04B1A667-2BD2-4931-97B7-1EC03DE13986}">
      <dgm:prSet/>
      <dgm:spPr/>
      <dgm:t>
        <a:bodyPr/>
        <a:lstStyle/>
        <a:p>
          <a:endParaRPr lang="en-GB" sz="2400" b="1"/>
        </a:p>
      </dgm:t>
    </dgm:pt>
    <dgm:pt modelId="{0A7BB520-D931-4ABC-875E-B60A3F4B8CF4}" type="sibTrans" cxnId="{04B1A667-2BD2-4931-97B7-1EC03DE13986}">
      <dgm:prSet custT="1"/>
      <dgm:spPr/>
      <dgm:t>
        <a:bodyPr/>
        <a:lstStyle/>
        <a:p>
          <a:endParaRPr lang="en-GB" sz="2400" b="1"/>
        </a:p>
      </dgm:t>
    </dgm:pt>
    <dgm:pt modelId="{D19D676D-0CBA-42B3-89A3-E1F21CC27934}">
      <dgm:prSet phldrT="[Text]" custT="1"/>
      <dgm:spPr>
        <a:solidFill>
          <a:srgbClr val="00B050"/>
        </a:solidFill>
      </dgm:spPr>
      <dgm:t>
        <a:bodyPr/>
        <a:lstStyle/>
        <a:p>
          <a:r>
            <a:rPr lang="en-GB" sz="2400" b="1"/>
            <a:t>Country modelling of the country’s potential to benefit from a DD </a:t>
          </a:r>
          <a:endParaRPr lang="en-GB" sz="2400" b="1" dirty="0"/>
        </a:p>
      </dgm:t>
    </dgm:pt>
    <dgm:pt modelId="{2896651C-265B-456F-B4B9-9A97F4FA06E0}" type="parTrans" cxnId="{7392E9D4-6AF2-4038-AB5A-2DAF2EF23718}">
      <dgm:prSet/>
      <dgm:spPr/>
      <dgm:t>
        <a:bodyPr/>
        <a:lstStyle/>
        <a:p>
          <a:endParaRPr lang="en-GB" sz="2400" b="1"/>
        </a:p>
      </dgm:t>
    </dgm:pt>
    <dgm:pt modelId="{57FCB2EE-D8C5-42BA-8172-6B633211EDCE}" type="sibTrans" cxnId="{7392E9D4-6AF2-4038-AB5A-2DAF2EF23718}">
      <dgm:prSet custT="1"/>
      <dgm:spPr/>
      <dgm:t>
        <a:bodyPr/>
        <a:lstStyle/>
        <a:p>
          <a:endParaRPr lang="en-GB" sz="2400" b="1"/>
        </a:p>
      </dgm:t>
    </dgm:pt>
    <dgm:pt modelId="{9272E05F-3154-44DD-995F-AA268F7B8C76}">
      <dgm:prSet phldrT="[Text]" custT="1"/>
      <dgm:spPr>
        <a:solidFill>
          <a:srgbClr val="C00000"/>
        </a:solidFill>
      </dgm:spPr>
      <dgm:t>
        <a:bodyPr/>
        <a:lstStyle/>
        <a:p>
          <a:r>
            <a:rPr lang="en-GB" sz="2400" b="1"/>
            <a:t>Policy analysis of Strategic Options</a:t>
          </a:r>
          <a:endParaRPr lang="en-GB" sz="2400" b="1" dirty="0"/>
        </a:p>
      </dgm:t>
    </dgm:pt>
    <dgm:pt modelId="{062782B6-EA47-4F8A-BBBA-2A506BEA9DA9}" type="parTrans" cxnId="{FFB6BFDE-FAA9-46B6-95AB-A5133FA0E84A}">
      <dgm:prSet/>
      <dgm:spPr/>
      <dgm:t>
        <a:bodyPr/>
        <a:lstStyle/>
        <a:p>
          <a:endParaRPr lang="en-GB" sz="2400" b="1"/>
        </a:p>
      </dgm:t>
    </dgm:pt>
    <dgm:pt modelId="{C674A3AC-E023-4819-9C0D-9024BA423A87}" type="sibTrans" cxnId="{FFB6BFDE-FAA9-46B6-95AB-A5133FA0E84A}">
      <dgm:prSet custT="1"/>
      <dgm:spPr/>
      <dgm:t>
        <a:bodyPr/>
        <a:lstStyle/>
        <a:p>
          <a:endParaRPr lang="en-GB" sz="2400" b="1"/>
        </a:p>
      </dgm:t>
    </dgm:pt>
    <dgm:pt modelId="{4915EC6D-C36D-408C-A105-A16BA71BDF36}">
      <dgm:prSet phldrT="[Text]" custT="1"/>
      <dgm:spPr>
        <a:solidFill>
          <a:schemeClr val="accent5">
            <a:lumMod val="75000"/>
          </a:schemeClr>
        </a:solidFill>
      </dgm:spPr>
      <dgm:t>
        <a:bodyPr/>
        <a:lstStyle/>
        <a:p>
          <a:r>
            <a:rPr lang="en-GB" sz="2400" b="1"/>
            <a:t>Drafting a document/report for national harnessing of a DD </a:t>
          </a:r>
          <a:endParaRPr lang="en-GB" sz="2400" b="1" dirty="0"/>
        </a:p>
      </dgm:t>
    </dgm:pt>
    <dgm:pt modelId="{5598D8F2-6F9D-48B6-9712-C1077414BC7E}" type="parTrans" cxnId="{4DEAA294-959C-498F-A9EF-AE0A637E6100}">
      <dgm:prSet/>
      <dgm:spPr/>
      <dgm:t>
        <a:bodyPr/>
        <a:lstStyle/>
        <a:p>
          <a:endParaRPr lang="en-GB" sz="2400" b="1"/>
        </a:p>
      </dgm:t>
    </dgm:pt>
    <dgm:pt modelId="{0D4E7287-E6AB-430D-95FE-0D3B7EDA9C0D}" type="sibTrans" cxnId="{4DEAA294-959C-498F-A9EF-AE0A637E6100}">
      <dgm:prSet custT="1"/>
      <dgm:spPr/>
      <dgm:t>
        <a:bodyPr/>
        <a:lstStyle/>
        <a:p>
          <a:endParaRPr lang="en-GB" sz="2400" b="1"/>
        </a:p>
      </dgm:t>
    </dgm:pt>
    <dgm:pt modelId="{DACDE32D-7B16-41E7-A3E0-D3EC4CD6875B}">
      <dgm:prSet phldrT="[Text]" custT="1"/>
      <dgm:spPr>
        <a:solidFill>
          <a:schemeClr val="bg2">
            <a:lumMod val="25000"/>
          </a:schemeClr>
        </a:solidFill>
      </dgm:spPr>
      <dgm:t>
        <a:bodyPr/>
        <a:lstStyle/>
        <a:p>
          <a:r>
            <a:rPr lang="en-GB" sz="2400" b="1"/>
            <a:t>Official pronouncement and validation of report</a:t>
          </a:r>
          <a:endParaRPr lang="en-GB" sz="2400" b="1" dirty="0"/>
        </a:p>
      </dgm:t>
    </dgm:pt>
    <dgm:pt modelId="{C538CDCE-C83D-4080-9ACA-CB5C347E8CED}" type="parTrans" cxnId="{83990D89-1E37-404C-BB81-C7567D41A433}">
      <dgm:prSet/>
      <dgm:spPr/>
      <dgm:t>
        <a:bodyPr/>
        <a:lstStyle/>
        <a:p>
          <a:endParaRPr lang="en-GB" sz="2400" b="1"/>
        </a:p>
      </dgm:t>
    </dgm:pt>
    <dgm:pt modelId="{DABBADFB-D9B5-4A54-A0C9-1E039D90CD99}" type="sibTrans" cxnId="{83990D89-1E37-404C-BB81-C7567D41A433}">
      <dgm:prSet/>
      <dgm:spPr/>
      <dgm:t>
        <a:bodyPr/>
        <a:lstStyle/>
        <a:p>
          <a:endParaRPr lang="en-GB" sz="2400" b="1"/>
        </a:p>
      </dgm:t>
    </dgm:pt>
    <dgm:pt modelId="{B51E019F-B8DF-4121-84D8-353D27FA4FF5}" type="pres">
      <dgm:prSet presAssocID="{7B53F9B0-DE9F-4FF3-92FA-0C3B6B0E5368}" presName="diagram" presStyleCnt="0">
        <dgm:presLayoutVars>
          <dgm:dir/>
          <dgm:resizeHandles val="exact"/>
        </dgm:presLayoutVars>
      </dgm:prSet>
      <dgm:spPr/>
    </dgm:pt>
    <dgm:pt modelId="{02EFF9AD-9E84-425F-A110-29667AA1AB51}" type="pres">
      <dgm:prSet presAssocID="{31F2EC36-FBA2-4BD5-B72C-A3C009B22EDB}" presName="node" presStyleLbl="node1" presStyleIdx="0" presStyleCnt="6">
        <dgm:presLayoutVars>
          <dgm:bulletEnabled val="1"/>
        </dgm:presLayoutVars>
      </dgm:prSet>
      <dgm:spPr/>
    </dgm:pt>
    <dgm:pt modelId="{D78CFDC6-8137-4E9E-9EC6-75538ED93AD1}" type="pres">
      <dgm:prSet presAssocID="{91786425-BA45-4A7D-BDEF-47B0D720F4DA}" presName="sibTrans" presStyleLbl="sibTrans2D1" presStyleIdx="0" presStyleCnt="5"/>
      <dgm:spPr/>
    </dgm:pt>
    <dgm:pt modelId="{6D3A90E9-FAF4-432C-84C3-5CD8192FBA8E}" type="pres">
      <dgm:prSet presAssocID="{91786425-BA45-4A7D-BDEF-47B0D720F4DA}" presName="connectorText" presStyleLbl="sibTrans2D1" presStyleIdx="0" presStyleCnt="5"/>
      <dgm:spPr/>
    </dgm:pt>
    <dgm:pt modelId="{5C104CB4-6A58-4BAC-9ECC-D8A2BD16FEEA}" type="pres">
      <dgm:prSet presAssocID="{7CEAC3E1-DF6E-4C40-9C0D-21F5D1060FE3}" presName="node" presStyleLbl="node1" presStyleIdx="1" presStyleCnt="6">
        <dgm:presLayoutVars>
          <dgm:bulletEnabled val="1"/>
        </dgm:presLayoutVars>
      </dgm:prSet>
      <dgm:spPr/>
    </dgm:pt>
    <dgm:pt modelId="{A2526155-3CA3-48D0-A7AA-047504B81943}" type="pres">
      <dgm:prSet presAssocID="{0A7BB520-D931-4ABC-875E-B60A3F4B8CF4}" presName="sibTrans" presStyleLbl="sibTrans2D1" presStyleIdx="1" presStyleCnt="5"/>
      <dgm:spPr/>
    </dgm:pt>
    <dgm:pt modelId="{A4B3009D-1740-483F-BC74-672734AA3DC8}" type="pres">
      <dgm:prSet presAssocID="{0A7BB520-D931-4ABC-875E-B60A3F4B8CF4}" presName="connectorText" presStyleLbl="sibTrans2D1" presStyleIdx="1" presStyleCnt="5"/>
      <dgm:spPr/>
    </dgm:pt>
    <dgm:pt modelId="{AC8BD1B9-7634-4AA4-9260-9381C149D202}" type="pres">
      <dgm:prSet presAssocID="{D19D676D-0CBA-42B3-89A3-E1F21CC27934}" presName="node" presStyleLbl="node1" presStyleIdx="2" presStyleCnt="6">
        <dgm:presLayoutVars>
          <dgm:bulletEnabled val="1"/>
        </dgm:presLayoutVars>
      </dgm:prSet>
      <dgm:spPr/>
    </dgm:pt>
    <dgm:pt modelId="{3F17241C-BCAD-4F2E-AAC3-F5785DBBC1F1}" type="pres">
      <dgm:prSet presAssocID="{57FCB2EE-D8C5-42BA-8172-6B633211EDCE}" presName="sibTrans" presStyleLbl="sibTrans2D1" presStyleIdx="2" presStyleCnt="5"/>
      <dgm:spPr/>
    </dgm:pt>
    <dgm:pt modelId="{ABD88408-7515-41B8-A92A-A13EE768AAEB}" type="pres">
      <dgm:prSet presAssocID="{57FCB2EE-D8C5-42BA-8172-6B633211EDCE}" presName="connectorText" presStyleLbl="sibTrans2D1" presStyleIdx="2" presStyleCnt="5"/>
      <dgm:spPr/>
    </dgm:pt>
    <dgm:pt modelId="{C8AB8D4B-A1FB-4E8B-AC22-5219F43AB8A1}" type="pres">
      <dgm:prSet presAssocID="{9272E05F-3154-44DD-995F-AA268F7B8C76}" presName="node" presStyleLbl="node1" presStyleIdx="3" presStyleCnt="6">
        <dgm:presLayoutVars>
          <dgm:bulletEnabled val="1"/>
        </dgm:presLayoutVars>
      </dgm:prSet>
      <dgm:spPr/>
    </dgm:pt>
    <dgm:pt modelId="{5A6CDE8A-1F93-449E-A84C-CB6375A86F20}" type="pres">
      <dgm:prSet presAssocID="{C674A3AC-E023-4819-9C0D-9024BA423A87}" presName="sibTrans" presStyleLbl="sibTrans2D1" presStyleIdx="3" presStyleCnt="5"/>
      <dgm:spPr/>
    </dgm:pt>
    <dgm:pt modelId="{AA31DF03-0D57-4B50-859D-8BA32B388A92}" type="pres">
      <dgm:prSet presAssocID="{C674A3AC-E023-4819-9C0D-9024BA423A87}" presName="connectorText" presStyleLbl="sibTrans2D1" presStyleIdx="3" presStyleCnt="5"/>
      <dgm:spPr/>
    </dgm:pt>
    <dgm:pt modelId="{C05E3F0C-B9B5-4F20-96A6-A7F7255BF6A0}" type="pres">
      <dgm:prSet presAssocID="{4915EC6D-C36D-408C-A105-A16BA71BDF36}" presName="node" presStyleLbl="node1" presStyleIdx="4" presStyleCnt="6">
        <dgm:presLayoutVars>
          <dgm:bulletEnabled val="1"/>
        </dgm:presLayoutVars>
      </dgm:prSet>
      <dgm:spPr/>
    </dgm:pt>
    <dgm:pt modelId="{2E3EDE1A-2629-40F1-BB1C-86F629A529D2}" type="pres">
      <dgm:prSet presAssocID="{0D4E7287-E6AB-430D-95FE-0D3B7EDA9C0D}" presName="sibTrans" presStyleLbl="sibTrans2D1" presStyleIdx="4" presStyleCnt="5"/>
      <dgm:spPr/>
    </dgm:pt>
    <dgm:pt modelId="{E49A061C-BF20-4D13-9A05-406B6BB46043}" type="pres">
      <dgm:prSet presAssocID="{0D4E7287-E6AB-430D-95FE-0D3B7EDA9C0D}" presName="connectorText" presStyleLbl="sibTrans2D1" presStyleIdx="4" presStyleCnt="5"/>
      <dgm:spPr/>
    </dgm:pt>
    <dgm:pt modelId="{BB5ECEB7-6167-42C2-8505-BEE65F581AA1}" type="pres">
      <dgm:prSet presAssocID="{DACDE32D-7B16-41E7-A3E0-D3EC4CD6875B}" presName="node" presStyleLbl="node1" presStyleIdx="5" presStyleCnt="6">
        <dgm:presLayoutVars>
          <dgm:bulletEnabled val="1"/>
        </dgm:presLayoutVars>
      </dgm:prSet>
      <dgm:spPr/>
    </dgm:pt>
  </dgm:ptLst>
  <dgm:cxnLst>
    <dgm:cxn modelId="{F0127603-6747-41C4-80D4-540F67186B95}" type="presOf" srcId="{7B53F9B0-DE9F-4FF3-92FA-0C3B6B0E5368}" destId="{B51E019F-B8DF-4121-84D8-353D27FA4FF5}" srcOrd="0" destOrd="0" presId="urn:microsoft.com/office/officeart/2005/8/layout/process5"/>
    <dgm:cxn modelId="{BBF9002E-493E-421C-B2E1-73608494F3B5}" type="presOf" srcId="{91786425-BA45-4A7D-BDEF-47B0D720F4DA}" destId="{6D3A90E9-FAF4-432C-84C3-5CD8192FBA8E}" srcOrd="1" destOrd="0" presId="urn:microsoft.com/office/officeart/2005/8/layout/process5"/>
    <dgm:cxn modelId="{E4143E32-B1B2-4B1B-8AF5-9DD8855D6B99}" type="presOf" srcId="{91786425-BA45-4A7D-BDEF-47B0D720F4DA}" destId="{D78CFDC6-8137-4E9E-9EC6-75538ED93AD1}" srcOrd="0" destOrd="0" presId="urn:microsoft.com/office/officeart/2005/8/layout/process5"/>
    <dgm:cxn modelId="{EA6D9336-8381-42E7-9B86-9D006A6E26FD}" type="presOf" srcId="{4915EC6D-C36D-408C-A105-A16BA71BDF36}" destId="{C05E3F0C-B9B5-4F20-96A6-A7F7255BF6A0}" srcOrd="0" destOrd="0" presId="urn:microsoft.com/office/officeart/2005/8/layout/process5"/>
    <dgm:cxn modelId="{1AF07661-FD9B-4F2B-88FF-D1F0847D12CB}" type="presOf" srcId="{57FCB2EE-D8C5-42BA-8172-6B633211EDCE}" destId="{ABD88408-7515-41B8-A92A-A13EE768AAEB}" srcOrd="1" destOrd="0" presId="urn:microsoft.com/office/officeart/2005/8/layout/process5"/>
    <dgm:cxn modelId="{DCDCB866-5257-4BE3-B679-FAB9DF3559BA}" type="presOf" srcId="{0D4E7287-E6AB-430D-95FE-0D3B7EDA9C0D}" destId="{E49A061C-BF20-4D13-9A05-406B6BB46043}" srcOrd="1" destOrd="0" presId="urn:microsoft.com/office/officeart/2005/8/layout/process5"/>
    <dgm:cxn modelId="{04B1A667-2BD2-4931-97B7-1EC03DE13986}" srcId="{7B53F9B0-DE9F-4FF3-92FA-0C3B6B0E5368}" destId="{7CEAC3E1-DF6E-4C40-9C0D-21F5D1060FE3}" srcOrd="1" destOrd="0" parTransId="{CE2AA04C-AD02-401D-ABA0-B1CF97CCA13A}" sibTransId="{0A7BB520-D931-4ABC-875E-B60A3F4B8CF4}"/>
    <dgm:cxn modelId="{A913476F-353B-43E9-A713-BA9E476D8EF4}" type="presOf" srcId="{31F2EC36-FBA2-4BD5-B72C-A3C009B22EDB}" destId="{02EFF9AD-9E84-425F-A110-29667AA1AB51}" srcOrd="0" destOrd="0" presId="urn:microsoft.com/office/officeart/2005/8/layout/process5"/>
    <dgm:cxn modelId="{C2545A51-B483-480A-9DC6-B0331B698A2C}" type="presOf" srcId="{DACDE32D-7B16-41E7-A3E0-D3EC4CD6875B}" destId="{BB5ECEB7-6167-42C2-8505-BEE65F581AA1}" srcOrd="0" destOrd="0" presId="urn:microsoft.com/office/officeart/2005/8/layout/process5"/>
    <dgm:cxn modelId="{9BB1E556-9EFD-4AF3-A4EB-60BD0384757C}" type="presOf" srcId="{0D4E7287-E6AB-430D-95FE-0D3B7EDA9C0D}" destId="{2E3EDE1A-2629-40F1-BB1C-86F629A529D2}" srcOrd="0" destOrd="0" presId="urn:microsoft.com/office/officeart/2005/8/layout/process5"/>
    <dgm:cxn modelId="{54C6715A-B5BD-4B6F-93DE-F541B5CEA749}" type="presOf" srcId="{0A7BB520-D931-4ABC-875E-B60A3F4B8CF4}" destId="{A4B3009D-1740-483F-BC74-672734AA3DC8}" srcOrd="1" destOrd="0" presId="urn:microsoft.com/office/officeart/2005/8/layout/process5"/>
    <dgm:cxn modelId="{086B1B7F-7CC6-4EA7-86EC-CBCCE69FA1C2}" type="presOf" srcId="{7CEAC3E1-DF6E-4C40-9C0D-21F5D1060FE3}" destId="{5C104CB4-6A58-4BAC-9ECC-D8A2BD16FEEA}" srcOrd="0" destOrd="0" presId="urn:microsoft.com/office/officeart/2005/8/layout/process5"/>
    <dgm:cxn modelId="{EF43B181-F8BA-4534-AAB4-4732C2E12404}" type="presOf" srcId="{0A7BB520-D931-4ABC-875E-B60A3F4B8CF4}" destId="{A2526155-3CA3-48D0-A7AA-047504B81943}" srcOrd="0" destOrd="0" presId="urn:microsoft.com/office/officeart/2005/8/layout/process5"/>
    <dgm:cxn modelId="{35912684-7EAF-402D-8834-10D83FCD1390}" type="presOf" srcId="{C674A3AC-E023-4819-9C0D-9024BA423A87}" destId="{AA31DF03-0D57-4B50-859D-8BA32B388A92}" srcOrd="1" destOrd="0" presId="urn:microsoft.com/office/officeart/2005/8/layout/process5"/>
    <dgm:cxn modelId="{83990D89-1E37-404C-BB81-C7567D41A433}" srcId="{7B53F9B0-DE9F-4FF3-92FA-0C3B6B0E5368}" destId="{DACDE32D-7B16-41E7-A3E0-D3EC4CD6875B}" srcOrd="5" destOrd="0" parTransId="{C538CDCE-C83D-4080-9ACA-CB5C347E8CED}" sibTransId="{DABBADFB-D9B5-4A54-A0C9-1E039D90CD99}"/>
    <dgm:cxn modelId="{4DEAA294-959C-498F-A9EF-AE0A637E6100}" srcId="{7B53F9B0-DE9F-4FF3-92FA-0C3B6B0E5368}" destId="{4915EC6D-C36D-408C-A105-A16BA71BDF36}" srcOrd="4" destOrd="0" parTransId="{5598D8F2-6F9D-48B6-9712-C1077414BC7E}" sibTransId="{0D4E7287-E6AB-430D-95FE-0D3B7EDA9C0D}"/>
    <dgm:cxn modelId="{6E5DF3A9-8D98-41CC-8BFF-A61F6F108C19}" type="presOf" srcId="{C674A3AC-E023-4819-9C0D-9024BA423A87}" destId="{5A6CDE8A-1F93-449E-A84C-CB6375A86F20}" srcOrd="0" destOrd="0" presId="urn:microsoft.com/office/officeart/2005/8/layout/process5"/>
    <dgm:cxn modelId="{6C923BB3-EB45-4C0B-980A-CA2069EC2ADC}" type="presOf" srcId="{57FCB2EE-D8C5-42BA-8172-6B633211EDCE}" destId="{3F17241C-BCAD-4F2E-AAC3-F5785DBBC1F1}" srcOrd="0" destOrd="0" presId="urn:microsoft.com/office/officeart/2005/8/layout/process5"/>
    <dgm:cxn modelId="{BA211FBE-451F-4E2A-8CE0-215EBE6B0622}" srcId="{7B53F9B0-DE9F-4FF3-92FA-0C3B6B0E5368}" destId="{31F2EC36-FBA2-4BD5-B72C-A3C009B22EDB}" srcOrd="0" destOrd="0" parTransId="{2172047F-1B74-4E1B-880B-A606F6DA10D7}" sibTransId="{91786425-BA45-4A7D-BDEF-47B0D720F4DA}"/>
    <dgm:cxn modelId="{7392E9D4-6AF2-4038-AB5A-2DAF2EF23718}" srcId="{7B53F9B0-DE9F-4FF3-92FA-0C3B6B0E5368}" destId="{D19D676D-0CBA-42B3-89A3-E1F21CC27934}" srcOrd="2" destOrd="0" parTransId="{2896651C-265B-456F-B4B9-9A97F4FA06E0}" sibTransId="{57FCB2EE-D8C5-42BA-8172-6B633211EDCE}"/>
    <dgm:cxn modelId="{14F5BAD5-157E-47E5-9177-76CC599B2030}" type="presOf" srcId="{9272E05F-3154-44DD-995F-AA268F7B8C76}" destId="{C8AB8D4B-A1FB-4E8B-AC22-5219F43AB8A1}" srcOrd="0" destOrd="0" presId="urn:microsoft.com/office/officeart/2005/8/layout/process5"/>
    <dgm:cxn modelId="{FFB6BFDE-FAA9-46B6-95AB-A5133FA0E84A}" srcId="{7B53F9B0-DE9F-4FF3-92FA-0C3B6B0E5368}" destId="{9272E05F-3154-44DD-995F-AA268F7B8C76}" srcOrd="3" destOrd="0" parTransId="{062782B6-EA47-4F8A-BBBA-2A506BEA9DA9}" sibTransId="{C674A3AC-E023-4819-9C0D-9024BA423A87}"/>
    <dgm:cxn modelId="{CD3942F1-6B73-4D63-8A10-2BF4FC28D51F}" type="presOf" srcId="{D19D676D-0CBA-42B3-89A3-E1F21CC27934}" destId="{AC8BD1B9-7634-4AA4-9260-9381C149D202}" srcOrd="0" destOrd="0" presId="urn:microsoft.com/office/officeart/2005/8/layout/process5"/>
    <dgm:cxn modelId="{31EF29AB-8101-4C3A-BD30-D400CE17E0D9}" type="presParOf" srcId="{B51E019F-B8DF-4121-84D8-353D27FA4FF5}" destId="{02EFF9AD-9E84-425F-A110-29667AA1AB51}" srcOrd="0" destOrd="0" presId="urn:microsoft.com/office/officeart/2005/8/layout/process5"/>
    <dgm:cxn modelId="{B00B14DD-8402-4ECC-A187-456535DD21BC}" type="presParOf" srcId="{B51E019F-B8DF-4121-84D8-353D27FA4FF5}" destId="{D78CFDC6-8137-4E9E-9EC6-75538ED93AD1}" srcOrd="1" destOrd="0" presId="urn:microsoft.com/office/officeart/2005/8/layout/process5"/>
    <dgm:cxn modelId="{087CAD3C-CB00-45CF-8675-236AD5FC67C8}" type="presParOf" srcId="{D78CFDC6-8137-4E9E-9EC6-75538ED93AD1}" destId="{6D3A90E9-FAF4-432C-84C3-5CD8192FBA8E}" srcOrd="0" destOrd="0" presId="urn:microsoft.com/office/officeart/2005/8/layout/process5"/>
    <dgm:cxn modelId="{28D775A8-3497-489B-9B5E-71AA6F4F2B95}" type="presParOf" srcId="{B51E019F-B8DF-4121-84D8-353D27FA4FF5}" destId="{5C104CB4-6A58-4BAC-9ECC-D8A2BD16FEEA}" srcOrd="2" destOrd="0" presId="urn:microsoft.com/office/officeart/2005/8/layout/process5"/>
    <dgm:cxn modelId="{87D26707-2790-4042-8194-78C9239123BA}" type="presParOf" srcId="{B51E019F-B8DF-4121-84D8-353D27FA4FF5}" destId="{A2526155-3CA3-48D0-A7AA-047504B81943}" srcOrd="3" destOrd="0" presId="urn:microsoft.com/office/officeart/2005/8/layout/process5"/>
    <dgm:cxn modelId="{A300D23C-3D28-416B-B441-A5268FBB6FBD}" type="presParOf" srcId="{A2526155-3CA3-48D0-A7AA-047504B81943}" destId="{A4B3009D-1740-483F-BC74-672734AA3DC8}" srcOrd="0" destOrd="0" presId="urn:microsoft.com/office/officeart/2005/8/layout/process5"/>
    <dgm:cxn modelId="{AAA64B73-29F3-4B16-AC17-B429D3EBF1CE}" type="presParOf" srcId="{B51E019F-B8DF-4121-84D8-353D27FA4FF5}" destId="{AC8BD1B9-7634-4AA4-9260-9381C149D202}" srcOrd="4" destOrd="0" presId="urn:microsoft.com/office/officeart/2005/8/layout/process5"/>
    <dgm:cxn modelId="{B1EB5C7C-6A15-4993-86A8-A3AF7C007483}" type="presParOf" srcId="{B51E019F-B8DF-4121-84D8-353D27FA4FF5}" destId="{3F17241C-BCAD-4F2E-AAC3-F5785DBBC1F1}" srcOrd="5" destOrd="0" presId="urn:microsoft.com/office/officeart/2005/8/layout/process5"/>
    <dgm:cxn modelId="{25458844-3E72-4AF5-8BA8-A3F479C63FEB}" type="presParOf" srcId="{3F17241C-BCAD-4F2E-AAC3-F5785DBBC1F1}" destId="{ABD88408-7515-41B8-A92A-A13EE768AAEB}" srcOrd="0" destOrd="0" presId="urn:microsoft.com/office/officeart/2005/8/layout/process5"/>
    <dgm:cxn modelId="{062A5A2F-6D5A-48E4-B6F5-355C35D97CF9}" type="presParOf" srcId="{B51E019F-B8DF-4121-84D8-353D27FA4FF5}" destId="{C8AB8D4B-A1FB-4E8B-AC22-5219F43AB8A1}" srcOrd="6" destOrd="0" presId="urn:microsoft.com/office/officeart/2005/8/layout/process5"/>
    <dgm:cxn modelId="{555DE087-C2B1-4E47-987C-91C3772693E5}" type="presParOf" srcId="{B51E019F-B8DF-4121-84D8-353D27FA4FF5}" destId="{5A6CDE8A-1F93-449E-A84C-CB6375A86F20}" srcOrd="7" destOrd="0" presId="urn:microsoft.com/office/officeart/2005/8/layout/process5"/>
    <dgm:cxn modelId="{72949EA2-C142-41C9-A7CA-4E342AF6ACC9}" type="presParOf" srcId="{5A6CDE8A-1F93-449E-A84C-CB6375A86F20}" destId="{AA31DF03-0D57-4B50-859D-8BA32B388A92}" srcOrd="0" destOrd="0" presId="urn:microsoft.com/office/officeart/2005/8/layout/process5"/>
    <dgm:cxn modelId="{2F9DEC3A-F148-408A-AFF2-F389A419E4B8}" type="presParOf" srcId="{B51E019F-B8DF-4121-84D8-353D27FA4FF5}" destId="{C05E3F0C-B9B5-4F20-96A6-A7F7255BF6A0}" srcOrd="8" destOrd="0" presId="urn:microsoft.com/office/officeart/2005/8/layout/process5"/>
    <dgm:cxn modelId="{FF6EA367-0EE9-4137-A929-16507E88BE96}" type="presParOf" srcId="{B51E019F-B8DF-4121-84D8-353D27FA4FF5}" destId="{2E3EDE1A-2629-40F1-BB1C-86F629A529D2}" srcOrd="9" destOrd="0" presId="urn:microsoft.com/office/officeart/2005/8/layout/process5"/>
    <dgm:cxn modelId="{99293809-2AE2-476C-828A-3E0D86A1A368}" type="presParOf" srcId="{2E3EDE1A-2629-40F1-BB1C-86F629A529D2}" destId="{E49A061C-BF20-4D13-9A05-406B6BB46043}" srcOrd="0" destOrd="0" presId="urn:microsoft.com/office/officeart/2005/8/layout/process5"/>
    <dgm:cxn modelId="{DC41A3D8-7DF6-47D3-8BEF-EEF4D64AD6F1}" type="presParOf" srcId="{B51E019F-B8DF-4121-84D8-353D27FA4FF5}" destId="{BB5ECEB7-6167-42C2-8505-BEE65F581AA1}" srcOrd="10" destOrd="0" presId="urn:microsoft.com/office/officeart/2005/8/layout/process5"/>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B564E-73DA-4277-9155-EBE512564DB3}" type="doc">
      <dgm:prSet loTypeId="urn:microsoft.com/office/officeart/2005/8/layout/radial3" loCatId="relationship" qsTypeId="urn:microsoft.com/office/officeart/2005/8/quickstyle/3d2" qsCatId="3D" csTypeId="urn:microsoft.com/office/officeart/2005/8/colors/colorful1" csCatId="colorful" phldr="1"/>
      <dgm:spPr/>
      <dgm:t>
        <a:bodyPr/>
        <a:lstStyle/>
        <a:p>
          <a:endParaRPr lang="en-US"/>
        </a:p>
      </dgm:t>
    </dgm:pt>
    <dgm:pt modelId="{9811FE48-30AD-4C8E-B992-1C749FF7CDFA}">
      <dgm:prSet phldrT="[Text]" custT="1"/>
      <dgm:spPr/>
      <dgm:t>
        <a:bodyPr/>
        <a:lstStyle/>
        <a:p>
          <a:pPr algn="ctr"/>
          <a:r>
            <a:rPr lang="en-US" sz="1800" b="1">
              <a:latin typeface="Calibri" panose="020F0502020204030204" pitchFamily="34" charset="0"/>
              <a:ea typeface="Cambria" panose="02040503050406030204" pitchFamily="18" charset="0"/>
              <a:cs typeface="Calibri" panose="020F0502020204030204" pitchFamily="34" charset="0"/>
            </a:rPr>
            <a:t>Demograhic Dividend</a:t>
          </a:r>
        </a:p>
        <a:p>
          <a:pPr algn="ctr"/>
          <a:r>
            <a:rPr lang="en-US" sz="1800" b="1">
              <a:latin typeface="Calibri" panose="020F0502020204030204" pitchFamily="34" charset="0"/>
              <a:ea typeface="Cambria" panose="02040503050406030204" pitchFamily="18" charset="0"/>
              <a:cs typeface="Calibri" panose="020F0502020204030204" pitchFamily="34" charset="0"/>
            </a:rPr>
            <a:t>Stakeholders</a:t>
          </a:r>
        </a:p>
      </dgm:t>
    </dgm:pt>
    <dgm:pt modelId="{9F47AAEE-1CF8-49D9-A46E-188D5324D3A8}" type="parTrans" cxnId="{36AF5DD9-419B-4221-879A-65E300979D27}">
      <dgm:prSet/>
      <dgm:spPr/>
      <dgm:t>
        <a:bodyPr/>
        <a:lstStyle/>
        <a:p>
          <a:pPr algn="ctr"/>
          <a:endParaRPr lang="en-US" sz="1800" b="1">
            <a:latin typeface="Calibri" panose="020F0502020204030204" pitchFamily="34" charset="0"/>
            <a:cs typeface="Calibri" panose="020F0502020204030204" pitchFamily="34" charset="0"/>
          </a:endParaRPr>
        </a:p>
      </dgm:t>
    </dgm:pt>
    <dgm:pt modelId="{124D3B4A-F9B6-4B3F-8CF7-B529DAA4572C}" type="sibTrans" cxnId="{36AF5DD9-419B-4221-879A-65E300979D27}">
      <dgm:prSet/>
      <dgm:spPr/>
      <dgm:t>
        <a:bodyPr/>
        <a:lstStyle/>
        <a:p>
          <a:pPr algn="ctr"/>
          <a:endParaRPr lang="en-US" sz="1800" b="1">
            <a:latin typeface="Calibri" panose="020F0502020204030204" pitchFamily="34" charset="0"/>
            <a:cs typeface="Calibri" panose="020F0502020204030204" pitchFamily="34" charset="0"/>
          </a:endParaRPr>
        </a:p>
      </dgm:t>
    </dgm:pt>
    <dgm:pt modelId="{5DD8CE57-F885-4847-9B90-E2DB9DB99A84}">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Government (Federal, State and Local)</a:t>
          </a:r>
        </a:p>
      </dgm:t>
    </dgm:pt>
    <dgm:pt modelId="{E704F528-6BED-4959-8C6C-C0F5F6D9D2C8}" type="parTrans" cxnId="{0B4B43D8-7A4B-49B3-B930-D61393A6A88C}">
      <dgm:prSet custT="1"/>
      <dgm:spPr/>
      <dgm:t>
        <a:bodyPr/>
        <a:lstStyle/>
        <a:p>
          <a:pPr algn="ctr"/>
          <a:endParaRPr lang="en-US" sz="1800" b="1">
            <a:latin typeface="Calibri" panose="020F0502020204030204" pitchFamily="34" charset="0"/>
            <a:cs typeface="Calibri" panose="020F0502020204030204" pitchFamily="34" charset="0"/>
          </a:endParaRPr>
        </a:p>
      </dgm:t>
    </dgm:pt>
    <dgm:pt modelId="{A24EDA9C-D342-44B2-AA1B-439527D3AA9C}" type="sibTrans" cxnId="{0B4B43D8-7A4B-49B3-B930-D61393A6A88C}">
      <dgm:prSet/>
      <dgm:spPr/>
      <dgm:t>
        <a:bodyPr/>
        <a:lstStyle/>
        <a:p>
          <a:pPr algn="ctr"/>
          <a:endParaRPr lang="en-US" sz="1800" b="1">
            <a:latin typeface="Calibri" panose="020F0502020204030204" pitchFamily="34" charset="0"/>
            <a:cs typeface="Calibri" panose="020F0502020204030204" pitchFamily="34" charset="0"/>
          </a:endParaRPr>
        </a:p>
      </dgm:t>
    </dgm:pt>
    <dgm:pt modelId="{FB52817E-2704-4631-91C8-843AA37EC76D}">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Private Organisations</a:t>
          </a:r>
        </a:p>
      </dgm:t>
    </dgm:pt>
    <dgm:pt modelId="{8BF7E465-AD03-4E87-82D0-75A584F14F5C}" type="parTrans" cxnId="{667CA696-5A73-4294-88DC-60D138C3C767}">
      <dgm:prSet custT="1"/>
      <dgm:spPr/>
      <dgm:t>
        <a:bodyPr/>
        <a:lstStyle/>
        <a:p>
          <a:pPr algn="ctr"/>
          <a:endParaRPr lang="en-US" sz="1800" b="1">
            <a:latin typeface="Calibri" panose="020F0502020204030204" pitchFamily="34" charset="0"/>
            <a:cs typeface="Calibri" panose="020F0502020204030204" pitchFamily="34" charset="0"/>
          </a:endParaRPr>
        </a:p>
      </dgm:t>
    </dgm:pt>
    <dgm:pt modelId="{9664EB7E-BC30-4FD9-B3AD-01835F330585}" type="sibTrans" cxnId="{667CA696-5A73-4294-88DC-60D138C3C767}">
      <dgm:prSet/>
      <dgm:spPr/>
      <dgm:t>
        <a:bodyPr/>
        <a:lstStyle/>
        <a:p>
          <a:pPr algn="ctr"/>
          <a:endParaRPr lang="en-US" sz="1800" b="1">
            <a:latin typeface="Calibri" panose="020F0502020204030204" pitchFamily="34" charset="0"/>
            <a:cs typeface="Calibri" panose="020F0502020204030204" pitchFamily="34" charset="0"/>
          </a:endParaRPr>
        </a:p>
      </dgm:t>
    </dgm:pt>
    <dgm:pt modelId="{8E116D8D-4CEA-4929-9723-F3DE460CEDF7}">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Traditonal and Community Leaders (Baales...)</a:t>
          </a:r>
        </a:p>
      </dgm:t>
    </dgm:pt>
    <dgm:pt modelId="{3EE500A4-87B4-4EC6-990F-1CF77C70175F}" type="parTrans" cxnId="{FA8FCCEF-FB7F-4571-A4B5-4FC12D4C32B0}">
      <dgm:prSet custT="1"/>
      <dgm:spPr/>
      <dgm:t>
        <a:bodyPr/>
        <a:lstStyle/>
        <a:p>
          <a:pPr algn="ctr"/>
          <a:endParaRPr lang="en-US" sz="1800" b="1">
            <a:latin typeface="Calibri" panose="020F0502020204030204" pitchFamily="34" charset="0"/>
            <a:cs typeface="Calibri" panose="020F0502020204030204" pitchFamily="34" charset="0"/>
          </a:endParaRPr>
        </a:p>
      </dgm:t>
    </dgm:pt>
    <dgm:pt modelId="{44146C4A-220B-4BF1-A994-61FFE9006B3E}" type="sibTrans" cxnId="{FA8FCCEF-FB7F-4571-A4B5-4FC12D4C32B0}">
      <dgm:prSet/>
      <dgm:spPr/>
      <dgm:t>
        <a:bodyPr/>
        <a:lstStyle/>
        <a:p>
          <a:pPr algn="ctr"/>
          <a:endParaRPr lang="en-US" sz="1800" b="1">
            <a:latin typeface="Calibri" panose="020F0502020204030204" pitchFamily="34" charset="0"/>
            <a:cs typeface="Calibri" panose="020F0502020204030204" pitchFamily="34" charset="0"/>
          </a:endParaRPr>
        </a:p>
      </dgm:t>
    </dgm:pt>
    <dgm:pt modelId="{9A5ACE41-BBCC-4BF5-87D0-1A4467221202}">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Development Partners</a:t>
          </a:r>
        </a:p>
      </dgm:t>
    </dgm:pt>
    <dgm:pt modelId="{0290B8EF-6771-416B-AC0C-EBA52AF4D5DA}" type="parTrans" cxnId="{A6D42113-83F9-41E8-9D79-CF372DBD7059}">
      <dgm:prSet custT="1"/>
      <dgm:spPr/>
      <dgm:t>
        <a:bodyPr/>
        <a:lstStyle/>
        <a:p>
          <a:pPr algn="ctr"/>
          <a:endParaRPr lang="en-US" sz="1800" b="1">
            <a:latin typeface="Calibri" panose="020F0502020204030204" pitchFamily="34" charset="0"/>
            <a:cs typeface="Calibri" panose="020F0502020204030204" pitchFamily="34" charset="0"/>
          </a:endParaRPr>
        </a:p>
      </dgm:t>
    </dgm:pt>
    <dgm:pt modelId="{AB5A8486-CD0E-4731-8D76-1EC5F3406459}" type="sibTrans" cxnId="{A6D42113-83F9-41E8-9D79-CF372DBD7059}">
      <dgm:prSet/>
      <dgm:spPr/>
      <dgm:t>
        <a:bodyPr/>
        <a:lstStyle/>
        <a:p>
          <a:pPr algn="ctr"/>
          <a:endParaRPr lang="en-US" sz="1800" b="1">
            <a:latin typeface="Calibri" panose="020F0502020204030204" pitchFamily="34" charset="0"/>
            <a:cs typeface="Calibri" panose="020F0502020204030204" pitchFamily="34" charset="0"/>
          </a:endParaRPr>
        </a:p>
      </dgm:t>
    </dgm:pt>
    <dgm:pt modelId="{88D54A7E-7654-41E7-984E-8A60F16FD779}">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Religious Leaders (Churches and Mosque Heads...)</a:t>
          </a:r>
        </a:p>
      </dgm:t>
    </dgm:pt>
    <dgm:pt modelId="{D4E6A659-8FFC-4986-A2D1-538365A3B503}" type="parTrans" cxnId="{3A5C1B7C-1AF3-4C10-A40C-001A51FCFC3A}">
      <dgm:prSet custT="1"/>
      <dgm:spPr/>
      <dgm:t>
        <a:bodyPr/>
        <a:lstStyle/>
        <a:p>
          <a:pPr algn="ctr"/>
          <a:endParaRPr lang="en-US" sz="1800" b="1">
            <a:latin typeface="Calibri" panose="020F0502020204030204" pitchFamily="34" charset="0"/>
            <a:cs typeface="Calibri" panose="020F0502020204030204" pitchFamily="34" charset="0"/>
          </a:endParaRPr>
        </a:p>
      </dgm:t>
    </dgm:pt>
    <dgm:pt modelId="{8F057C67-ECD3-4485-B715-210861B41F25}" type="sibTrans" cxnId="{3A5C1B7C-1AF3-4C10-A40C-001A51FCFC3A}">
      <dgm:prSet/>
      <dgm:spPr/>
      <dgm:t>
        <a:bodyPr/>
        <a:lstStyle/>
        <a:p>
          <a:pPr algn="ctr"/>
          <a:endParaRPr lang="en-US" sz="1800" b="1">
            <a:latin typeface="Calibri" panose="020F0502020204030204" pitchFamily="34" charset="0"/>
            <a:cs typeface="Calibri" panose="020F0502020204030204" pitchFamily="34" charset="0"/>
          </a:endParaRPr>
        </a:p>
      </dgm:t>
    </dgm:pt>
    <dgm:pt modelId="{764F71B9-6C1E-4B41-B3FE-6C6D115E3A32}">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Media (Print, Electronic and Social)</a:t>
          </a:r>
        </a:p>
      </dgm:t>
    </dgm:pt>
    <dgm:pt modelId="{6361B517-388A-4614-A66C-67434F90E882}" type="parTrans" cxnId="{DD097A17-3ED8-4B59-89CD-5E95FB9E6060}">
      <dgm:prSet custT="1"/>
      <dgm:spPr/>
      <dgm:t>
        <a:bodyPr/>
        <a:lstStyle/>
        <a:p>
          <a:pPr algn="ctr"/>
          <a:endParaRPr lang="en-US" sz="1800" b="1">
            <a:latin typeface="Calibri" panose="020F0502020204030204" pitchFamily="34" charset="0"/>
            <a:cs typeface="Calibri" panose="020F0502020204030204" pitchFamily="34" charset="0"/>
          </a:endParaRPr>
        </a:p>
      </dgm:t>
    </dgm:pt>
    <dgm:pt modelId="{751AA774-4DA6-4E95-BBBC-547B1D2EA0BB}" type="sibTrans" cxnId="{DD097A17-3ED8-4B59-89CD-5E95FB9E6060}">
      <dgm:prSet/>
      <dgm:spPr/>
      <dgm:t>
        <a:bodyPr/>
        <a:lstStyle/>
        <a:p>
          <a:pPr algn="ctr"/>
          <a:endParaRPr lang="en-US" sz="1800" b="1">
            <a:latin typeface="Calibri" panose="020F0502020204030204" pitchFamily="34" charset="0"/>
            <a:cs typeface="Calibri" panose="020F0502020204030204" pitchFamily="34" charset="0"/>
          </a:endParaRPr>
        </a:p>
      </dgm:t>
    </dgm:pt>
    <dgm:pt modelId="{81B1B4FF-6AE2-4888-B092-00353D5D64FC}">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The Legislature, Executive and Judiciary</a:t>
          </a:r>
        </a:p>
      </dgm:t>
    </dgm:pt>
    <dgm:pt modelId="{2AD28EFE-FD73-44CC-A444-EAFA9915CE30}" type="parTrans" cxnId="{8FF847B7-867A-49B2-9659-60B002019471}">
      <dgm:prSet custT="1"/>
      <dgm:spPr/>
      <dgm:t>
        <a:bodyPr/>
        <a:lstStyle/>
        <a:p>
          <a:endParaRPr lang="en-US" sz="1800" b="1">
            <a:latin typeface="Calibri" panose="020F0502020204030204" pitchFamily="34" charset="0"/>
            <a:cs typeface="Calibri" panose="020F0502020204030204" pitchFamily="34" charset="0"/>
          </a:endParaRPr>
        </a:p>
      </dgm:t>
    </dgm:pt>
    <dgm:pt modelId="{02B3B30D-2EEE-44D1-9287-C154F34FBF11}" type="sibTrans" cxnId="{8FF847B7-867A-49B2-9659-60B002019471}">
      <dgm:prSet/>
      <dgm:spPr/>
      <dgm:t>
        <a:bodyPr/>
        <a:lstStyle/>
        <a:p>
          <a:endParaRPr lang="en-US" sz="1800" b="1">
            <a:latin typeface="Calibri" panose="020F0502020204030204" pitchFamily="34" charset="0"/>
            <a:cs typeface="Calibri" panose="020F0502020204030204" pitchFamily="34" charset="0"/>
          </a:endParaRPr>
        </a:p>
      </dgm:t>
    </dgm:pt>
    <dgm:pt modelId="{8008EF27-175E-4F6D-9D6A-6F23E20E489E}">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Ministries, Departments and Agencies</a:t>
          </a:r>
        </a:p>
      </dgm:t>
    </dgm:pt>
    <dgm:pt modelId="{E290AE4B-E138-48EB-9392-D042A345D663}" type="sibTrans" cxnId="{D0A2247C-51D7-404C-B323-9541135DD55A}">
      <dgm:prSet/>
      <dgm:spPr/>
      <dgm:t>
        <a:bodyPr/>
        <a:lstStyle/>
        <a:p>
          <a:endParaRPr lang="en-US" sz="1800" b="1">
            <a:latin typeface="Calibri" panose="020F0502020204030204" pitchFamily="34" charset="0"/>
            <a:cs typeface="Calibri" panose="020F0502020204030204" pitchFamily="34" charset="0"/>
          </a:endParaRPr>
        </a:p>
      </dgm:t>
    </dgm:pt>
    <dgm:pt modelId="{C2DBB955-A69C-42AF-944F-2730F5AB7C7A}" type="parTrans" cxnId="{D0A2247C-51D7-404C-B323-9541135DD55A}">
      <dgm:prSet custT="1"/>
      <dgm:spPr/>
      <dgm:t>
        <a:bodyPr/>
        <a:lstStyle/>
        <a:p>
          <a:endParaRPr lang="en-US" sz="1800" b="1">
            <a:latin typeface="Calibri" panose="020F0502020204030204" pitchFamily="34" charset="0"/>
            <a:cs typeface="Calibri" panose="020F0502020204030204" pitchFamily="34" charset="0"/>
          </a:endParaRPr>
        </a:p>
      </dgm:t>
    </dgm:pt>
    <dgm:pt modelId="{62F5AAE5-415D-40EC-9966-4FC9FDAB9472}">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NGOs, CBOs and CSOs</a:t>
          </a:r>
        </a:p>
      </dgm:t>
    </dgm:pt>
    <dgm:pt modelId="{D2F1C7BF-DA64-4E0B-A4AF-D0D21A4D4005}" type="parTrans" cxnId="{58CA39B1-D2EF-44DC-8BB1-D1FF44487A73}">
      <dgm:prSet custT="1"/>
      <dgm:spPr/>
      <dgm:t>
        <a:bodyPr/>
        <a:lstStyle/>
        <a:p>
          <a:endParaRPr lang="en-US" sz="1800" b="1">
            <a:latin typeface="Calibri" panose="020F0502020204030204" pitchFamily="34" charset="0"/>
            <a:cs typeface="Calibri" panose="020F0502020204030204" pitchFamily="34" charset="0"/>
          </a:endParaRPr>
        </a:p>
      </dgm:t>
    </dgm:pt>
    <dgm:pt modelId="{BC072337-6DCE-409A-8652-3F46E93964D8}" type="sibTrans" cxnId="{58CA39B1-D2EF-44DC-8BB1-D1FF44487A73}">
      <dgm:prSet/>
      <dgm:spPr/>
      <dgm:t>
        <a:bodyPr/>
        <a:lstStyle/>
        <a:p>
          <a:endParaRPr lang="en-US" sz="1800" b="1">
            <a:latin typeface="Calibri" panose="020F0502020204030204" pitchFamily="34" charset="0"/>
            <a:cs typeface="Calibri" panose="020F0502020204030204" pitchFamily="34" charset="0"/>
          </a:endParaRPr>
        </a:p>
      </dgm:t>
    </dgm:pt>
    <dgm:pt modelId="{F83B05D6-0A60-42EB-A289-B843B9EA20C8}">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Academia</a:t>
          </a:r>
        </a:p>
      </dgm:t>
    </dgm:pt>
    <dgm:pt modelId="{B7AF0553-0338-455A-A2A6-5436E76EA1FA}" type="parTrans" cxnId="{6E792FFE-7662-44B2-A14E-972DC1E400B5}">
      <dgm:prSet custT="1"/>
      <dgm:spPr/>
      <dgm:t>
        <a:bodyPr/>
        <a:lstStyle/>
        <a:p>
          <a:endParaRPr lang="en-US" sz="1800" b="1">
            <a:latin typeface="Calibri" panose="020F0502020204030204" pitchFamily="34" charset="0"/>
            <a:cs typeface="Calibri" panose="020F0502020204030204" pitchFamily="34" charset="0"/>
          </a:endParaRPr>
        </a:p>
      </dgm:t>
    </dgm:pt>
    <dgm:pt modelId="{D6A85B4A-BC56-4329-A0B8-4A5C734FEACA}" type="sibTrans" cxnId="{6E792FFE-7662-44B2-A14E-972DC1E400B5}">
      <dgm:prSet/>
      <dgm:spPr/>
      <dgm:t>
        <a:bodyPr/>
        <a:lstStyle/>
        <a:p>
          <a:endParaRPr lang="en-US" sz="1800" b="1">
            <a:latin typeface="Calibri" panose="020F0502020204030204" pitchFamily="34" charset="0"/>
            <a:cs typeface="Calibri" panose="020F0502020204030204" pitchFamily="34" charset="0"/>
          </a:endParaRPr>
        </a:p>
      </dgm:t>
    </dgm:pt>
    <dgm:pt modelId="{6074076D-DC2F-456A-BAD3-DCBB9CEED3BA}" type="pres">
      <dgm:prSet presAssocID="{116B564E-73DA-4277-9155-EBE512564DB3}" presName="composite" presStyleCnt="0">
        <dgm:presLayoutVars>
          <dgm:chMax val="1"/>
          <dgm:dir/>
          <dgm:resizeHandles val="exact"/>
        </dgm:presLayoutVars>
      </dgm:prSet>
      <dgm:spPr/>
    </dgm:pt>
    <dgm:pt modelId="{BC53032F-CCCD-4C32-8E0D-5490FAF03E30}" type="pres">
      <dgm:prSet presAssocID="{116B564E-73DA-4277-9155-EBE512564DB3}" presName="radial" presStyleCnt="0">
        <dgm:presLayoutVars>
          <dgm:animLvl val="ctr"/>
        </dgm:presLayoutVars>
      </dgm:prSet>
      <dgm:spPr/>
    </dgm:pt>
    <dgm:pt modelId="{66E1844B-856A-4C29-815F-A0166DA2AEEE}" type="pres">
      <dgm:prSet presAssocID="{9811FE48-30AD-4C8E-B992-1C749FF7CDFA}" presName="centerShape" presStyleLbl="vennNode1" presStyleIdx="0" presStyleCnt="11"/>
      <dgm:spPr/>
    </dgm:pt>
    <dgm:pt modelId="{9A359A29-0EA2-47A6-9B64-D436BCBF6E44}" type="pres">
      <dgm:prSet presAssocID="{5DD8CE57-F885-4847-9B90-E2DB9DB99A84}" presName="node" presStyleLbl="vennNode1" presStyleIdx="1" presStyleCnt="11">
        <dgm:presLayoutVars>
          <dgm:bulletEnabled val="1"/>
        </dgm:presLayoutVars>
      </dgm:prSet>
      <dgm:spPr/>
    </dgm:pt>
    <dgm:pt modelId="{EBD5E4F2-966F-4E4C-89F4-540D6AC347B4}" type="pres">
      <dgm:prSet presAssocID="{FB52817E-2704-4631-91C8-843AA37EC76D}" presName="node" presStyleLbl="vennNode1" presStyleIdx="2" presStyleCnt="11">
        <dgm:presLayoutVars>
          <dgm:bulletEnabled val="1"/>
        </dgm:presLayoutVars>
      </dgm:prSet>
      <dgm:spPr/>
    </dgm:pt>
    <dgm:pt modelId="{4DCB154C-137D-495E-9407-71607ADE26AF}" type="pres">
      <dgm:prSet presAssocID="{8008EF27-175E-4F6D-9D6A-6F23E20E489E}" presName="node" presStyleLbl="vennNode1" presStyleIdx="3" presStyleCnt="11">
        <dgm:presLayoutVars>
          <dgm:bulletEnabled val="1"/>
        </dgm:presLayoutVars>
      </dgm:prSet>
      <dgm:spPr/>
    </dgm:pt>
    <dgm:pt modelId="{F197F202-8CCC-4723-A8E8-5FB75E587243}" type="pres">
      <dgm:prSet presAssocID="{8E116D8D-4CEA-4929-9723-F3DE460CEDF7}" presName="node" presStyleLbl="vennNode1" presStyleIdx="4" presStyleCnt="11">
        <dgm:presLayoutVars>
          <dgm:bulletEnabled val="1"/>
        </dgm:presLayoutVars>
      </dgm:prSet>
      <dgm:spPr/>
    </dgm:pt>
    <dgm:pt modelId="{D9D866C1-454B-48BD-8CAD-CF3D7EA84776}" type="pres">
      <dgm:prSet presAssocID="{9A5ACE41-BBCC-4BF5-87D0-1A4467221202}" presName="node" presStyleLbl="vennNode1" presStyleIdx="5" presStyleCnt="11">
        <dgm:presLayoutVars>
          <dgm:bulletEnabled val="1"/>
        </dgm:presLayoutVars>
      </dgm:prSet>
      <dgm:spPr/>
    </dgm:pt>
    <dgm:pt modelId="{3307802F-38C9-4693-BEAB-550D596A8E3F}" type="pres">
      <dgm:prSet presAssocID="{88D54A7E-7654-41E7-984E-8A60F16FD779}" presName="node" presStyleLbl="vennNode1" presStyleIdx="6" presStyleCnt="11">
        <dgm:presLayoutVars>
          <dgm:bulletEnabled val="1"/>
        </dgm:presLayoutVars>
      </dgm:prSet>
      <dgm:spPr/>
    </dgm:pt>
    <dgm:pt modelId="{F6565589-1060-486A-AFB0-9F65C50C1937}" type="pres">
      <dgm:prSet presAssocID="{764F71B9-6C1E-4B41-B3FE-6C6D115E3A32}" presName="node" presStyleLbl="vennNode1" presStyleIdx="7" presStyleCnt="11">
        <dgm:presLayoutVars>
          <dgm:bulletEnabled val="1"/>
        </dgm:presLayoutVars>
      </dgm:prSet>
      <dgm:spPr/>
    </dgm:pt>
    <dgm:pt modelId="{1B5BBF3D-BA1B-41A8-8CCA-7D6AC0E3F1C8}" type="pres">
      <dgm:prSet presAssocID="{81B1B4FF-6AE2-4888-B092-00353D5D64FC}" presName="node" presStyleLbl="vennNode1" presStyleIdx="8" presStyleCnt="11">
        <dgm:presLayoutVars>
          <dgm:bulletEnabled val="1"/>
        </dgm:presLayoutVars>
      </dgm:prSet>
      <dgm:spPr/>
    </dgm:pt>
    <dgm:pt modelId="{2C0E5406-8213-42E0-86C4-9302E827810C}" type="pres">
      <dgm:prSet presAssocID="{62F5AAE5-415D-40EC-9966-4FC9FDAB9472}" presName="node" presStyleLbl="vennNode1" presStyleIdx="9" presStyleCnt="11">
        <dgm:presLayoutVars>
          <dgm:bulletEnabled val="1"/>
        </dgm:presLayoutVars>
      </dgm:prSet>
      <dgm:spPr/>
    </dgm:pt>
    <dgm:pt modelId="{D02CD134-2DAA-4D06-AE25-4B71BB20E538}" type="pres">
      <dgm:prSet presAssocID="{F83B05D6-0A60-42EB-A289-B843B9EA20C8}" presName="node" presStyleLbl="vennNode1" presStyleIdx="10" presStyleCnt="11">
        <dgm:presLayoutVars>
          <dgm:bulletEnabled val="1"/>
        </dgm:presLayoutVars>
      </dgm:prSet>
      <dgm:spPr/>
    </dgm:pt>
  </dgm:ptLst>
  <dgm:cxnLst>
    <dgm:cxn modelId="{A6D42113-83F9-41E8-9D79-CF372DBD7059}" srcId="{9811FE48-30AD-4C8E-B992-1C749FF7CDFA}" destId="{9A5ACE41-BBCC-4BF5-87D0-1A4467221202}" srcOrd="4" destOrd="0" parTransId="{0290B8EF-6771-416B-AC0C-EBA52AF4D5DA}" sibTransId="{AB5A8486-CD0E-4731-8D76-1EC5F3406459}"/>
    <dgm:cxn modelId="{DD097A17-3ED8-4B59-89CD-5E95FB9E6060}" srcId="{9811FE48-30AD-4C8E-B992-1C749FF7CDFA}" destId="{764F71B9-6C1E-4B41-B3FE-6C6D115E3A32}" srcOrd="6" destOrd="0" parTransId="{6361B517-388A-4614-A66C-67434F90E882}" sibTransId="{751AA774-4DA6-4E95-BBBC-547B1D2EA0BB}"/>
    <dgm:cxn modelId="{B0A41C26-83F7-473D-91D1-5AA88D9CE30D}" type="presOf" srcId="{9811FE48-30AD-4C8E-B992-1C749FF7CDFA}" destId="{66E1844B-856A-4C29-815F-A0166DA2AEEE}" srcOrd="0" destOrd="0" presId="urn:microsoft.com/office/officeart/2005/8/layout/radial3"/>
    <dgm:cxn modelId="{5E1CCB36-4C25-4C6B-A74D-1EE906771044}" type="presOf" srcId="{116B564E-73DA-4277-9155-EBE512564DB3}" destId="{6074076D-DC2F-456A-BAD3-DCBB9CEED3BA}" srcOrd="0" destOrd="0" presId="urn:microsoft.com/office/officeart/2005/8/layout/radial3"/>
    <dgm:cxn modelId="{8DA8DD5E-AAA6-45E4-83D3-DF280DEA3148}" type="presOf" srcId="{9A5ACE41-BBCC-4BF5-87D0-1A4467221202}" destId="{D9D866C1-454B-48BD-8CAD-CF3D7EA84776}" srcOrd="0" destOrd="0" presId="urn:microsoft.com/office/officeart/2005/8/layout/radial3"/>
    <dgm:cxn modelId="{3A5C1B7C-1AF3-4C10-A40C-001A51FCFC3A}" srcId="{9811FE48-30AD-4C8E-B992-1C749FF7CDFA}" destId="{88D54A7E-7654-41E7-984E-8A60F16FD779}" srcOrd="5" destOrd="0" parTransId="{D4E6A659-8FFC-4986-A2D1-538365A3B503}" sibTransId="{8F057C67-ECD3-4485-B715-210861B41F25}"/>
    <dgm:cxn modelId="{D0A2247C-51D7-404C-B323-9541135DD55A}" srcId="{9811FE48-30AD-4C8E-B992-1C749FF7CDFA}" destId="{8008EF27-175E-4F6D-9D6A-6F23E20E489E}" srcOrd="2" destOrd="0" parTransId="{C2DBB955-A69C-42AF-944F-2730F5AB7C7A}" sibTransId="{E290AE4B-E138-48EB-9392-D042A345D663}"/>
    <dgm:cxn modelId="{BE3C6D7C-04E4-4F20-95F3-A63E1E76A080}" type="presOf" srcId="{88D54A7E-7654-41E7-984E-8A60F16FD779}" destId="{3307802F-38C9-4693-BEAB-550D596A8E3F}" srcOrd="0" destOrd="0" presId="urn:microsoft.com/office/officeart/2005/8/layout/radial3"/>
    <dgm:cxn modelId="{B5033C84-7770-4F4E-A031-3315A50B961E}" type="presOf" srcId="{62F5AAE5-415D-40EC-9966-4FC9FDAB9472}" destId="{2C0E5406-8213-42E0-86C4-9302E827810C}" srcOrd="0" destOrd="0" presId="urn:microsoft.com/office/officeart/2005/8/layout/radial3"/>
    <dgm:cxn modelId="{20C1AA87-76EB-474E-A5E3-DB623F85214B}" type="presOf" srcId="{FB52817E-2704-4631-91C8-843AA37EC76D}" destId="{EBD5E4F2-966F-4E4C-89F4-540D6AC347B4}" srcOrd="0" destOrd="0" presId="urn:microsoft.com/office/officeart/2005/8/layout/radial3"/>
    <dgm:cxn modelId="{393C778F-72A1-4F45-BBF4-3B6252638939}" type="presOf" srcId="{764F71B9-6C1E-4B41-B3FE-6C6D115E3A32}" destId="{F6565589-1060-486A-AFB0-9F65C50C1937}" srcOrd="0" destOrd="0" presId="urn:microsoft.com/office/officeart/2005/8/layout/radial3"/>
    <dgm:cxn modelId="{667CA696-5A73-4294-88DC-60D138C3C767}" srcId="{9811FE48-30AD-4C8E-B992-1C749FF7CDFA}" destId="{FB52817E-2704-4631-91C8-843AA37EC76D}" srcOrd="1" destOrd="0" parTransId="{8BF7E465-AD03-4E87-82D0-75A584F14F5C}" sibTransId="{9664EB7E-BC30-4FD9-B3AD-01835F330585}"/>
    <dgm:cxn modelId="{58CA39B1-D2EF-44DC-8BB1-D1FF44487A73}" srcId="{9811FE48-30AD-4C8E-B992-1C749FF7CDFA}" destId="{62F5AAE5-415D-40EC-9966-4FC9FDAB9472}" srcOrd="8" destOrd="0" parTransId="{D2F1C7BF-DA64-4E0B-A4AF-D0D21A4D4005}" sibTransId="{BC072337-6DCE-409A-8652-3F46E93964D8}"/>
    <dgm:cxn modelId="{8FF847B7-867A-49B2-9659-60B002019471}" srcId="{9811FE48-30AD-4C8E-B992-1C749FF7CDFA}" destId="{81B1B4FF-6AE2-4888-B092-00353D5D64FC}" srcOrd="7" destOrd="0" parTransId="{2AD28EFE-FD73-44CC-A444-EAFA9915CE30}" sibTransId="{02B3B30D-2EEE-44D1-9287-C154F34FBF11}"/>
    <dgm:cxn modelId="{0A2E04C7-300B-40E3-AE7A-F86EBA679DB1}" type="presOf" srcId="{5DD8CE57-F885-4847-9B90-E2DB9DB99A84}" destId="{9A359A29-0EA2-47A6-9B64-D436BCBF6E44}" srcOrd="0" destOrd="0" presId="urn:microsoft.com/office/officeart/2005/8/layout/radial3"/>
    <dgm:cxn modelId="{F083EDC9-A080-4016-B52D-1246AB3D83A9}" type="presOf" srcId="{F83B05D6-0A60-42EB-A289-B843B9EA20C8}" destId="{D02CD134-2DAA-4D06-AE25-4B71BB20E538}" srcOrd="0" destOrd="0" presId="urn:microsoft.com/office/officeart/2005/8/layout/radial3"/>
    <dgm:cxn modelId="{D8DF94CD-B530-45A7-A11B-4667840B99DB}" type="presOf" srcId="{8008EF27-175E-4F6D-9D6A-6F23E20E489E}" destId="{4DCB154C-137D-495E-9407-71607ADE26AF}" srcOrd="0" destOrd="0" presId="urn:microsoft.com/office/officeart/2005/8/layout/radial3"/>
    <dgm:cxn modelId="{0B4B43D8-7A4B-49B3-B930-D61393A6A88C}" srcId="{9811FE48-30AD-4C8E-B992-1C749FF7CDFA}" destId="{5DD8CE57-F885-4847-9B90-E2DB9DB99A84}" srcOrd="0" destOrd="0" parTransId="{E704F528-6BED-4959-8C6C-C0F5F6D9D2C8}" sibTransId="{A24EDA9C-D342-44B2-AA1B-439527D3AA9C}"/>
    <dgm:cxn modelId="{36AF5DD9-419B-4221-879A-65E300979D27}" srcId="{116B564E-73DA-4277-9155-EBE512564DB3}" destId="{9811FE48-30AD-4C8E-B992-1C749FF7CDFA}" srcOrd="0" destOrd="0" parTransId="{9F47AAEE-1CF8-49D9-A46E-188D5324D3A8}" sibTransId="{124D3B4A-F9B6-4B3F-8CF7-B529DAA4572C}"/>
    <dgm:cxn modelId="{CB33D7ED-84A5-4289-ACBB-5370E08E63BD}" type="presOf" srcId="{81B1B4FF-6AE2-4888-B092-00353D5D64FC}" destId="{1B5BBF3D-BA1B-41A8-8CCA-7D6AC0E3F1C8}" srcOrd="0" destOrd="0" presId="urn:microsoft.com/office/officeart/2005/8/layout/radial3"/>
    <dgm:cxn modelId="{FA8FCCEF-FB7F-4571-A4B5-4FC12D4C32B0}" srcId="{9811FE48-30AD-4C8E-B992-1C749FF7CDFA}" destId="{8E116D8D-4CEA-4929-9723-F3DE460CEDF7}" srcOrd="3" destOrd="0" parTransId="{3EE500A4-87B4-4EC6-990F-1CF77C70175F}" sibTransId="{44146C4A-220B-4BF1-A994-61FFE9006B3E}"/>
    <dgm:cxn modelId="{E30DBDF8-BAD7-4A1E-A85F-EC82A37520DE}" type="presOf" srcId="{8E116D8D-4CEA-4929-9723-F3DE460CEDF7}" destId="{F197F202-8CCC-4723-A8E8-5FB75E587243}" srcOrd="0" destOrd="0" presId="urn:microsoft.com/office/officeart/2005/8/layout/radial3"/>
    <dgm:cxn modelId="{6E792FFE-7662-44B2-A14E-972DC1E400B5}" srcId="{9811FE48-30AD-4C8E-B992-1C749FF7CDFA}" destId="{F83B05D6-0A60-42EB-A289-B843B9EA20C8}" srcOrd="9" destOrd="0" parTransId="{B7AF0553-0338-455A-A2A6-5436E76EA1FA}" sibTransId="{D6A85B4A-BC56-4329-A0B8-4A5C734FEACA}"/>
    <dgm:cxn modelId="{CFDA5281-7D56-41CB-B920-7777A3822666}" type="presParOf" srcId="{6074076D-DC2F-456A-BAD3-DCBB9CEED3BA}" destId="{BC53032F-CCCD-4C32-8E0D-5490FAF03E30}" srcOrd="0" destOrd="0" presId="urn:microsoft.com/office/officeart/2005/8/layout/radial3"/>
    <dgm:cxn modelId="{5965B471-10E7-463E-80AF-F90475C7AEB0}" type="presParOf" srcId="{BC53032F-CCCD-4C32-8E0D-5490FAF03E30}" destId="{66E1844B-856A-4C29-815F-A0166DA2AEEE}" srcOrd="0" destOrd="0" presId="urn:microsoft.com/office/officeart/2005/8/layout/radial3"/>
    <dgm:cxn modelId="{CB36A8E4-B2A2-4BD1-AE27-ECCBFD97EA6D}" type="presParOf" srcId="{BC53032F-CCCD-4C32-8E0D-5490FAF03E30}" destId="{9A359A29-0EA2-47A6-9B64-D436BCBF6E44}" srcOrd="1" destOrd="0" presId="urn:microsoft.com/office/officeart/2005/8/layout/radial3"/>
    <dgm:cxn modelId="{2E3F71C3-BA3A-497D-B406-3BD65939CD31}" type="presParOf" srcId="{BC53032F-CCCD-4C32-8E0D-5490FAF03E30}" destId="{EBD5E4F2-966F-4E4C-89F4-540D6AC347B4}" srcOrd="2" destOrd="0" presId="urn:microsoft.com/office/officeart/2005/8/layout/radial3"/>
    <dgm:cxn modelId="{3A1F6811-DEFC-4DAF-B7C4-91B4383D1FBC}" type="presParOf" srcId="{BC53032F-CCCD-4C32-8E0D-5490FAF03E30}" destId="{4DCB154C-137D-495E-9407-71607ADE26AF}" srcOrd="3" destOrd="0" presId="urn:microsoft.com/office/officeart/2005/8/layout/radial3"/>
    <dgm:cxn modelId="{708B2F0A-5FE0-480C-9F0E-40B905EB260E}" type="presParOf" srcId="{BC53032F-CCCD-4C32-8E0D-5490FAF03E30}" destId="{F197F202-8CCC-4723-A8E8-5FB75E587243}" srcOrd="4" destOrd="0" presId="urn:microsoft.com/office/officeart/2005/8/layout/radial3"/>
    <dgm:cxn modelId="{36305567-A70B-40E9-A4B2-884184D2759F}" type="presParOf" srcId="{BC53032F-CCCD-4C32-8E0D-5490FAF03E30}" destId="{D9D866C1-454B-48BD-8CAD-CF3D7EA84776}" srcOrd="5" destOrd="0" presId="urn:microsoft.com/office/officeart/2005/8/layout/radial3"/>
    <dgm:cxn modelId="{9B3D0133-393A-42B6-B522-07D347AB741E}" type="presParOf" srcId="{BC53032F-CCCD-4C32-8E0D-5490FAF03E30}" destId="{3307802F-38C9-4693-BEAB-550D596A8E3F}" srcOrd="6" destOrd="0" presId="urn:microsoft.com/office/officeart/2005/8/layout/radial3"/>
    <dgm:cxn modelId="{237A689C-DC84-472E-8DC9-AE705AB52C35}" type="presParOf" srcId="{BC53032F-CCCD-4C32-8E0D-5490FAF03E30}" destId="{F6565589-1060-486A-AFB0-9F65C50C1937}" srcOrd="7" destOrd="0" presId="urn:microsoft.com/office/officeart/2005/8/layout/radial3"/>
    <dgm:cxn modelId="{1B1D2CAE-9FD9-4DF1-AD41-0C09B087703C}" type="presParOf" srcId="{BC53032F-CCCD-4C32-8E0D-5490FAF03E30}" destId="{1B5BBF3D-BA1B-41A8-8CCA-7D6AC0E3F1C8}" srcOrd="8" destOrd="0" presId="urn:microsoft.com/office/officeart/2005/8/layout/radial3"/>
    <dgm:cxn modelId="{DB3AED1C-49A7-4B0F-9690-FAE3F0D79154}" type="presParOf" srcId="{BC53032F-CCCD-4C32-8E0D-5490FAF03E30}" destId="{2C0E5406-8213-42E0-86C4-9302E827810C}" srcOrd="9" destOrd="0" presId="urn:microsoft.com/office/officeart/2005/8/layout/radial3"/>
    <dgm:cxn modelId="{00455D8C-F137-454C-8FC8-51A55C36439C}" type="presParOf" srcId="{BC53032F-CCCD-4C32-8E0D-5490FAF03E30}" destId="{D02CD134-2DAA-4D06-AE25-4B71BB20E538}" srcOrd="10" destOrd="0" presId="urn:microsoft.com/office/officeart/2005/8/layout/radial3"/>
  </dgm:cxnLst>
  <dgm:bg>
    <a:solidFill>
      <a:schemeClr val="accent6">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6F418C-C374-416E-AD30-8BF59D703A85}"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NG"/>
        </a:p>
      </dgm:t>
    </dgm:pt>
    <dgm:pt modelId="{C163886A-F170-4EAD-BDC2-3689BA14FAF3}">
      <dgm:prSet phldrT="[Text]" custT="1"/>
      <dgm:spPr/>
      <dgm:t>
        <a:bodyPr/>
        <a:lstStyle/>
        <a:p>
          <a:r>
            <a:rPr lang="en-GB" sz="2200" b="1" dirty="0"/>
            <a:t>Pre-workshop and planning stage</a:t>
          </a:r>
          <a:endParaRPr lang="en-NG" sz="2200" b="1" dirty="0"/>
        </a:p>
      </dgm:t>
    </dgm:pt>
    <dgm:pt modelId="{2B4EC4A9-7F96-4913-B6CE-DC7F89D423FD}" type="parTrans" cxnId="{71486F89-18C1-4067-89DF-B722042B840F}">
      <dgm:prSet/>
      <dgm:spPr/>
      <dgm:t>
        <a:bodyPr/>
        <a:lstStyle/>
        <a:p>
          <a:endParaRPr lang="en-NG" sz="2200" b="1"/>
        </a:p>
      </dgm:t>
    </dgm:pt>
    <dgm:pt modelId="{DE8A7A40-C5AF-4168-A62D-DC206C87569A}" type="sibTrans" cxnId="{71486F89-18C1-4067-89DF-B722042B840F}">
      <dgm:prSet/>
      <dgm:spPr/>
      <dgm:t>
        <a:bodyPr/>
        <a:lstStyle/>
        <a:p>
          <a:endParaRPr lang="en-NG" sz="2200" b="1"/>
        </a:p>
      </dgm:t>
    </dgm:pt>
    <dgm:pt modelId="{A59BA15E-6459-4AED-A47F-15E181BAC18F}">
      <dgm:prSet phldrT="[Text]" custT="1"/>
      <dgm:spPr/>
      <dgm:t>
        <a:bodyPr/>
        <a:lstStyle/>
        <a:p>
          <a:r>
            <a:rPr lang="en-GB" sz="2200" b="1" dirty="0"/>
            <a:t>Workshop and training delivery stage</a:t>
          </a:r>
          <a:endParaRPr lang="en-NG" sz="2200" b="1" dirty="0"/>
        </a:p>
      </dgm:t>
    </dgm:pt>
    <dgm:pt modelId="{B8A17A78-82F3-4094-AB83-552B093E33A3}" type="parTrans" cxnId="{10D12161-B4C6-468F-8540-4B7A8CB52766}">
      <dgm:prSet/>
      <dgm:spPr/>
      <dgm:t>
        <a:bodyPr/>
        <a:lstStyle/>
        <a:p>
          <a:endParaRPr lang="en-NG" sz="2200" b="1"/>
        </a:p>
      </dgm:t>
    </dgm:pt>
    <dgm:pt modelId="{5489A6C3-2835-4426-8A79-02852D51D8E3}" type="sibTrans" cxnId="{10D12161-B4C6-468F-8540-4B7A8CB52766}">
      <dgm:prSet/>
      <dgm:spPr/>
      <dgm:t>
        <a:bodyPr/>
        <a:lstStyle/>
        <a:p>
          <a:endParaRPr lang="en-NG" sz="2200" b="1"/>
        </a:p>
      </dgm:t>
    </dgm:pt>
    <dgm:pt modelId="{43C705FF-EBEC-433D-B9DD-8A35D446DCDE}">
      <dgm:prSet phldrT="[Text]" custT="1"/>
      <dgm:spPr/>
      <dgm:t>
        <a:bodyPr/>
        <a:lstStyle/>
        <a:p>
          <a:r>
            <a:rPr lang="en-GB" sz="2200" b="1" dirty="0"/>
            <a:t>Post-workshop and report writing stage </a:t>
          </a:r>
          <a:endParaRPr lang="en-NG" sz="2200" b="1" dirty="0"/>
        </a:p>
      </dgm:t>
    </dgm:pt>
    <dgm:pt modelId="{00940BB7-126C-4564-AF95-D4FDE4AC5769}" type="parTrans" cxnId="{F327B950-0EED-4FA8-A59A-6741D2C55950}">
      <dgm:prSet/>
      <dgm:spPr/>
      <dgm:t>
        <a:bodyPr/>
        <a:lstStyle/>
        <a:p>
          <a:endParaRPr lang="en-NG" sz="2200" b="1"/>
        </a:p>
      </dgm:t>
    </dgm:pt>
    <dgm:pt modelId="{C61FED5C-50D5-41ED-BA5E-A8308201877C}" type="sibTrans" cxnId="{F327B950-0EED-4FA8-A59A-6741D2C55950}">
      <dgm:prSet/>
      <dgm:spPr/>
      <dgm:t>
        <a:bodyPr/>
        <a:lstStyle/>
        <a:p>
          <a:endParaRPr lang="en-NG" sz="2200" b="1"/>
        </a:p>
      </dgm:t>
    </dgm:pt>
    <dgm:pt modelId="{F8F0E669-FD55-4AA0-9A97-A65418868CEB}" type="pres">
      <dgm:prSet presAssocID="{AB6F418C-C374-416E-AD30-8BF59D703A85}" presName="Name0" presStyleCnt="0">
        <dgm:presLayoutVars>
          <dgm:dir/>
          <dgm:resizeHandles val="exact"/>
        </dgm:presLayoutVars>
      </dgm:prSet>
      <dgm:spPr/>
    </dgm:pt>
    <dgm:pt modelId="{D148AF0A-C86B-4E7D-8141-9FF71C23B7E2}" type="pres">
      <dgm:prSet presAssocID="{C163886A-F170-4EAD-BDC2-3689BA14FAF3}" presName="composite" presStyleCnt="0"/>
      <dgm:spPr/>
    </dgm:pt>
    <dgm:pt modelId="{12461300-DE5D-4C8B-BD16-81EFB616F02E}" type="pres">
      <dgm:prSet presAssocID="{C163886A-F170-4EAD-BDC2-3689BA14FAF3}" presName="bgChev" presStyleLbl="node1" presStyleIdx="0" presStyleCnt="3"/>
      <dgm:spPr/>
    </dgm:pt>
    <dgm:pt modelId="{27965D26-90A9-4837-AC27-BEA2CBAFC3C4}" type="pres">
      <dgm:prSet presAssocID="{C163886A-F170-4EAD-BDC2-3689BA14FAF3}" presName="txNode" presStyleLbl="fgAcc1" presStyleIdx="0" presStyleCnt="3">
        <dgm:presLayoutVars>
          <dgm:bulletEnabled val="1"/>
        </dgm:presLayoutVars>
      </dgm:prSet>
      <dgm:spPr/>
    </dgm:pt>
    <dgm:pt modelId="{A9E5D8DA-DF6F-4DD2-A1AD-D7827D05675F}" type="pres">
      <dgm:prSet presAssocID="{DE8A7A40-C5AF-4168-A62D-DC206C87569A}" presName="compositeSpace" presStyleCnt="0"/>
      <dgm:spPr/>
    </dgm:pt>
    <dgm:pt modelId="{7E9051B0-08CA-41E0-9350-8BA39AE687E9}" type="pres">
      <dgm:prSet presAssocID="{A59BA15E-6459-4AED-A47F-15E181BAC18F}" presName="composite" presStyleCnt="0"/>
      <dgm:spPr/>
    </dgm:pt>
    <dgm:pt modelId="{11DFDFDA-2E65-4892-9B96-E574BE00FBD0}" type="pres">
      <dgm:prSet presAssocID="{A59BA15E-6459-4AED-A47F-15E181BAC18F}" presName="bgChev" presStyleLbl="node1" presStyleIdx="1" presStyleCnt="3"/>
      <dgm:spPr/>
    </dgm:pt>
    <dgm:pt modelId="{539B05EE-923C-4EE6-8162-6F8C0F72D4EE}" type="pres">
      <dgm:prSet presAssocID="{A59BA15E-6459-4AED-A47F-15E181BAC18F}" presName="txNode" presStyleLbl="fgAcc1" presStyleIdx="1" presStyleCnt="3">
        <dgm:presLayoutVars>
          <dgm:bulletEnabled val="1"/>
        </dgm:presLayoutVars>
      </dgm:prSet>
      <dgm:spPr/>
    </dgm:pt>
    <dgm:pt modelId="{E802E64C-9E4F-4538-AC4F-EED8D57044E9}" type="pres">
      <dgm:prSet presAssocID="{5489A6C3-2835-4426-8A79-02852D51D8E3}" presName="compositeSpace" presStyleCnt="0"/>
      <dgm:spPr/>
    </dgm:pt>
    <dgm:pt modelId="{B3F9EF2F-442B-4B20-B38E-D235C40528A1}" type="pres">
      <dgm:prSet presAssocID="{43C705FF-EBEC-433D-B9DD-8A35D446DCDE}" presName="composite" presStyleCnt="0"/>
      <dgm:spPr/>
    </dgm:pt>
    <dgm:pt modelId="{81BEAC40-3D4C-47F6-B708-6B06A0D97714}" type="pres">
      <dgm:prSet presAssocID="{43C705FF-EBEC-433D-B9DD-8A35D446DCDE}" presName="bgChev" presStyleLbl="node1" presStyleIdx="2" presStyleCnt="3"/>
      <dgm:spPr/>
    </dgm:pt>
    <dgm:pt modelId="{9637B512-6F12-4F75-8308-6AB65600212F}" type="pres">
      <dgm:prSet presAssocID="{43C705FF-EBEC-433D-B9DD-8A35D446DCDE}" presName="txNode" presStyleLbl="fgAcc1" presStyleIdx="2" presStyleCnt="3">
        <dgm:presLayoutVars>
          <dgm:bulletEnabled val="1"/>
        </dgm:presLayoutVars>
      </dgm:prSet>
      <dgm:spPr/>
    </dgm:pt>
  </dgm:ptLst>
  <dgm:cxnLst>
    <dgm:cxn modelId="{143DFD60-555C-4450-BD5B-232EF927F577}" type="presOf" srcId="{AB6F418C-C374-416E-AD30-8BF59D703A85}" destId="{F8F0E669-FD55-4AA0-9A97-A65418868CEB}" srcOrd="0" destOrd="0" presId="urn:microsoft.com/office/officeart/2005/8/layout/chevronAccent+Icon"/>
    <dgm:cxn modelId="{10D12161-B4C6-468F-8540-4B7A8CB52766}" srcId="{AB6F418C-C374-416E-AD30-8BF59D703A85}" destId="{A59BA15E-6459-4AED-A47F-15E181BAC18F}" srcOrd="1" destOrd="0" parTransId="{B8A17A78-82F3-4094-AB83-552B093E33A3}" sibTransId="{5489A6C3-2835-4426-8A79-02852D51D8E3}"/>
    <dgm:cxn modelId="{F327B950-0EED-4FA8-A59A-6741D2C55950}" srcId="{AB6F418C-C374-416E-AD30-8BF59D703A85}" destId="{43C705FF-EBEC-433D-B9DD-8A35D446DCDE}" srcOrd="2" destOrd="0" parTransId="{00940BB7-126C-4564-AF95-D4FDE4AC5769}" sibTransId="{C61FED5C-50D5-41ED-BA5E-A8308201877C}"/>
    <dgm:cxn modelId="{1039CB80-8023-4460-A4FB-A1BBB9B9A180}" type="presOf" srcId="{A59BA15E-6459-4AED-A47F-15E181BAC18F}" destId="{539B05EE-923C-4EE6-8162-6F8C0F72D4EE}" srcOrd="0" destOrd="0" presId="urn:microsoft.com/office/officeart/2005/8/layout/chevronAccent+Icon"/>
    <dgm:cxn modelId="{71486F89-18C1-4067-89DF-B722042B840F}" srcId="{AB6F418C-C374-416E-AD30-8BF59D703A85}" destId="{C163886A-F170-4EAD-BDC2-3689BA14FAF3}" srcOrd="0" destOrd="0" parTransId="{2B4EC4A9-7F96-4913-B6CE-DC7F89D423FD}" sibTransId="{DE8A7A40-C5AF-4168-A62D-DC206C87569A}"/>
    <dgm:cxn modelId="{44953E97-EDC2-4A65-94EF-F7CEEA93A0CB}" type="presOf" srcId="{43C705FF-EBEC-433D-B9DD-8A35D446DCDE}" destId="{9637B512-6F12-4F75-8308-6AB65600212F}" srcOrd="0" destOrd="0" presId="urn:microsoft.com/office/officeart/2005/8/layout/chevronAccent+Icon"/>
    <dgm:cxn modelId="{B87257E3-299C-47F6-B5BF-300737F60072}" type="presOf" srcId="{C163886A-F170-4EAD-BDC2-3689BA14FAF3}" destId="{27965D26-90A9-4837-AC27-BEA2CBAFC3C4}" srcOrd="0" destOrd="0" presId="urn:microsoft.com/office/officeart/2005/8/layout/chevronAccent+Icon"/>
    <dgm:cxn modelId="{CAECC0E9-ADE4-43F4-B376-B7CFBA879401}" type="presParOf" srcId="{F8F0E669-FD55-4AA0-9A97-A65418868CEB}" destId="{D148AF0A-C86B-4E7D-8141-9FF71C23B7E2}" srcOrd="0" destOrd="0" presId="urn:microsoft.com/office/officeart/2005/8/layout/chevronAccent+Icon"/>
    <dgm:cxn modelId="{FE7709DB-748C-4393-B13A-AF65F7C9414D}" type="presParOf" srcId="{D148AF0A-C86B-4E7D-8141-9FF71C23B7E2}" destId="{12461300-DE5D-4C8B-BD16-81EFB616F02E}" srcOrd="0" destOrd="0" presId="urn:microsoft.com/office/officeart/2005/8/layout/chevronAccent+Icon"/>
    <dgm:cxn modelId="{63C596E6-1A7B-44C7-A30A-0489143415FE}" type="presParOf" srcId="{D148AF0A-C86B-4E7D-8141-9FF71C23B7E2}" destId="{27965D26-90A9-4837-AC27-BEA2CBAFC3C4}" srcOrd="1" destOrd="0" presId="urn:microsoft.com/office/officeart/2005/8/layout/chevronAccent+Icon"/>
    <dgm:cxn modelId="{4941AF4B-9389-4C0E-96B7-81AB2245BC75}" type="presParOf" srcId="{F8F0E669-FD55-4AA0-9A97-A65418868CEB}" destId="{A9E5D8DA-DF6F-4DD2-A1AD-D7827D05675F}" srcOrd="1" destOrd="0" presId="urn:microsoft.com/office/officeart/2005/8/layout/chevronAccent+Icon"/>
    <dgm:cxn modelId="{0573AB2A-E0BA-4A91-A89C-CBE5D326604B}" type="presParOf" srcId="{F8F0E669-FD55-4AA0-9A97-A65418868CEB}" destId="{7E9051B0-08CA-41E0-9350-8BA39AE687E9}" srcOrd="2" destOrd="0" presId="urn:microsoft.com/office/officeart/2005/8/layout/chevronAccent+Icon"/>
    <dgm:cxn modelId="{F32227D5-162F-4C1B-A3AC-39F0309E5349}" type="presParOf" srcId="{7E9051B0-08CA-41E0-9350-8BA39AE687E9}" destId="{11DFDFDA-2E65-4892-9B96-E574BE00FBD0}" srcOrd="0" destOrd="0" presId="urn:microsoft.com/office/officeart/2005/8/layout/chevronAccent+Icon"/>
    <dgm:cxn modelId="{B21AD327-BAD9-4F75-A4D6-443309E58450}" type="presParOf" srcId="{7E9051B0-08CA-41E0-9350-8BA39AE687E9}" destId="{539B05EE-923C-4EE6-8162-6F8C0F72D4EE}" srcOrd="1" destOrd="0" presId="urn:microsoft.com/office/officeart/2005/8/layout/chevronAccent+Icon"/>
    <dgm:cxn modelId="{92FBE581-F67C-4545-B5A9-5D2DCDA8CA4F}" type="presParOf" srcId="{F8F0E669-FD55-4AA0-9A97-A65418868CEB}" destId="{E802E64C-9E4F-4538-AC4F-EED8D57044E9}" srcOrd="3" destOrd="0" presId="urn:microsoft.com/office/officeart/2005/8/layout/chevronAccent+Icon"/>
    <dgm:cxn modelId="{17FB71CE-F6E4-4A95-AAAF-A42B4B76FB6E}" type="presParOf" srcId="{F8F0E669-FD55-4AA0-9A97-A65418868CEB}" destId="{B3F9EF2F-442B-4B20-B38E-D235C40528A1}" srcOrd="4" destOrd="0" presId="urn:microsoft.com/office/officeart/2005/8/layout/chevronAccent+Icon"/>
    <dgm:cxn modelId="{4631262F-D7F9-4C05-BD11-460D43626C83}" type="presParOf" srcId="{B3F9EF2F-442B-4B20-B38E-D235C40528A1}" destId="{81BEAC40-3D4C-47F6-B708-6B06A0D97714}" srcOrd="0" destOrd="0" presId="urn:microsoft.com/office/officeart/2005/8/layout/chevronAccent+Icon"/>
    <dgm:cxn modelId="{F41EE6DF-DD39-4499-9AF3-5825FB658211}" type="presParOf" srcId="{B3F9EF2F-442B-4B20-B38E-D235C40528A1}" destId="{9637B512-6F12-4F75-8308-6AB65600212F}" srcOrd="1" destOrd="0" presId="urn:microsoft.com/office/officeart/2005/8/layout/chevronAccent+Icon"/>
  </dgm:cxnLst>
  <dgm:bg>
    <a:solidFill>
      <a:schemeClr val="accent6">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48FAE4-F039-49BB-BFDD-88C9E9F19E4B}"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n-GB"/>
        </a:p>
      </dgm:t>
    </dgm:pt>
    <dgm:pt modelId="{1623C559-D530-484E-865E-61703445A375}">
      <dgm:prSet phldrT="[Text]" phldr="1" custT="1"/>
      <dgm:spPr>
        <a:solidFill>
          <a:srgbClr val="002060"/>
        </a:solidFill>
      </dgm:spPr>
      <dgm:t>
        <a:bodyPr/>
        <a:lstStyle/>
        <a:p>
          <a:endParaRPr lang="en-GB" sz="3600" dirty="0"/>
        </a:p>
      </dgm:t>
    </dgm:pt>
    <dgm:pt modelId="{B2F5B2CC-8D7B-46D7-998A-D8102A08E0B7}" type="parTrans" cxnId="{ABB4B970-95B2-4A31-B1FA-FBFC762311B1}">
      <dgm:prSet/>
      <dgm:spPr/>
      <dgm:t>
        <a:bodyPr/>
        <a:lstStyle/>
        <a:p>
          <a:endParaRPr lang="en-GB" sz="3200"/>
        </a:p>
      </dgm:t>
    </dgm:pt>
    <dgm:pt modelId="{FC544938-BF1E-4C5A-AF1E-53B98BE3280F}" type="sibTrans" cxnId="{ABB4B970-95B2-4A31-B1FA-FBFC762311B1}">
      <dgm:prSet/>
      <dgm:spPr/>
      <dgm:t>
        <a:bodyPr/>
        <a:lstStyle/>
        <a:p>
          <a:endParaRPr lang="en-GB" sz="3200"/>
        </a:p>
      </dgm:t>
    </dgm:pt>
    <dgm:pt modelId="{08C76E0E-EF70-4C34-9512-FDBF9861551F}">
      <dgm:prSet phldrT="[Text]" custT="1"/>
      <dgm:spPr/>
      <dgm:t>
        <a:bodyPr/>
        <a:lstStyle/>
        <a:p>
          <a:r>
            <a:rPr lang="en-GB" sz="2400" dirty="0"/>
            <a:t>National Development Plans</a:t>
          </a:r>
        </a:p>
      </dgm:t>
    </dgm:pt>
    <dgm:pt modelId="{1C138546-8156-42B5-9C25-84FEFB012A59}" type="parTrans" cxnId="{95BDB7DC-C4BF-4666-8236-FD5FA4B4C06D}">
      <dgm:prSet/>
      <dgm:spPr/>
      <dgm:t>
        <a:bodyPr/>
        <a:lstStyle/>
        <a:p>
          <a:endParaRPr lang="en-GB" sz="3200"/>
        </a:p>
      </dgm:t>
    </dgm:pt>
    <dgm:pt modelId="{208E6E02-9089-4ACB-8AB7-257AF9481FDD}" type="sibTrans" cxnId="{95BDB7DC-C4BF-4666-8236-FD5FA4B4C06D}">
      <dgm:prSet/>
      <dgm:spPr/>
      <dgm:t>
        <a:bodyPr/>
        <a:lstStyle/>
        <a:p>
          <a:endParaRPr lang="en-GB" sz="3200"/>
        </a:p>
      </dgm:t>
    </dgm:pt>
    <dgm:pt modelId="{956A29F5-D57B-4FBE-96EF-59F40B9A7FFF}">
      <dgm:prSet phldrT="[Text]" custT="1"/>
      <dgm:spPr/>
      <dgm:t>
        <a:bodyPr/>
        <a:lstStyle/>
        <a:p>
          <a:r>
            <a:rPr lang="en-GB" sz="2400" dirty="0"/>
            <a:t>National Monitoring and Evaluation Framework</a:t>
          </a:r>
        </a:p>
      </dgm:t>
    </dgm:pt>
    <dgm:pt modelId="{AE50334B-94CD-45B5-B499-2B6F679B643C}" type="parTrans" cxnId="{C959D056-73AD-453D-90D2-D94E99FED626}">
      <dgm:prSet/>
      <dgm:spPr/>
      <dgm:t>
        <a:bodyPr/>
        <a:lstStyle/>
        <a:p>
          <a:endParaRPr lang="en-GB" sz="3200"/>
        </a:p>
      </dgm:t>
    </dgm:pt>
    <dgm:pt modelId="{B7FD7BDF-0951-405F-9482-415894584C2F}" type="sibTrans" cxnId="{C959D056-73AD-453D-90D2-D94E99FED626}">
      <dgm:prSet/>
      <dgm:spPr/>
      <dgm:t>
        <a:bodyPr/>
        <a:lstStyle/>
        <a:p>
          <a:endParaRPr lang="en-GB" sz="3200"/>
        </a:p>
      </dgm:t>
    </dgm:pt>
    <dgm:pt modelId="{EA103CB4-928A-4734-8AB0-1C2E863D5126}">
      <dgm:prSet phldrT="[Text]" phldr="1" custT="1"/>
      <dgm:spPr>
        <a:solidFill>
          <a:srgbClr val="0070C0"/>
        </a:solidFill>
      </dgm:spPr>
      <dgm:t>
        <a:bodyPr/>
        <a:lstStyle/>
        <a:p>
          <a:endParaRPr lang="en-GB" sz="3600" dirty="0"/>
        </a:p>
      </dgm:t>
    </dgm:pt>
    <dgm:pt modelId="{5E4BBF06-4379-4F16-A107-D9ADC922DBB1}" type="parTrans" cxnId="{29D96539-34D1-47C7-A206-F9A5E2068598}">
      <dgm:prSet/>
      <dgm:spPr/>
      <dgm:t>
        <a:bodyPr/>
        <a:lstStyle/>
        <a:p>
          <a:endParaRPr lang="en-GB" sz="3200"/>
        </a:p>
      </dgm:t>
    </dgm:pt>
    <dgm:pt modelId="{F253AB0B-C9DF-4290-9C9B-6DB4D7465EAF}" type="sibTrans" cxnId="{29D96539-34D1-47C7-A206-F9A5E2068598}">
      <dgm:prSet/>
      <dgm:spPr/>
      <dgm:t>
        <a:bodyPr/>
        <a:lstStyle/>
        <a:p>
          <a:endParaRPr lang="en-GB" sz="3200"/>
        </a:p>
      </dgm:t>
    </dgm:pt>
    <dgm:pt modelId="{29CFF3BC-01AA-464C-910D-5B3A855A138E}">
      <dgm:prSet phldrT="[Text]" custT="1"/>
      <dgm:spPr/>
      <dgm:t>
        <a:bodyPr/>
        <a:lstStyle/>
        <a:p>
          <a:r>
            <a:rPr lang="en-GB" sz="2400" dirty="0"/>
            <a:t>Implementation Systems for DD</a:t>
          </a:r>
        </a:p>
      </dgm:t>
    </dgm:pt>
    <dgm:pt modelId="{2945383A-BC89-4C8C-9A24-20A602569EF2}" type="parTrans" cxnId="{8A3342D2-108B-41B8-8DBE-1E7BB42955E3}">
      <dgm:prSet/>
      <dgm:spPr/>
      <dgm:t>
        <a:bodyPr/>
        <a:lstStyle/>
        <a:p>
          <a:endParaRPr lang="en-GB" sz="3200"/>
        </a:p>
      </dgm:t>
    </dgm:pt>
    <dgm:pt modelId="{5E48F352-E4AD-4573-8B70-703C604A7F34}" type="sibTrans" cxnId="{8A3342D2-108B-41B8-8DBE-1E7BB42955E3}">
      <dgm:prSet/>
      <dgm:spPr/>
      <dgm:t>
        <a:bodyPr/>
        <a:lstStyle/>
        <a:p>
          <a:endParaRPr lang="en-GB" sz="3200"/>
        </a:p>
      </dgm:t>
    </dgm:pt>
    <dgm:pt modelId="{7ED9E8C6-8F49-4323-9681-1D5568E0296E}">
      <dgm:prSet phldrT="[Text]" custT="1"/>
      <dgm:spPr/>
      <dgm:t>
        <a:bodyPr/>
        <a:lstStyle/>
        <a:p>
          <a:r>
            <a:rPr lang="en-GB" sz="2400" dirty="0"/>
            <a:t>Population Monitoring and Evaluation Framework</a:t>
          </a:r>
        </a:p>
      </dgm:t>
    </dgm:pt>
    <dgm:pt modelId="{C0847330-D019-404C-A28F-1706C173E8C6}" type="parTrans" cxnId="{A356661F-B105-4F25-9C89-4EF45879DC13}">
      <dgm:prSet/>
      <dgm:spPr/>
      <dgm:t>
        <a:bodyPr/>
        <a:lstStyle/>
        <a:p>
          <a:endParaRPr lang="en-GB" sz="3200"/>
        </a:p>
      </dgm:t>
    </dgm:pt>
    <dgm:pt modelId="{F62F65F4-B9F7-4C4B-8D84-E8D4567E567D}" type="sibTrans" cxnId="{A356661F-B105-4F25-9C89-4EF45879DC13}">
      <dgm:prSet/>
      <dgm:spPr/>
      <dgm:t>
        <a:bodyPr/>
        <a:lstStyle/>
        <a:p>
          <a:endParaRPr lang="en-GB" sz="3200"/>
        </a:p>
      </dgm:t>
    </dgm:pt>
    <dgm:pt modelId="{94F78997-E621-40BA-B4FB-4B20C4A62D1E}">
      <dgm:prSet phldrT="[Text]" phldr="1" custT="1"/>
      <dgm:spPr>
        <a:solidFill>
          <a:srgbClr val="00B0F0"/>
        </a:solidFill>
      </dgm:spPr>
      <dgm:t>
        <a:bodyPr/>
        <a:lstStyle/>
        <a:p>
          <a:endParaRPr lang="en-GB" sz="3600" dirty="0"/>
        </a:p>
      </dgm:t>
    </dgm:pt>
    <dgm:pt modelId="{45B0D30F-E20F-4943-8C6A-2F3C5B543400}" type="parTrans" cxnId="{7A72A01A-611E-45DD-97B0-ACFE0E39B67F}">
      <dgm:prSet/>
      <dgm:spPr/>
      <dgm:t>
        <a:bodyPr/>
        <a:lstStyle/>
        <a:p>
          <a:endParaRPr lang="en-GB" sz="3200"/>
        </a:p>
      </dgm:t>
    </dgm:pt>
    <dgm:pt modelId="{C947E68F-2003-41FB-8007-D1F58BFD0828}" type="sibTrans" cxnId="{7A72A01A-611E-45DD-97B0-ACFE0E39B67F}">
      <dgm:prSet/>
      <dgm:spPr/>
      <dgm:t>
        <a:bodyPr/>
        <a:lstStyle/>
        <a:p>
          <a:endParaRPr lang="en-GB" sz="3200"/>
        </a:p>
      </dgm:t>
    </dgm:pt>
    <dgm:pt modelId="{4F829789-1C2F-4907-8A07-A071FFBAA426}">
      <dgm:prSet phldrT="[Text]" custT="1"/>
      <dgm:spPr/>
      <dgm:t>
        <a:bodyPr/>
        <a:lstStyle/>
        <a:p>
          <a:r>
            <a:rPr lang="en-GB" sz="2400" dirty="0"/>
            <a:t>DD Pillars and Dimensions</a:t>
          </a:r>
        </a:p>
      </dgm:t>
    </dgm:pt>
    <dgm:pt modelId="{477C34B7-F90D-4C35-A0EC-EAA6BE22D027}" type="parTrans" cxnId="{9106958F-4BC4-4040-BAFB-C272C6D05217}">
      <dgm:prSet/>
      <dgm:spPr/>
      <dgm:t>
        <a:bodyPr/>
        <a:lstStyle/>
        <a:p>
          <a:endParaRPr lang="en-GB" sz="3200"/>
        </a:p>
      </dgm:t>
    </dgm:pt>
    <dgm:pt modelId="{A666DC72-10F4-4179-A653-BBC97EF68D53}" type="sibTrans" cxnId="{9106958F-4BC4-4040-BAFB-C272C6D05217}">
      <dgm:prSet/>
      <dgm:spPr/>
      <dgm:t>
        <a:bodyPr/>
        <a:lstStyle/>
        <a:p>
          <a:endParaRPr lang="en-GB" sz="3200"/>
        </a:p>
      </dgm:t>
    </dgm:pt>
    <dgm:pt modelId="{DA723A5D-1F4C-4640-B018-48D09E0061B9}">
      <dgm:prSet phldrT="[Text]" custT="1"/>
      <dgm:spPr/>
      <dgm:t>
        <a:bodyPr/>
        <a:lstStyle/>
        <a:p>
          <a:r>
            <a:rPr lang="en-GB" sz="2400" dirty="0"/>
            <a:t>Sectoral, thematic and programme monitoring and evaluations</a:t>
          </a:r>
        </a:p>
      </dgm:t>
    </dgm:pt>
    <dgm:pt modelId="{BCE56A17-FE1F-4FAD-9F4F-8AB273612365}" type="parTrans" cxnId="{623656F1-ED7D-410A-B6F7-BED15D9303D0}">
      <dgm:prSet/>
      <dgm:spPr/>
      <dgm:t>
        <a:bodyPr/>
        <a:lstStyle/>
        <a:p>
          <a:endParaRPr lang="en-GB" sz="3200"/>
        </a:p>
      </dgm:t>
    </dgm:pt>
    <dgm:pt modelId="{8F9A04E3-3E2A-41FD-9ED3-898D5728F485}" type="sibTrans" cxnId="{623656F1-ED7D-410A-B6F7-BED15D9303D0}">
      <dgm:prSet/>
      <dgm:spPr/>
      <dgm:t>
        <a:bodyPr/>
        <a:lstStyle/>
        <a:p>
          <a:endParaRPr lang="en-GB" sz="3200"/>
        </a:p>
      </dgm:t>
    </dgm:pt>
    <dgm:pt modelId="{0A256D6B-7976-47F0-812E-6A58DACA7F31}" type="pres">
      <dgm:prSet presAssocID="{AF48FAE4-F039-49BB-BFDD-88C9E9F19E4B}" presName="Name0" presStyleCnt="0">
        <dgm:presLayoutVars>
          <dgm:dir/>
          <dgm:animLvl val="lvl"/>
          <dgm:resizeHandles val="exact"/>
        </dgm:presLayoutVars>
      </dgm:prSet>
      <dgm:spPr/>
    </dgm:pt>
    <dgm:pt modelId="{6A7C8C48-1E4C-4CCD-8F09-A419D327DB29}" type="pres">
      <dgm:prSet presAssocID="{94F78997-E621-40BA-B4FB-4B20C4A62D1E}" presName="boxAndChildren" presStyleCnt="0"/>
      <dgm:spPr/>
    </dgm:pt>
    <dgm:pt modelId="{776E3CBB-483C-4EFA-8DA7-BAC735CB7253}" type="pres">
      <dgm:prSet presAssocID="{94F78997-E621-40BA-B4FB-4B20C4A62D1E}" presName="parentTextBox" presStyleLbl="node1" presStyleIdx="0" presStyleCnt="3"/>
      <dgm:spPr/>
    </dgm:pt>
    <dgm:pt modelId="{6D005A16-4FF0-4EC9-A832-4640DEE9F46D}" type="pres">
      <dgm:prSet presAssocID="{94F78997-E621-40BA-B4FB-4B20C4A62D1E}" presName="entireBox" presStyleLbl="node1" presStyleIdx="0" presStyleCnt="3" custLinFactNeighborX="173" custLinFactNeighborY="2062"/>
      <dgm:spPr/>
    </dgm:pt>
    <dgm:pt modelId="{095CBECE-2DCE-47E3-9D2C-0D5F959A883A}" type="pres">
      <dgm:prSet presAssocID="{94F78997-E621-40BA-B4FB-4B20C4A62D1E}" presName="descendantBox" presStyleCnt="0"/>
      <dgm:spPr/>
    </dgm:pt>
    <dgm:pt modelId="{91EE91F4-58E9-4435-9812-FF6FAEBB970B}" type="pres">
      <dgm:prSet presAssocID="{4F829789-1C2F-4907-8A07-A071FFBAA426}" presName="childTextBox" presStyleLbl="fgAccFollowNode1" presStyleIdx="0" presStyleCnt="6">
        <dgm:presLayoutVars>
          <dgm:bulletEnabled val="1"/>
        </dgm:presLayoutVars>
      </dgm:prSet>
      <dgm:spPr/>
    </dgm:pt>
    <dgm:pt modelId="{5A7D064D-F470-4543-A1CC-895B55DA2293}" type="pres">
      <dgm:prSet presAssocID="{DA723A5D-1F4C-4640-B018-48D09E0061B9}" presName="childTextBox" presStyleLbl="fgAccFollowNode1" presStyleIdx="1" presStyleCnt="6">
        <dgm:presLayoutVars>
          <dgm:bulletEnabled val="1"/>
        </dgm:presLayoutVars>
      </dgm:prSet>
      <dgm:spPr/>
    </dgm:pt>
    <dgm:pt modelId="{942A5B70-2338-467C-B4EF-07596E432939}" type="pres">
      <dgm:prSet presAssocID="{F253AB0B-C9DF-4290-9C9B-6DB4D7465EAF}" presName="sp" presStyleCnt="0"/>
      <dgm:spPr/>
    </dgm:pt>
    <dgm:pt modelId="{2A907662-F608-4680-84C1-D7865988A706}" type="pres">
      <dgm:prSet presAssocID="{EA103CB4-928A-4734-8AB0-1C2E863D5126}" presName="arrowAndChildren" presStyleCnt="0"/>
      <dgm:spPr/>
    </dgm:pt>
    <dgm:pt modelId="{AAC9E7C6-67C1-4A91-862C-0341A2508F9F}" type="pres">
      <dgm:prSet presAssocID="{EA103CB4-928A-4734-8AB0-1C2E863D5126}" presName="parentTextArrow" presStyleLbl="node1" presStyleIdx="0" presStyleCnt="3"/>
      <dgm:spPr/>
    </dgm:pt>
    <dgm:pt modelId="{2B11FE18-A048-4FF7-9CE1-ABF0AA54A26D}" type="pres">
      <dgm:prSet presAssocID="{EA103CB4-928A-4734-8AB0-1C2E863D5126}" presName="arrow" presStyleLbl="node1" presStyleIdx="1" presStyleCnt="3"/>
      <dgm:spPr/>
    </dgm:pt>
    <dgm:pt modelId="{87FF818C-D6DD-44F6-8112-7DD10AE6429F}" type="pres">
      <dgm:prSet presAssocID="{EA103CB4-928A-4734-8AB0-1C2E863D5126}" presName="descendantArrow" presStyleCnt="0"/>
      <dgm:spPr/>
    </dgm:pt>
    <dgm:pt modelId="{7A2EE69A-9AF5-49E8-807E-9B70394964EB}" type="pres">
      <dgm:prSet presAssocID="{29CFF3BC-01AA-464C-910D-5B3A855A138E}" presName="childTextArrow" presStyleLbl="fgAccFollowNode1" presStyleIdx="2" presStyleCnt="6">
        <dgm:presLayoutVars>
          <dgm:bulletEnabled val="1"/>
        </dgm:presLayoutVars>
      </dgm:prSet>
      <dgm:spPr/>
    </dgm:pt>
    <dgm:pt modelId="{C6817954-0686-4A77-97FA-D059AE22F017}" type="pres">
      <dgm:prSet presAssocID="{7ED9E8C6-8F49-4323-9681-1D5568E0296E}" presName="childTextArrow" presStyleLbl="fgAccFollowNode1" presStyleIdx="3" presStyleCnt="6">
        <dgm:presLayoutVars>
          <dgm:bulletEnabled val="1"/>
        </dgm:presLayoutVars>
      </dgm:prSet>
      <dgm:spPr/>
    </dgm:pt>
    <dgm:pt modelId="{23102586-52DD-4656-BDBA-59BA97E53583}" type="pres">
      <dgm:prSet presAssocID="{FC544938-BF1E-4C5A-AF1E-53B98BE3280F}" presName="sp" presStyleCnt="0"/>
      <dgm:spPr/>
    </dgm:pt>
    <dgm:pt modelId="{A4042587-6AE4-417D-A019-B6371AE453CE}" type="pres">
      <dgm:prSet presAssocID="{1623C559-D530-484E-865E-61703445A375}" presName="arrowAndChildren" presStyleCnt="0"/>
      <dgm:spPr/>
    </dgm:pt>
    <dgm:pt modelId="{C5B6AFF8-454B-463C-8D14-29C3A6567D03}" type="pres">
      <dgm:prSet presAssocID="{1623C559-D530-484E-865E-61703445A375}" presName="parentTextArrow" presStyleLbl="node1" presStyleIdx="1" presStyleCnt="3"/>
      <dgm:spPr/>
    </dgm:pt>
    <dgm:pt modelId="{4A3B7648-6D89-4AE1-8A8A-6C7325A8B826}" type="pres">
      <dgm:prSet presAssocID="{1623C559-D530-484E-865E-61703445A375}" presName="arrow" presStyleLbl="node1" presStyleIdx="2" presStyleCnt="3" custLinFactNeighborX="105" custLinFactNeighborY="-2663"/>
      <dgm:spPr/>
    </dgm:pt>
    <dgm:pt modelId="{EB3B11B2-0A0B-44CE-9113-3AC3589A520E}" type="pres">
      <dgm:prSet presAssocID="{1623C559-D530-484E-865E-61703445A375}" presName="descendantArrow" presStyleCnt="0"/>
      <dgm:spPr/>
    </dgm:pt>
    <dgm:pt modelId="{0B8AD679-0AAB-4F60-80C8-D47BB0A08E60}" type="pres">
      <dgm:prSet presAssocID="{08C76E0E-EF70-4C34-9512-FDBF9861551F}" presName="childTextArrow" presStyleLbl="fgAccFollowNode1" presStyleIdx="4" presStyleCnt="6">
        <dgm:presLayoutVars>
          <dgm:bulletEnabled val="1"/>
        </dgm:presLayoutVars>
      </dgm:prSet>
      <dgm:spPr/>
    </dgm:pt>
    <dgm:pt modelId="{F68D5CBE-5A65-411F-82B6-AE7AE95150ED}" type="pres">
      <dgm:prSet presAssocID="{956A29F5-D57B-4FBE-96EF-59F40B9A7FFF}" presName="childTextArrow" presStyleLbl="fgAccFollowNode1" presStyleIdx="5" presStyleCnt="6">
        <dgm:presLayoutVars>
          <dgm:bulletEnabled val="1"/>
        </dgm:presLayoutVars>
      </dgm:prSet>
      <dgm:spPr/>
    </dgm:pt>
  </dgm:ptLst>
  <dgm:cxnLst>
    <dgm:cxn modelId="{D49A0014-E726-4636-8D91-0CFF3DBAAD2C}" type="presOf" srcId="{1623C559-D530-484E-865E-61703445A375}" destId="{C5B6AFF8-454B-463C-8D14-29C3A6567D03}" srcOrd="0" destOrd="0" presId="urn:microsoft.com/office/officeart/2005/8/layout/process4"/>
    <dgm:cxn modelId="{7A72A01A-611E-45DD-97B0-ACFE0E39B67F}" srcId="{AF48FAE4-F039-49BB-BFDD-88C9E9F19E4B}" destId="{94F78997-E621-40BA-B4FB-4B20C4A62D1E}" srcOrd="2" destOrd="0" parTransId="{45B0D30F-E20F-4943-8C6A-2F3C5B543400}" sibTransId="{C947E68F-2003-41FB-8007-D1F58BFD0828}"/>
    <dgm:cxn modelId="{A356661F-B105-4F25-9C89-4EF45879DC13}" srcId="{EA103CB4-928A-4734-8AB0-1C2E863D5126}" destId="{7ED9E8C6-8F49-4323-9681-1D5568E0296E}" srcOrd="1" destOrd="0" parTransId="{C0847330-D019-404C-A28F-1706C173E8C6}" sibTransId="{F62F65F4-B9F7-4C4B-8D84-E8D4567E567D}"/>
    <dgm:cxn modelId="{D62C8138-97D5-41E8-8D94-E7A84D77D5AD}" type="presOf" srcId="{94F78997-E621-40BA-B4FB-4B20C4A62D1E}" destId="{6D005A16-4FF0-4EC9-A832-4640DEE9F46D}" srcOrd="1" destOrd="0" presId="urn:microsoft.com/office/officeart/2005/8/layout/process4"/>
    <dgm:cxn modelId="{29D96539-34D1-47C7-A206-F9A5E2068598}" srcId="{AF48FAE4-F039-49BB-BFDD-88C9E9F19E4B}" destId="{EA103CB4-928A-4734-8AB0-1C2E863D5126}" srcOrd="1" destOrd="0" parTransId="{5E4BBF06-4379-4F16-A107-D9ADC922DBB1}" sibTransId="{F253AB0B-C9DF-4290-9C9B-6DB4D7465EAF}"/>
    <dgm:cxn modelId="{C0DD5F4A-94A0-4555-9E42-36606B1EF571}" type="presOf" srcId="{94F78997-E621-40BA-B4FB-4B20C4A62D1E}" destId="{776E3CBB-483C-4EFA-8DA7-BAC735CB7253}" srcOrd="0" destOrd="0" presId="urn:microsoft.com/office/officeart/2005/8/layout/process4"/>
    <dgm:cxn modelId="{AD54BE6D-3472-45B6-A96C-AA0B63A19E37}" type="presOf" srcId="{EA103CB4-928A-4734-8AB0-1C2E863D5126}" destId="{2B11FE18-A048-4FF7-9CE1-ABF0AA54A26D}" srcOrd="1" destOrd="0" presId="urn:microsoft.com/office/officeart/2005/8/layout/process4"/>
    <dgm:cxn modelId="{7A8BF76D-6B31-4AEA-9AD8-E22A48650D0F}" type="presOf" srcId="{AF48FAE4-F039-49BB-BFDD-88C9E9F19E4B}" destId="{0A256D6B-7976-47F0-812E-6A58DACA7F31}" srcOrd="0" destOrd="0" presId="urn:microsoft.com/office/officeart/2005/8/layout/process4"/>
    <dgm:cxn modelId="{6C6DE24F-E771-481E-A038-1995C5EFC00E}" type="presOf" srcId="{956A29F5-D57B-4FBE-96EF-59F40B9A7FFF}" destId="{F68D5CBE-5A65-411F-82B6-AE7AE95150ED}" srcOrd="0" destOrd="0" presId="urn:microsoft.com/office/officeart/2005/8/layout/process4"/>
    <dgm:cxn modelId="{ABB4B970-95B2-4A31-B1FA-FBFC762311B1}" srcId="{AF48FAE4-F039-49BB-BFDD-88C9E9F19E4B}" destId="{1623C559-D530-484E-865E-61703445A375}" srcOrd="0" destOrd="0" parTransId="{B2F5B2CC-8D7B-46D7-998A-D8102A08E0B7}" sibTransId="{FC544938-BF1E-4C5A-AF1E-53B98BE3280F}"/>
    <dgm:cxn modelId="{84CC4552-F714-4EAE-ADD3-4434CFB490F1}" type="presOf" srcId="{EA103CB4-928A-4734-8AB0-1C2E863D5126}" destId="{AAC9E7C6-67C1-4A91-862C-0341A2508F9F}" srcOrd="0" destOrd="0" presId="urn:microsoft.com/office/officeart/2005/8/layout/process4"/>
    <dgm:cxn modelId="{C959D056-73AD-453D-90D2-D94E99FED626}" srcId="{1623C559-D530-484E-865E-61703445A375}" destId="{956A29F5-D57B-4FBE-96EF-59F40B9A7FFF}" srcOrd="1" destOrd="0" parTransId="{AE50334B-94CD-45B5-B499-2B6F679B643C}" sibTransId="{B7FD7BDF-0951-405F-9482-415894584C2F}"/>
    <dgm:cxn modelId="{BF807E88-3B38-4FD3-8051-5527A9E8D0A9}" type="presOf" srcId="{29CFF3BC-01AA-464C-910D-5B3A855A138E}" destId="{7A2EE69A-9AF5-49E8-807E-9B70394964EB}" srcOrd="0" destOrd="0" presId="urn:microsoft.com/office/officeart/2005/8/layout/process4"/>
    <dgm:cxn modelId="{9106958F-4BC4-4040-BAFB-C272C6D05217}" srcId="{94F78997-E621-40BA-B4FB-4B20C4A62D1E}" destId="{4F829789-1C2F-4907-8A07-A071FFBAA426}" srcOrd="0" destOrd="0" parTransId="{477C34B7-F90D-4C35-A0EC-EAA6BE22D027}" sibTransId="{A666DC72-10F4-4179-A653-BBC97EF68D53}"/>
    <dgm:cxn modelId="{8DE193A0-C8BC-4798-9853-B2814D1AF6A9}" type="presOf" srcId="{DA723A5D-1F4C-4640-B018-48D09E0061B9}" destId="{5A7D064D-F470-4543-A1CC-895B55DA2293}" srcOrd="0" destOrd="0" presId="urn:microsoft.com/office/officeart/2005/8/layout/process4"/>
    <dgm:cxn modelId="{5D4417AC-DD1F-43C1-AB63-C36FD840EAB8}" type="presOf" srcId="{4F829789-1C2F-4907-8A07-A071FFBAA426}" destId="{91EE91F4-58E9-4435-9812-FF6FAEBB970B}" srcOrd="0" destOrd="0" presId="urn:microsoft.com/office/officeart/2005/8/layout/process4"/>
    <dgm:cxn modelId="{52BF54B5-BD35-48D1-AE46-A0AE214F6627}" type="presOf" srcId="{7ED9E8C6-8F49-4323-9681-1D5568E0296E}" destId="{C6817954-0686-4A77-97FA-D059AE22F017}" srcOrd="0" destOrd="0" presId="urn:microsoft.com/office/officeart/2005/8/layout/process4"/>
    <dgm:cxn modelId="{7CE89CB9-67F7-4C15-AFB6-57598096EB0A}" type="presOf" srcId="{1623C559-D530-484E-865E-61703445A375}" destId="{4A3B7648-6D89-4AE1-8A8A-6C7325A8B826}" srcOrd="1" destOrd="0" presId="urn:microsoft.com/office/officeart/2005/8/layout/process4"/>
    <dgm:cxn modelId="{8A3342D2-108B-41B8-8DBE-1E7BB42955E3}" srcId="{EA103CB4-928A-4734-8AB0-1C2E863D5126}" destId="{29CFF3BC-01AA-464C-910D-5B3A855A138E}" srcOrd="0" destOrd="0" parTransId="{2945383A-BC89-4C8C-9A24-20A602569EF2}" sibTransId="{5E48F352-E4AD-4573-8B70-703C604A7F34}"/>
    <dgm:cxn modelId="{95BDB7DC-C4BF-4666-8236-FD5FA4B4C06D}" srcId="{1623C559-D530-484E-865E-61703445A375}" destId="{08C76E0E-EF70-4C34-9512-FDBF9861551F}" srcOrd="0" destOrd="0" parTransId="{1C138546-8156-42B5-9C25-84FEFB012A59}" sibTransId="{208E6E02-9089-4ACB-8AB7-257AF9481FDD}"/>
    <dgm:cxn modelId="{71308AEF-1D9F-4BA6-A563-187DB657ECAF}" type="presOf" srcId="{08C76E0E-EF70-4C34-9512-FDBF9861551F}" destId="{0B8AD679-0AAB-4F60-80C8-D47BB0A08E60}" srcOrd="0" destOrd="0" presId="urn:microsoft.com/office/officeart/2005/8/layout/process4"/>
    <dgm:cxn modelId="{623656F1-ED7D-410A-B6F7-BED15D9303D0}" srcId="{94F78997-E621-40BA-B4FB-4B20C4A62D1E}" destId="{DA723A5D-1F4C-4640-B018-48D09E0061B9}" srcOrd="1" destOrd="0" parTransId="{BCE56A17-FE1F-4FAD-9F4F-8AB273612365}" sibTransId="{8F9A04E3-3E2A-41FD-9ED3-898D5728F485}"/>
    <dgm:cxn modelId="{D8CF3E28-9FD9-4E33-B60A-9E87D3E8B90D}" type="presParOf" srcId="{0A256D6B-7976-47F0-812E-6A58DACA7F31}" destId="{6A7C8C48-1E4C-4CCD-8F09-A419D327DB29}" srcOrd="0" destOrd="0" presId="urn:microsoft.com/office/officeart/2005/8/layout/process4"/>
    <dgm:cxn modelId="{D1B8B756-7B29-4992-80B5-541C23BD6882}" type="presParOf" srcId="{6A7C8C48-1E4C-4CCD-8F09-A419D327DB29}" destId="{776E3CBB-483C-4EFA-8DA7-BAC735CB7253}" srcOrd="0" destOrd="0" presId="urn:microsoft.com/office/officeart/2005/8/layout/process4"/>
    <dgm:cxn modelId="{0C0E30D4-5244-46C7-9C06-FD1B608EB1C9}" type="presParOf" srcId="{6A7C8C48-1E4C-4CCD-8F09-A419D327DB29}" destId="{6D005A16-4FF0-4EC9-A832-4640DEE9F46D}" srcOrd="1" destOrd="0" presId="urn:microsoft.com/office/officeart/2005/8/layout/process4"/>
    <dgm:cxn modelId="{1455B344-648C-46E0-BFF2-EB2588BFDDC0}" type="presParOf" srcId="{6A7C8C48-1E4C-4CCD-8F09-A419D327DB29}" destId="{095CBECE-2DCE-47E3-9D2C-0D5F959A883A}" srcOrd="2" destOrd="0" presId="urn:microsoft.com/office/officeart/2005/8/layout/process4"/>
    <dgm:cxn modelId="{27BEC53C-D23E-4CB8-A2C2-63C4BC4C5D2E}" type="presParOf" srcId="{095CBECE-2DCE-47E3-9D2C-0D5F959A883A}" destId="{91EE91F4-58E9-4435-9812-FF6FAEBB970B}" srcOrd="0" destOrd="0" presId="urn:microsoft.com/office/officeart/2005/8/layout/process4"/>
    <dgm:cxn modelId="{0D435ED7-E806-4450-8C0D-7D61257DB68C}" type="presParOf" srcId="{095CBECE-2DCE-47E3-9D2C-0D5F959A883A}" destId="{5A7D064D-F470-4543-A1CC-895B55DA2293}" srcOrd="1" destOrd="0" presId="urn:microsoft.com/office/officeart/2005/8/layout/process4"/>
    <dgm:cxn modelId="{CE8139E2-DACA-4C2B-95A2-B1B120C85494}" type="presParOf" srcId="{0A256D6B-7976-47F0-812E-6A58DACA7F31}" destId="{942A5B70-2338-467C-B4EF-07596E432939}" srcOrd="1" destOrd="0" presId="urn:microsoft.com/office/officeart/2005/8/layout/process4"/>
    <dgm:cxn modelId="{4B131BBD-1DBB-4556-805E-96146E7D5DB2}" type="presParOf" srcId="{0A256D6B-7976-47F0-812E-6A58DACA7F31}" destId="{2A907662-F608-4680-84C1-D7865988A706}" srcOrd="2" destOrd="0" presId="urn:microsoft.com/office/officeart/2005/8/layout/process4"/>
    <dgm:cxn modelId="{70C79550-DAED-424F-BE1A-3852F9CC37F2}" type="presParOf" srcId="{2A907662-F608-4680-84C1-D7865988A706}" destId="{AAC9E7C6-67C1-4A91-862C-0341A2508F9F}" srcOrd="0" destOrd="0" presId="urn:microsoft.com/office/officeart/2005/8/layout/process4"/>
    <dgm:cxn modelId="{84B75435-637A-4B2E-A38E-259FAAE4BB3B}" type="presParOf" srcId="{2A907662-F608-4680-84C1-D7865988A706}" destId="{2B11FE18-A048-4FF7-9CE1-ABF0AA54A26D}" srcOrd="1" destOrd="0" presId="urn:microsoft.com/office/officeart/2005/8/layout/process4"/>
    <dgm:cxn modelId="{B4386A7D-64EA-4459-A073-6E294AEEC46C}" type="presParOf" srcId="{2A907662-F608-4680-84C1-D7865988A706}" destId="{87FF818C-D6DD-44F6-8112-7DD10AE6429F}" srcOrd="2" destOrd="0" presId="urn:microsoft.com/office/officeart/2005/8/layout/process4"/>
    <dgm:cxn modelId="{3A37D66C-3624-43D5-AD5F-06065BED5BC9}" type="presParOf" srcId="{87FF818C-D6DD-44F6-8112-7DD10AE6429F}" destId="{7A2EE69A-9AF5-49E8-807E-9B70394964EB}" srcOrd="0" destOrd="0" presId="urn:microsoft.com/office/officeart/2005/8/layout/process4"/>
    <dgm:cxn modelId="{A425E797-3F48-42D4-BFD6-A684DAE4DF08}" type="presParOf" srcId="{87FF818C-D6DD-44F6-8112-7DD10AE6429F}" destId="{C6817954-0686-4A77-97FA-D059AE22F017}" srcOrd="1" destOrd="0" presId="urn:microsoft.com/office/officeart/2005/8/layout/process4"/>
    <dgm:cxn modelId="{65C4DA2A-AC7F-41D8-971D-C5CF58156F59}" type="presParOf" srcId="{0A256D6B-7976-47F0-812E-6A58DACA7F31}" destId="{23102586-52DD-4656-BDBA-59BA97E53583}" srcOrd="3" destOrd="0" presId="urn:microsoft.com/office/officeart/2005/8/layout/process4"/>
    <dgm:cxn modelId="{99F8BB25-E469-4868-B8E9-6484CF60BB9E}" type="presParOf" srcId="{0A256D6B-7976-47F0-812E-6A58DACA7F31}" destId="{A4042587-6AE4-417D-A019-B6371AE453CE}" srcOrd="4" destOrd="0" presId="urn:microsoft.com/office/officeart/2005/8/layout/process4"/>
    <dgm:cxn modelId="{0B984AAB-422C-4DBE-830B-E211D9153C43}" type="presParOf" srcId="{A4042587-6AE4-417D-A019-B6371AE453CE}" destId="{C5B6AFF8-454B-463C-8D14-29C3A6567D03}" srcOrd="0" destOrd="0" presId="urn:microsoft.com/office/officeart/2005/8/layout/process4"/>
    <dgm:cxn modelId="{41162797-404E-4096-9DF2-02CB2AAABC47}" type="presParOf" srcId="{A4042587-6AE4-417D-A019-B6371AE453CE}" destId="{4A3B7648-6D89-4AE1-8A8A-6C7325A8B826}" srcOrd="1" destOrd="0" presId="urn:microsoft.com/office/officeart/2005/8/layout/process4"/>
    <dgm:cxn modelId="{B2D51479-4CF3-4DDC-A435-AF43CA70FEA0}" type="presParOf" srcId="{A4042587-6AE4-417D-A019-B6371AE453CE}" destId="{EB3B11B2-0A0B-44CE-9113-3AC3589A520E}" srcOrd="2" destOrd="0" presId="urn:microsoft.com/office/officeart/2005/8/layout/process4"/>
    <dgm:cxn modelId="{8C797438-3CFD-4339-AFEA-CFE4CC85EEB2}" type="presParOf" srcId="{EB3B11B2-0A0B-44CE-9113-3AC3589A520E}" destId="{0B8AD679-0AAB-4F60-80C8-D47BB0A08E60}" srcOrd="0" destOrd="0" presId="urn:microsoft.com/office/officeart/2005/8/layout/process4"/>
    <dgm:cxn modelId="{0CD885C7-16DD-4DE3-89AD-DD3BC86FBA0C}" type="presParOf" srcId="{EB3B11B2-0A0B-44CE-9113-3AC3589A520E}" destId="{F68D5CBE-5A65-411F-82B6-AE7AE95150ED}"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B6BEF8-4C09-4650-ADA6-26DD1901E8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0684314-6916-4FBA-8BE5-829C62D45580}">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Establishing multisectoral observatories of the demographic dividend</a:t>
          </a:r>
        </a:p>
      </dgm:t>
    </dgm:pt>
    <dgm:pt modelId="{BB5A1678-566A-433C-AB00-5C2C928B0795}" type="parTrans" cxnId="{990BCF8A-B1E6-4454-ADF4-C8D4EA16EBCA}">
      <dgm:prSet/>
      <dgm:spPr/>
      <dgm:t>
        <a:bodyPr/>
        <a:lstStyle/>
        <a:p>
          <a:endParaRPr lang="en-GB"/>
        </a:p>
      </dgm:t>
    </dgm:pt>
    <dgm:pt modelId="{7F20BFA1-8ED5-485D-B1E2-7578F4F54938}" type="sibTrans" cxnId="{990BCF8A-B1E6-4454-ADF4-C8D4EA16EBCA}">
      <dgm:prSet/>
      <dgm:spPr/>
      <dgm:t>
        <a:bodyPr/>
        <a:lstStyle/>
        <a:p>
          <a:endParaRPr lang="en-GB"/>
        </a:p>
      </dgm:t>
    </dgm:pt>
    <dgm:pt modelId="{52C82D8A-D994-4AA6-974A-90E55CAD8602}">
      <dgm:prSet phldrT="[Text]"/>
      <dgm:spPr/>
      <dgm:t>
        <a:bodyPr/>
        <a:lstStyle/>
        <a:p>
          <a:r>
            <a:rPr lang="en-GB" dirty="0"/>
            <a:t>37. Strengthen the capacity to coordinate, monitor and report on progress in implementing DD priorities (including strengthening national data systems to ensure timely and quality data for planning and decision-making). </a:t>
          </a:r>
        </a:p>
      </dgm:t>
    </dgm:pt>
    <dgm:pt modelId="{E3DC1C0B-7D50-403A-A4D9-554D172F377B}" type="parTrans" cxnId="{E3113BCF-C8E5-4FBB-8340-DBFEB1FA419C}">
      <dgm:prSet/>
      <dgm:spPr/>
      <dgm:t>
        <a:bodyPr/>
        <a:lstStyle/>
        <a:p>
          <a:endParaRPr lang="en-GB"/>
        </a:p>
      </dgm:t>
    </dgm:pt>
    <dgm:pt modelId="{BCE05F15-52AE-4017-90A5-D7E8ECE55101}" type="sibTrans" cxnId="{E3113BCF-C8E5-4FBB-8340-DBFEB1FA419C}">
      <dgm:prSet/>
      <dgm:spPr/>
      <dgm:t>
        <a:bodyPr/>
        <a:lstStyle/>
        <a:p>
          <a:endParaRPr lang="en-GB"/>
        </a:p>
      </dgm:t>
    </dgm:pt>
    <dgm:pt modelId="{09799A52-66D9-4F5A-B7AC-08C0A632AAD7}">
      <dgm:prSet phldrT="[Text]"/>
      <dgm:spPr/>
      <dgm:t>
        <a:bodyPr/>
        <a:lstStyle/>
        <a:p>
          <a:r>
            <a:rPr lang="en-GB" dirty="0"/>
            <a:t>This may include the establishment of a multisectoral DD observatory under the leadership of the </a:t>
          </a:r>
          <a:r>
            <a:rPr lang="en-GB" b="1" dirty="0">
              <a:solidFill>
                <a:srgbClr val="00B050"/>
              </a:solidFill>
            </a:rPr>
            <a:t>National Statistics, Planning and/or Population Agencies</a:t>
          </a:r>
          <a:r>
            <a:rPr lang="en-GB" dirty="0"/>
            <a:t>, as appropriate.</a:t>
          </a:r>
        </a:p>
      </dgm:t>
    </dgm:pt>
    <dgm:pt modelId="{9C173487-0FA9-4ECA-87D8-48EAA1B7E254}" type="parTrans" cxnId="{316DC50B-F17E-4636-ADFA-2B9DF4A66E65}">
      <dgm:prSet/>
      <dgm:spPr/>
      <dgm:t>
        <a:bodyPr/>
        <a:lstStyle/>
        <a:p>
          <a:endParaRPr lang="en-GB"/>
        </a:p>
      </dgm:t>
    </dgm:pt>
    <dgm:pt modelId="{8CAF38EE-9CE7-4A5D-9E0A-9020B1D5C203}" type="sibTrans" cxnId="{316DC50B-F17E-4636-ADFA-2B9DF4A66E65}">
      <dgm:prSet/>
      <dgm:spPr/>
      <dgm:t>
        <a:bodyPr/>
        <a:lstStyle/>
        <a:p>
          <a:endParaRPr lang="en-GB"/>
        </a:p>
      </dgm:t>
    </dgm:pt>
    <dgm:pt modelId="{79CA261E-E086-4CCD-864E-CA8A7B629BB9}" type="pres">
      <dgm:prSet presAssocID="{79B6BEF8-4C09-4650-ADA6-26DD1901E82A}" presName="Name0" presStyleCnt="0">
        <dgm:presLayoutVars>
          <dgm:dir/>
          <dgm:animLvl val="lvl"/>
          <dgm:resizeHandles val="exact"/>
        </dgm:presLayoutVars>
      </dgm:prSet>
      <dgm:spPr/>
    </dgm:pt>
    <dgm:pt modelId="{1EA91696-1B29-45C6-93D1-1D1875CF5B9E}" type="pres">
      <dgm:prSet presAssocID="{F0684314-6916-4FBA-8BE5-829C62D45580}" presName="linNode" presStyleCnt="0"/>
      <dgm:spPr/>
    </dgm:pt>
    <dgm:pt modelId="{711EDE08-7167-4F56-B446-7FF4AD8353AD}" type="pres">
      <dgm:prSet presAssocID="{F0684314-6916-4FBA-8BE5-829C62D45580}" presName="parentText" presStyleLbl="node1" presStyleIdx="0" presStyleCnt="1">
        <dgm:presLayoutVars>
          <dgm:chMax val="1"/>
          <dgm:bulletEnabled val="1"/>
        </dgm:presLayoutVars>
      </dgm:prSet>
      <dgm:spPr/>
    </dgm:pt>
    <dgm:pt modelId="{08131908-E3C3-42B1-9A0A-C84FB495AE0D}" type="pres">
      <dgm:prSet presAssocID="{F0684314-6916-4FBA-8BE5-829C62D45580}" presName="descendantText" presStyleLbl="alignAccFollowNode1" presStyleIdx="0" presStyleCnt="1">
        <dgm:presLayoutVars>
          <dgm:bulletEnabled val="1"/>
        </dgm:presLayoutVars>
      </dgm:prSet>
      <dgm:spPr/>
    </dgm:pt>
  </dgm:ptLst>
  <dgm:cxnLst>
    <dgm:cxn modelId="{316DC50B-F17E-4636-ADFA-2B9DF4A66E65}" srcId="{F0684314-6916-4FBA-8BE5-829C62D45580}" destId="{09799A52-66D9-4F5A-B7AC-08C0A632AAD7}" srcOrd="1" destOrd="0" parTransId="{9C173487-0FA9-4ECA-87D8-48EAA1B7E254}" sibTransId="{8CAF38EE-9CE7-4A5D-9E0A-9020B1D5C203}"/>
    <dgm:cxn modelId="{E0B34116-F77C-402B-B67F-37AC596168D7}" type="presOf" srcId="{52C82D8A-D994-4AA6-974A-90E55CAD8602}" destId="{08131908-E3C3-42B1-9A0A-C84FB495AE0D}" srcOrd="0" destOrd="0" presId="urn:microsoft.com/office/officeart/2005/8/layout/vList5"/>
    <dgm:cxn modelId="{1906FA60-0981-480F-A21E-E08985BC9597}" type="presOf" srcId="{09799A52-66D9-4F5A-B7AC-08C0A632AAD7}" destId="{08131908-E3C3-42B1-9A0A-C84FB495AE0D}" srcOrd="0" destOrd="1" presId="urn:microsoft.com/office/officeart/2005/8/layout/vList5"/>
    <dgm:cxn modelId="{990BCF8A-B1E6-4454-ADF4-C8D4EA16EBCA}" srcId="{79B6BEF8-4C09-4650-ADA6-26DD1901E82A}" destId="{F0684314-6916-4FBA-8BE5-829C62D45580}" srcOrd="0" destOrd="0" parTransId="{BB5A1678-566A-433C-AB00-5C2C928B0795}" sibTransId="{7F20BFA1-8ED5-485D-B1E2-7578F4F54938}"/>
    <dgm:cxn modelId="{066E3B98-D0B1-4C07-892B-54B2A72F451D}" type="presOf" srcId="{F0684314-6916-4FBA-8BE5-829C62D45580}" destId="{711EDE08-7167-4F56-B446-7FF4AD8353AD}" srcOrd="0" destOrd="0" presId="urn:microsoft.com/office/officeart/2005/8/layout/vList5"/>
    <dgm:cxn modelId="{E3113BCF-C8E5-4FBB-8340-DBFEB1FA419C}" srcId="{F0684314-6916-4FBA-8BE5-829C62D45580}" destId="{52C82D8A-D994-4AA6-974A-90E55CAD8602}" srcOrd="0" destOrd="0" parTransId="{E3DC1C0B-7D50-403A-A4D9-554D172F377B}" sibTransId="{BCE05F15-52AE-4017-90A5-D7E8ECE55101}"/>
    <dgm:cxn modelId="{14582DD9-6EA0-4967-BA00-49A2F113C3D4}" type="presOf" srcId="{79B6BEF8-4C09-4650-ADA6-26DD1901E82A}" destId="{79CA261E-E086-4CCD-864E-CA8A7B629BB9}" srcOrd="0" destOrd="0" presId="urn:microsoft.com/office/officeart/2005/8/layout/vList5"/>
    <dgm:cxn modelId="{9C4512E9-71C5-4F10-9CA8-5391D991A30D}" type="presParOf" srcId="{79CA261E-E086-4CCD-864E-CA8A7B629BB9}" destId="{1EA91696-1B29-45C6-93D1-1D1875CF5B9E}" srcOrd="0" destOrd="0" presId="urn:microsoft.com/office/officeart/2005/8/layout/vList5"/>
    <dgm:cxn modelId="{665137C9-CDF9-4D1E-848B-2364FFDF37F3}" type="presParOf" srcId="{1EA91696-1B29-45C6-93D1-1D1875CF5B9E}" destId="{711EDE08-7167-4F56-B446-7FF4AD8353AD}" srcOrd="0" destOrd="0" presId="urn:microsoft.com/office/officeart/2005/8/layout/vList5"/>
    <dgm:cxn modelId="{72C86020-B8CA-4925-903F-7A84E55E00AF}" type="presParOf" srcId="{1EA91696-1B29-45C6-93D1-1D1875CF5B9E}" destId="{08131908-E3C3-42B1-9A0A-C84FB495AE0D}" srcOrd="1" destOrd="0" presId="urn:microsoft.com/office/officeart/2005/8/layout/vList5"/>
  </dgm:cxnLst>
  <dgm:bg>
    <a:solidFill>
      <a:schemeClr val="accent6">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4B1B0-A365-4C76-94D7-7A1D71F11E1D}">
      <dsp:nvSpPr>
        <dsp:cNvPr id="0" name=""/>
        <dsp:cNvSpPr/>
      </dsp:nvSpPr>
      <dsp:spPr>
        <a:xfrm>
          <a:off x="1650722" y="0"/>
          <a:ext cx="8117403" cy="5073377"/>
        </a:xfrm>
        <a:prstGeom prst="swooshArrow">
          <a:avLst>
            <a:gd name="adj1" fmla="val 25000"/>
            <a:gd name="adj2" fmla="val 25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0D606A23-2217-42B6-92C2-4125AE122A1C}">
      <dsp:nvSpPr>
        <dsp:cNvPr id="0" name=""/>
        <dsp:cNvSpPr/>
      </dsp:nvSpPr>
      <dsp:spPr>
        <a:xfrm>
          <a:off x="2450286" y="3772563"/>
          <a:ext cx="186700" cy="186700"/>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A9ADD5-6724-4F79-AA8D-69FC52FA4949}">
      <dsp:nvSpPr>
        <dsp:cNvPr id="0" name=""/>
        <dsp:cNvSpPr/>
      </dsp:nvSpPr>
      <dsp:spPr>
        <a:xfrm>
          <a:off x="2543636" y="4025739"/>
          <a:ext cx="1388075" cy="887811"/>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8929" tIns="0" rIns="0" bIns="0" numCol="1" spcCol="1270" anchor="t" anchorCtr="0">
          <a:noAutofit/>
        </a:bodyPr>
        <a:lstStyle/>
        <a:p>
          <a:pPr marL="0" lvl="0" indent="0" algn="l" defTabSz="1155700">
            <a:lnSpc>
              <a:spcPct val="90000"/>
            </a:lnSpc>
            <a:spcBef>
              <a:spcPct val="0"/>
            </a:spcBef>
            <a:spcAft>
              <a:spcPct val="35000"/>
            </a:spcAft>
            <a:buNone/>
          </a:pPr>
          <a:r>
            <a:rPr lang="en-US" sz="2600" kern="1200"/>
            <a:t>Creating the DD</a:t>
          </a:r>
        </a:p>
      </dsp:txBody>
      <dsp:txXfrm>
        <a:off x="2543636" y="4025739"/>
        <a:ext cx="1388075" cy="887811"/>
      </dsp:txXfrm>
    </dsp:sp>
    <dsp:sp modelId="{9691FDDB-A908-4B82-A29B-DBA6D904F600}">
      <dsp:nvSpPr>
        <dsp:cNvPr id="0" name=""/>
        <dsp:cNvSpPr/>
      </dsp:nvSpPr>
      <dsp:spPr>
        <a:xfrm>
          <a:off x="3769364" y="2592495"/>
          <a:ext cx="324696" cy="324696"/>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B77D4-CE9C-4217-9813-C1F437925760}">
      <dsp:nvSpPr>
        <dsp:cNvPr id="0" name=""/>
        <dsp:cNvSpPr/>
      </dsp:nvSpPr>
      <dsp:spPr>
        <a:xfrm>
          <a:off x="3858651" y="3115584"/>
          <a:ext cx="1704654" cy="720275"/>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2050" tIns="0" rIns="0" bIns="0" numCol="1" spcCol="1270" anchor="t" anchorCtr="0">
          <a:noAutofit/>
        </a:bodyPr>
        <a:lstStyle/>
        <a:p>
          <a:pPr marL="0" lvl="0" indent="0" algn="l" defTabSz="1155700">
            <a:lnSpc>
              <a:spcPct val="90000"/>
            </a:lnSpc>
            <a:spcBef>
              <a:spcPct val="0"/>
            </a:spcBef>
            <a:spcAft>
              <a:spcPct val="35000"/>
            </a:spcAft>
            <a:buNone/>
          </a:pPr>
          <a:r>
            <a:rPr lang="en-US" sz="2600" kern="1200"/>
            <a:t>Cultivating the DD</a:t>
          </a:r>
        </a:p>
      </dsp:txBody>
      <dsp:txXfrm>
        <a:off x="3858651" y="3115584"/>
        <a:ext cx="1704654" cy="720275"/>
      </dsp:txXfrm>
    </dsp:sp>
    <dsp:sp modelId="{5DB22711-BDD7-4CFA-977A-21EE948C7367}">
      <dsp:nvSpPr>
        <dsp:cNvPr id="0" name=""/>
        <dsp:cNvSpPr/>
      </dsp:nvSpPr>
      <dsp:spPr>
        <a:xfrm>
          <a:off x="5453725" y="1722918"/>
          <a:ext cx="430222" cy="430222"/>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9D3CD8-30F8-4FFF-8584-2ED463E92291}">
      <dsp:nvSpPr>
        <dsp:cNvPr id="0" name=""/>
        <dsp:cNvSpPr/>
      </dsp:nvSpPr>
      <dsp:spPr>
        <a:xfrm>
          <a:off x="5504440" y="2244008"/>
          <a:ext cx="1704654" cy="842969"/>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7966" tIns="0" rIns="0" bIns="0" numCol="1" spcCol="1270" anchor="t" anchorCtr="0">
          <a:noAutofit/>
        </a:bodyPr>
        <a:lstStyle/>
        <a:p>
          <a:pPr marL="0" lvl="0" indent="0" algn="l" defTabSz="1155700">
            <a:lnSpc>
              <a:spcPct val="90000"/>
            </a:lnSpc>
            <a:spcBef>
              <a:spcPct val="0"/>
            </a:spcBef>
            <a:spcAft>
              <a:spcPct val="35000"/>
            </a:spcAft>
            <a:buNone/>
          </a:pPr>
          <a:r>
            <a:rPr lang="en-US" sz="2600" kern="1200"/>
            <a:t>Harnessing the DD</a:t>
          </a:r>
        </a:p>
      </dsp:txBody>
      <dsp:txXfrm>
        <a:off x="5504440" y="2244008"/>
        <a:ext cx="1704654" cy="842969"/>
      </dsp:txXfrm>
    </dsp:sp>
    <dsp:sp modelId="{E4C754BC-CE3D-4C42-8F93-0434004D918C}">
      <dsp:nvSpPr>
        <dsp:cNvPr id="0" name=""/>
        <dsp:cNvSpPr/>
      </dsp:nvSpPr>
      <dsp:spPr>
        <a:xfrm>
          <a:off x="7288258" y="1147597"/>
          <a:ext cx="576335" cy="576335"/>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78BAA-EEAE-45D1-B638-08B8F06CFAA8}">
      <dsp:nvSpPr>
        <dsp:cNvPr id="0" name=""/>
        <dsp:cNvSpPr/>
      </dsp:nvSpPr>
      <dsp:spPr>
        <a:xfrm>
          <a:off x="7284163" y="2107068"/>
          <a:ext cx="1704654" cy="797255"/>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05388" tIns="0" rIns="0" bIns="0" numCol="1" spcCol="1270" anchor="t" anchorCtr="0">
          <a:noAutofit/>
        </a:bodyPr>
        <a:lstStyle/>
        <a:p>
          <a:pPr marL="0" lvl="0" indent="0" algn="l" defTabSz="1155700">
            <a:lnSpc>
              <a:spcPct val="90000"/>
            </a:lnSpc>
            <a:spcBef>
              <a:spcPct val="0"/>
            </a:spcBef>
            <a:spcAft>
              <a:spcPct val="35000"/>
            </a:spcAft>
            <a:buNone/>
          </a:pPr>
          <a:r>
            <a:rPr lang="en-US" sz="2600" kern="1200"/>
            <a:t>Sustaining the DD</a:t>
          </a:r>
        </a:p>
      </dsp:txBody>
      <dsp:txXfrm>
        <a:off x="7284163" y="2107068"/>
        <a:ext cx="1704654" cy="797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28C23-51C2-4A98-83B6-C346C23E7C62}">
      <dsp:nvSpPr>
        <dsp:cNvPr id="0" name=""/>
        <dsp:cNvSpPr/>
      </dsp:nvSpPr>
      <dsp:spPr>
        <a:xfrm>
          <a:off x="886264" y="0"/>
          <a:ext cx="10044332" cy="4600135"/>
        </a:xfrm>
        <a:prstGeom prst="rightArrow">
          <a:avLst/>
        </a:prstGeom>
        <a:solidFill>
          <a:schemeClr val="accent2">
            <a:lumMod val="60000"/>
            <a:lumOff val="4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87F9C3D-D836-454A-B080-BDE25765ED2F}">
      <dsp:nvSpPr>
        <dsp:cNvPr id="0" name=""/>
        <dsp:cNvSpPr/>
      </dsp:nvSpPr>
      <dsp:spPr>
        <a:xfrm>
          <a:off x="3461" y="1380040"/>
          <a:ext cx="2084106" cy="1840054"/>
        </a:xfrm>
        <a:prstGeom prst="roundRect">
          <a:avLst/>
        </a:prstGeom>
        <a:solidFill>
          <a:srgbClr val="C0000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Fertility decline</a:t>
          </a:r>
        </a:p>
      </dsp:txBody>
      <dsp:txXfrm>
        <a:off x="93285" y="1469864"/>
        <a:ext cx="1904458" cy="1660406"/>
      </dsp:txXfrm>
    </dsp:sp>
    <dsp:sp modelId="{F3D02DD6-2FDB-499D-A7AE-27A5C10136A5}">
      <dsp:nvSpPr>
        <dsp:cNvPr id="0" name=""/>
        <dsp:cNvSpPr/>
      </dsp:nvSpPr>
      <dsp:spPr>
        <a:xfrm>
          <a:off x="2434919" y="1380040"/>
          <a:ext cx="2084106" cy="1840054"/>
        </a:xfrm>
        <a:prstGeom prst="roundRect">
          <a:avLst/>
        </a:prstGeom>
        <a:solidFill>
          <a:schemeClr val="accent4">
            <a:lumMod val="50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Age dependency</a:t>
          </a:r>
        </a:p>
      </dsp:txBody>
      <dsp:txXfrm>
        <a:off x="2524743" y="1469864"/>
        <a:ext cx="1904458" cy="1660406"/>
      </dsp:txXfrm>
    </dsp:sp>
    <dsp:sp modelId="{A0C730E2-BCF8-4373-A228-1F56713EFEBA}">
      <dsp:nvSpPr>
        <dsp:cNvPr id="0" name=""/>
        <dsp:cNvSpPr/>
      </dsp:nvSpPr>
      <dsp:spPr>
        <a:xfrm>
          <a:off x="4866377" y="1380040"/>
          <a:ext cx="2084106" cy="1840054"/>
        </a:xfrm>
        <a:prstGeom prst="roundRect">
          <a:avLst/>
        </a:prstGeom>
        <a:solidFill>
          <a:schemeClr val="accent3">
            <a:lumMod val="75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Economic dependency</a:t>
          </a:r>
        </a:p>
      </dsp:txBody>
      <dsp:txXfrm>
        <a:off x="4956201" y="1469864"/>
        <a:ext cx="1904458" cy="1660406"/>
      </dsp:txXfrm>
    </dsp:sp>
    <dsp:sp modelId="{1074B224-C56E-4619-845D-313F33BB6765}">
      <dsp:nvSpPr>
        <dsp:cNvPr id="0" name=""/>
        <dsp:cNvSpPr/>
      </dsp:nvSpPr>
      <dsp:spPr>
        <a:xfrm>
          <a:off x="7297835" y="1380040"/>
          <a:ext cx="2084106" cy="1840054"/>
        </a:xfrm>
        <a:prstGeom prst="roundRect">
          <a:avLst/>
        </a:prstGeom>
        <a:solidFill>
          <a:schemeClr val="accent2">
            <a:lumMod val="50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Savings and Investment</a:t>
          </a:r>
        </a:p>
      </dsp:txBody>
      <dsp:txXfrm>
        <a:off x="7387659" y="1469864"/>
        <a:ext cx="1904458" cy="1660406"/>
      </dsp:txXfrm>
    </dsp:sp>
    <dsp:sp modelId="{85E2B7A3-E360-4C95-A4CA-A64EE5D75772}">
      <dsp:nvSpPr>
        <dsp:cNvPr id="0" name=""/>
        <dsp:cNvSpPr/>
      </dsp:nvSpPr>
      <dsp:spPr>
        <a:xfrm>
          <a:off x="9729293" y="1380040"/>
          <a:ext cx="2084106" cy="1840054"/>
        </a:xfrm>
        <a:prstGeom prst="roundRect">
          <a:avLst/>
        </a:prstGeom>
        <a:solidFill>
          <a:srgbClr val="7030A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t>Economic Growth</a:t>
          </a:r>
        </a:p>
      </dsp:txBody>
      <dsp:txXfrm>
        <a:off x="9819117" y="1469864"/>
        <a:ext cx="1904458" cy="1660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D4DD8-29FA-48C0-8A23-0D2A9F3A2651}">
      <dsp:nvSpPr>
        <dsp:cNvPr id="0" name=""/>
        <dsp:cNvSpPr/>
      </dsp:nvSpPr>
      <dsp:spPr>
        <a:xfrm>
          <a:off x="0" y="1617681"/>
          <a:ext cx="10535290" cy="2156908"/>
        </a:xfrm>
        <a:prstGeom prst="notchedRightArrow">
          <a:avLst/>
        </a:prstGeom>
        <a:solidFill>
          <a:schemeClr val="accent6">
            <a:lumMod val="7500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2B2F4EE-931D-46BC-9ABF-4EE32F09A6EA}">
      <dsp:nvSpPr>
        <dsp:cNvPr id="0" name=""/>
        <dsp:cNvSpPr/>
      </dsp:nvSpPr>
      <dsp:spPr>
        <a:xfrm>
          <a:off x="4629" y="0"/>
          <a:ext cx="3055645" cy="21569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20000"/>
                  <a:lumOff val="80000"/>
                </a:schemeClr>
              </a:solidFill>
              <a:latin typeface="Calibri" panose="020F0502020204030204" pitchFamily="34" charset="0"/>
              <a:cs typeface="Calibri" panose="020F0502020204030204" pitchFamily="34" charset="0"/>
            </a:rPr>
            <a:t>Roadmap for Harnessing the Demographic Dividend</a:t>
          </a:r>
        </a:p>
      </dsp:txBody>
      <dsp:txXfrm>
        <a:off x="4629" y="0"/>
        <a:ext cx="3055645" cy="2156908"/>
      </dsp:txXfrm>
    </dsp:sp>
    <dsp:sp modelId="{43D39E3A-D0D1-429E-9B75-C1A2F2184D02}">
      <dsp:nvSpPr>
        <dsp:cNvPr id="0" name=""/>
        <dsp:cNvSpPr/>
      </dsp:nvSpPr>
      <dsp:spPr>
        <a:xfrm>
          <a:off x="1262839" y="2426521"/>
          <a:ext cx="539227" cy="539227"/>
        </a:xfrm>
        <a:prstGeom prst="ellipse">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F1A95BA-B9DC-409A-968B-9E322891F983}">
      <dsp:nvSpPr>
        <dsp:cNvPr id="0" name=""/>
        <dsp:cNvSpPr/>
      </dsp:nvSpPr>
      <dsp:spPr>
        <a:xfrm>
          <a:off x="3213057" y="3235362"/>
          <a:ext cx="3055645" cy="21569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20000"/>
                  <a:lumOff val="80000"/>
                </a:schemeClr>
              </a:solidFill>
              <a:latin typeface="Calibri" panose="020F0502020204030204" pitchFamily="34" charset="0"/>
              <a:cs typeface="Calibri" panose="020F0502020204030204" pitchFamily="34" charset="0"/>
            </a:rPr>
            <a:t>Demographic Dividend Estimation and Profile Report</a:t>
          </a:r>
        </a:p>
      </dsp:txBody>
      <dsp:txXfrm>
        <a:off x="3213057" y="3235362"/>
        <a:ext cx="3055645" cy="2156908"/>
      </dsp:txXfrm>
    </dsp:sp>
    <dsp:sp modelId="{0A67A274-BE74-4854-85BD-9D8204F68208}">
      <dsp:nvSpPr>
        <dsp:cNvPr id="0" name=""/>
        <dsp:cNvSpPr/>
      </dsp:nvSpPr>
      <dsp:spPr>
        <a:xfrm>
          <a:off x="4471266" y="2426521"/>
          <a:ext cx="539227" cy="539227"/>
        </a:xfrm>
        <a:prstGeom prst="ellipse">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1F3685-66F9-4D65-921C-152FEB05A76D}">
      <dsp:nvSpPr>
        <dsp:cNvPr id="0" name=""/>
        <dsp:cNvSpPr/>
      </dsp:nvSpPr>
      <dsp:spPr>
        <a:xfrm>
          <a:off x="6421485" y="0"/>
          <a:ext cx="3055645" cy="21569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20000"/>
                  <a:lumOff val="80000"/>
                </a:schemeClr>
              </a:solidFill>
              <a:latin typeface="Calibri" panose="020F0502020204030204" pitchFamily="34" charset="0"/>
              <a:cs typeface="Calibri" panose="020F0502020204030204" pitchFamily="34" charset="0"/>
            </a:rPr>
            <a:t>Demographic Dividend Monitoring Index and Observatory Report</a:t>
          </a:r>
          <a:endParaRPr lang="en-GB" sz="2000" kern="1200" dirty="0">
            <a:solidFill>
              <a:schemeClr val="accent5">
                <a:lumMod val="20000"/>
                <a:lumOff val="80000"/>
              </a:schemeClr>
            </a:solidFill>
            <a:latin typeface="Calibri" panose="020F0502020204030204" pitchFamily="34" charset="0"/>
            <a:cs typeface="Calibri" panose="020F0502020204030204" pitchFamily="34" charset="0"/>
          </a:endParaRPr>
        </a:p>
      </dsp:txBody>
      <dsp:txXfrm>
        <a:off x="6421485" y="0"/>
        <a:ext cx="3055645" cy="2156908"/>
      </dsp:txXfrm>
    </dsp:sp>
    <dsp:sp modelId="{5A056007-DD67-428C-9B3F-9DE794214CD0}">
      <dsp:nvSpPr>
        <dsp:cNvPr id="0" name=""/>
        <dsp:cNvSpPr/>
      </dsp:nvSpPr>
      <dsp:spPr>
        <a:xfrm>
          <a:off x="7679694" y="2426521"/>
          <a:ext cx="539227" cy="539227"/>
        </a:xfrm>
        <a:prstGeom prst="ellipse">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F9AD-9E84-425F-A110-29667AA1AB51}">
      <dsp:nvSpPr>
        <dsp:cNvPr id="0" name=""/>
        <dsp:cNvSpPr/>
      </dsp:nvSpPr>
      <dsp:spPr>
        <a:xfrm>
          <a:off x="10875" y="215090"/>
          <a:ext cx="3250564" cy="1950338"/>
        </a:xfrm>
        <a:prstGeom prst="roundRect">
          <a:avLst>
            <a:gd name="adj" fmla="val 10000"/>
          </a:avLst>
        </a:prstGeom>
        <a:solidFill>
          <a:srgbClr val="7030A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Sensitisation on importance of population dynamics for sustainable economic</a:t>
          </a:r>
          <a:endParaRPr lang="en-GB" sz="2400" b="1" kern="1200" dirty="0"/>
        </a:p>
      </dsp:txBody>
      <dsp:txXfrm>
        <a:off x="67998" y="272213"/>
        <a:ext cx="3136318" cy="1836092"/>
      </dsp:txXfrm>
    </dsp:sp>
    <dsp:sp modelId="{D78CFDC6-8137-4E9E-9EC6-75538ED93AD1}">
      <dsp:nvSpPr>
        <dsp:cNvPr id="0" name=""/>
        <dsp:cNvSpPr/>
      </dsp:nvSpPr>
      <dsp:spPr>
        <a:xfrm>
          <a:off x="3547489" y="787189"/>
          <a:ext cx="689119" cy="806139"/>
        </a:xfrm>
        <a:prstGeom prst="rightArrow">
          <a:avLst>
            <a:gd name="adj1" fmla="val 60000"/>
            <a:gd name="adj2" fmla="val 50000"/>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b="1" kern="1200"/>
        </a:p>
      </dsp:txBody>
      <dsp:txXfrm>
        <a:off x="3547489" y="948417"/>
        <a:ext cx="482383" cy="483683"/>
      </dsp:txXfrm>
    </dsp:sp>
    <dsp:sp modelId="{5C104CB4-6A58-4BAC-9ECC-D8A2BD16FEEA}">
      <dsp:nvSpPr>
        <dsp:cNvPr id="0" name=""/>
        <dsp:cNvSpPr/>
      </dsp:nvSpPr>
      <dsp:spPr>
        <a:xfrm>
          <a:off x="4561665" y="215090"/>
          <a:ext cx="3250564" cy="1950338"/>
        </a:xfrm>
        <a:prstGeom prst="roundRect">
          <a:avLst>
            <a:gd name="adj" fmla="val 10000"/>
          </a:avLst>
        </a:prstGeom>
        <a:solidFill>
          <a:srgbClr val="0070C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A stakeholder analysis of the country’s current demographic considerations </a:t>
          </a:r>
          <a:endParaRPr lang="en-GB" sz="2400" b="1" kern="1200" dirty="0"/>
        </a:p>
      </dsp:txBody>
      <dsp:txXfrm>
        <a:off x="4618788" y="272213"/>
        <a:ext cx="3136318" cy="1836092"/>
      </dsp:txXfrm>
    </dsp:sp>
    <dsp:sp modelId="{A2526155-3CA3-48D0-A7AA-047504B81943}">
      <dsp:nvSpPr>
        <dsp:cNvPr id="0" name=""/>
        <dsp:cNvSpPr/>
      </dsp:nvSpPr>
      <dsp:spPr>
        <a:xfrm>
          <a:off x="8098279" y="787189"/>
          <a:ext cx="689119" cy="806139"/>
        </a:xfrm>
        <a:prstGeom prst="rightArrow">
          <a:avLst>
            <a:gd name="adj1" fmla="val 60000"/>
            <a:gd name="adj2" fmla="val 50000"/>
          </a:avLst>
        </a:prstGeom>
        <a:blipFill>
          <a:blip xmlns:r="http://schemas.openxmlformats.org/officeDocument/2006/relationships" r:embed="rId1">
            <a:duotone>
              <a:schemeClr val="accent2">
                <a:hueOff val="263402"/>
                <a:satOff val="2907"/>
                <a:lumOff val="1912"/>
                <a:alphaOff val="0"/>
                <a:shade val="74000"/>
                <a:satMod val="130000"/>
                <a:lumMod val="90000"/>
              </a:schemeClr>
              <a:schemeClr val="accent2">
                <a:hueOff val="263402"/>
                <a:satOff val="2907"/>
                <a:lumOff val="191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b="1" kern="1200"/>
        </a:p>
      </dsp:txBody>
      <dsp:txXfrm>
        <a:off x="8098279" y="948417"/>
        <a:ext cx="482383" cy="483683"/>
      </dsp:txXfrm>
    </dsp:sp>
    <dsp:sp modelId="{AC8BD1B9-7634-4AA4-9260-9381C149D202}">
      <dsp:nvSpPr>
        <dsp:cNvPr id="0" name=""/>
        <dsp:cNvSpPr/>
      </dsp:nvSpPr>
      <dsp:spPr>
        <a:xfrm>
          <a:off x="9112456" y="215090"/>
          <a:ext cx="3250564" cy="1950338"/>
        </a:xfrm>
        <a:prstGeom prst="roundRect">
          <a:avLst>
            <a:gd name="adj" fmla="val 10000"/>
          </a:avLst>
        </a:prstGeom>
        <a:solidFill>
          <a:srgbClr val="00B05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Country modelling of the country’s potential to benefit from a DD </a:t>
          </a:r>
          <a:endParaRPr lang="en-GB" sz="2400" b="1" kern="1200" dirty="0"/>
        </a:p>
      </dsp:txBody>
      <dsp:txXfrm>
        <a:off x="9169579" y="272213"/>
        <a:ext cx="3136318" cy="1836092"/>
      </dsp:txXfrm>
    </dsp:sp>
    <dsp:sp modelId="{3F17241C-BCAD-4F2E-AAC3-F5785DBBC1F1}">
      <dsp:nvSpPr>
        <dsp:cNvPr id="0" name=""/>
        <dsp:cNvSpPr/>
      </dsp:nvSpPr>
      <dsp:spPr>
        <a:xfrm rot="5400000">
          <a:off x="10393178" y="2392968"/>
          <a:ext cx="689119" cy="806139"/>
        </a:xfrm>
        <a:prstGeom prst="rightArrow">
          <a:avLst>
            <a:gd name="adj1" fmla="val 60000"/>
            <a:gd name="adj2" fmla="val 50000"/>
          </a:avLst>
        </a:prstGeom>
        <a:blipFill>
          <a:blip xmlns:r="http://schemas.openxmlformats.org/officeDocument/2006/relationships" r:embed="rId1">
            <a:duotone>
              <a:schemeClr val="accent2">
                <a:hueOff val="526803"/>
                <a:satOff val="5815"/>
                <a:lumOff val="3823"/>
                <a:alphaOff val="0"/>
                <a:shade val="74000"/>
                <a:satMod val="130000"/>
                <a:lumMod val="90000"/>
              </a:schemeClr>
              <a:schemeClr val="accent2">
                <a:hueOff val="526803"/>
                <a:satOff val="5815"/>
                <a:lumOff val="38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b="1" kern="1200"/>
        </a:p>
      </dsp:txBody>
      <dsp:txXfrm rot="-5400000">
        <a:off x="10495896" y="2451478"/>
        <a:ext cx="483683" cy="482383"/>
      </dsp:txXfrm>
    </dsp:sp>
    <dsp:sp modelId="{C8AB8D4B-A1FB-4E8B-AC22-5219F43AB8A1}">
      <dsp:nvSpPr>
        <dsp:cNvPr id="0" name=""/>
        <dsp:cNvSpPr/>
      </dsp:nvSpPr>
      <dsp:spPr>
        <a:xfrm>
          <a:off x="9112456" y="3465654"/>
          <a:ext cx="3250564" cy="1950338"/>
        </a:xfrm>
        <a:prstGeom prst="roundRect">
          <a:avLst>
            <a:gd name="adj" fmla="val 10000"/>
          </a:avLst>
        </a:prstGeom>
        <a:solidFill>
          <a:srgbClr val="C0000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Policy analysis of Strategic Options</a:t>
          </a:r>
          <a:endParaRPr lang="en-GB" sz="2400" b="1" kern="1200" dirty="0"/>
        </a:p>
      </dsp:txBody>
      <dsp:txXfrm>
        <a:off x="9169579" y="3522777"/>
        <a:ext cx="3136318" cy="1836092"/>
      </dsp:txXfrm>
    </dsp:sp>
    <dsp:sp modelId="{5A6CDE8A-1F93-449E-A84C-CB6375A86F20}">
      <dsp:nvSpPr>
        <dsp:cNvPr id="0" name=""/>
        <dsp:cNvSpPr/>
      </dsp:nvSpPr>
      <dsp:spPr>
        <a:xfrm rot="10800000">
          <a:off x="8137286" y="4037754"/>
          <a:ext cx="689119" cy="806139"/>
        </a:xfrm>
        <a:prstGeom prst="rightArrow">
          <a:avLst>
            <a:gd name="adj1" fmla="val 60000"/>
            <a:gd name="adj2" fmla="val 50000"/>
          </a:avLst>
        </a:prstGeom>
        <a:blipFill>
          <a:blip xmlns:r="http://schemas.openxmlformats.org/officeDocument/2006/relationships" r:embed="rId1">
            <a:duotone>
              <a:schemeClr val="accent2">
                <a:hueOff val="790205"/>
                <a:satOff val="8722"/>
                <a:lumOff val="5735"/>
                <a:alphaOff val="0"/>
                <a:shade val="74000"/>
                <a:satMod val="130000"/>
                <a:lumMod val="90000"/>
              </a:schemeClr>
              <a:schemeClr val="accent2">
                <a:hueOff val="790205"/>
                <a:satOff val="8722"/>
                <a:lumOff val="573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b="1" kern="1200"/>
        </a:p>
      </dsp:txBody>
      <dsp:txXfrm rot="10800000">
        <a:off x="8344022" y="4198982"/>
        <a:ext cx="482383" cy="483683"/>
      </dsp:txXfrm>
    </dsp:sp>
    <dsp:sp modelId="{C05E3F0C-B9B5-4F20-96A6-A7F7255BF6A0}">
      <dsp:nvSpPr>
        <dsp:cNvPr id="0" name=""/>
        <dsp:cNvSpPr/>
      </dsp:nvSpPr>
      <dsp:spPr>
        <a:xfrm>
          <a:off x="4561665" y="3465654"/>
          <a:ext cx="3250564" cy="1950338"/>
        </a:xfrm>
        <a:prstGeom prst="roundRect">
          <a:avLst>
            <a:gd name="adj" fmla="val 10000"/>
          </a:avLst>
        </a:prstGeom>
        <a:solidFill>
          <a:schemeClr val="accent5">
            <a:lumMod val="75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Drafting a document/report for national harnessing of a DD </a:t>
          </a:r>
          <a:endParaRPr lang="en-GB" sz="2400" b="1" kern="1200" dirty="0"/>
        </a:p>
      </dsp:txBody>
      <dsp:txXfrm>
        <a:off x="4618788" y="3522777"/>
        <a:ext cx="3136318" cy="1836092"/>
      </dsp:txXfrm>
    </dsp:sp>
    <dsp:sp modelId="{2E3EDE1A-2629-40F1-BB1C-86F629A529D2}">
      <dsp:nvSpPr>
        <dsp:cNvPr id="0" name=""/>
        <dsp:cNvSpPr/>
      </dsp:nvSpPr>
      <dsp:spPr>
        <a:xfrm rot="10800000">
          <a:off x="3586496" y="4037754"/>
          <a:ext cx="689119" cy="806139"/>
        </a:xfrm>
        <a:prstGeom prst="rightArrow">
          <a:avLst>
            <a:gd name="adj1" fmla="val 60000"/>
            <a:gd name="adj2" fmla="val 50000"/>
          </a:avLst>
        </a:prstGeom>
        <a:blipFill>
          <a:blip xmlns:r="http://schemas.openxmlformats.org/officeDocument/2006/relationships" r:embed="rId1">
            <a:duotone>
              <a:schemeClr val="accent2">
                <a:hueOff val="1053607"/>
                <a:satOff val="11630"/>
                <a:lumOff val="7647"/>
                <a:alphaOff val="0"/>
                <a:shade val="74000"/>
                <a:satMod val="130000"/>
                <a:lumMod val="90000"/>
              </a:schemeClr>
              <a:schemeClr val="accent2">
                <a:hueOff val="1053607"/>
                <a:satOff val="11630"/>
                <a:lumOff val="7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b="1" kern="1200"/>
        </a:p>
      </dsp:txBody>
      <dsp:txXfrm rot="10800000">
        <a:off x="3793232" y="4198982"/>
        <a:ext cx="482383" cy="483683"/>
      </dsp:txXfrm>
    </dsp:sp>
    <dsp:sp modelId="{BB5ECEB7-6167-42C2-8505-BEE65F581AA1}">
      <dsp:nvSpPr>
        <dsp:cNvPr id="0" name=""/>
        <dsp:cNvSpPr/>
      </dsp:nvSpPr>
      <dsp:spPr>
        <a:xfrm>
          <a:off x="10875" y="3465654"/>
          <a:ext cx="3250564" cy="1950338"/>
        </a:xfrm>
        <a:prstGeom prst="roundRect">
          <a:avLst>
            <a:gd name="adj" fmla="val 10000"/>
          </a:avLst>
        </a:prstGeom>
        <a:solidFill>
          <a:schemeClr val="bg2">
            <a:lumMod val="25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Official pronouncement and validation of report</a:t>
          </a:r>
          <a:endParaRPr lang="en-GB" sz="2400" b="1" kern="1200" dirty="0"/>
        </a:p>
      </dsp:txBody>
      <dsp:txXfrm>
        <a:off x="67998" y="3522777"/>
        <a:ext cx="3136318" cy="1836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1844B-856A-4C29-815F-A0166DA2AEEE}">
      <dsp:nvSpPr>
        <dsp:cNvPr id="0" name=""/>
        <dsp:cNvSpPr/>
      </dsp:nvSpPr>
      <dsp:spPr>
        <a:xfrm>
          <a:off x="4110585" y="1274623"/>
          <a:ext cx="3175376" cy="3175376"/>
        </a:xfrm>
        <a:prstGeom prst="ellipse">
          <a:avLst/>
        </a:prstGeom>
        <a:blipFill>
          <a:blip xmlns:r="http://schemas.openxmlformats.org/officeDocument/2006/relationships" r:embed="rId1">
            <a:duotone>
              <a:schemeClr val="accent2">
                <a:alpha val="50000"/>
                <a:hueOff val="0"/>
                <a:satOff val="0"/>
                <a:lumOff val="0"/>
                <a:alphaOff val="0"/>
                <a:shade val="74000"/>
                <a:satMod val="130000"/>
                <a:lumMod val="90000"/>
              </a:schemeClr>
              <a:schemeClr val="accent2">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ea typeface="Cambria" panose="02040503050406030204" pitchFamily="18" charset="0"/>
              <a:cs typeface="Calibri" panose="020F0502020204030204" pitchFamily="34" charset="0"/>
            </a:rPr>
            <a:t>Demograhic Dividend</a:t>
          </a:r>
        </a:p>
        <a:p>
          <a:pPr marL="0" lvl="0" indent="0" algn="ctr" defTabSz="800100">
            <a:lnSpc>
              <a:spcPct val="90000"/>
            </a:lnSpc>
            <a:spcBef>
              <a:spcPct val="0"/>
            </a:spcBef>
            <a:spcAft>
              <a:spcPct val="35000"/>
            </a:spcAft>
            <a:buNone/>
          </a:pPr>
          <a:r>
            <a:rPr lang="en-US" sz="1800" b="1" kern="1200">
              <a:latin typeface="Calibri" panose="020F0502020204030204" pitchFamily="34" charset="0"/>
              <a:ea typeface="Cambria" panose="02040503050406030204" pitchFamily="18" charset="0"/>
              <a:cs typeface="Calibri" panose="020F0502020204030204" pitchFamily="34" charset="0"/>
            </a:rPr>
            <a:t>Stakeholders</a:t>
          </a:r>
        </a:p>
      </dsp:txBody>
      <dsp:txXfrm>
        <a:off x="4575608" y="1739646"/>
        <a:ext cx="2245330" cy="2245330"/>
      </dsp:txXfrm>
    </dsp:sp>
    <dsp:sp modelId="{9A359A29-0EA2-47A6-9B64-D436BCBF6E44}">
      <dsp:nvSpPr>
        <dsp:cNvPr id="0" name=""/>
        <dsp:cNvSpPr/>
      </dsp:nvSpPr>
      <dsp:spPr>
        <a:xfrm>
          <a:off x="4904429" y="566"/>
          <a:ext cx="1587688" cy="1587688"/>
        </a:xfrm>
        <a:prstGeom prst="ellipse">
          <a:avLst/>
        </a:prstGeom>
        <a:blipFill>
          <a:blip xmlns:r="http://schemas.openxmlformats.org/officeDocument/2006/relationships" r:embed="rId1">
            <a:duotone>
              <a:schemeClr val="accent3">
                <a:alpha val="50000"/>
                <a:hueOff val="0"/>
                <a:satOff val="0"/>
                <a:lumOff val="0"/>
                <a:alphaOff val="0"/>
                <a:shade val="74000"/>
                <a:satMod val="130000"/>
                <a:lumMod val="90000"/>
              </a:schemeClr>
              <a:schemeClr val="accent3">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Government (Federal, State and Local)</a:t>
          </a:r>
        </a:p>
      </dsp:txBody>
      <dsp:txXfrm>
        <a:off x="5136941" y="233078"/>
        <a:ext cx="1122664" cy="1122664"/>
      </dsp:txXfrm>
    </dsp:sp>
    <dsp:sp modelId="{EBD5E4F2-966F-4E4C-89F4-540D6AC347B4}">
      <dsp:nvSpPr>
        <dsp:cNvPr id="0" name=""/>
        <dsp:cNvSpPr/>
      </dsp:nvSpPr>
      <dsp:spPr>
        <a:xfrm>
          <a:off x="6119910" y="395500"/>
          <a:ext cx="1587688" cy="1587688"/>
        </a:xfrm>
        <a:prstGeom prst="ellipse">
          <a:avLst/>
        </a:prstGeom>
        <a:blipFill>
          <a:blip xmlns:r="http://schemas.openxmlformats.org/officeDocument/2006/relationships" r:embed="rId1">
            <a:duotone>
              <a:schemeClr val="accent4">
                <a:alpha val="50000"/>
                <a:hueOff val="0"/>
                <a:satOff val="0"/>
                <a:lumOff val="0"/>
                <a:alphaOff val="0"/>
                <a:shade val="74000"/>
                <a:satMod val="130000"/>
                <a:lumMod val="90000"/>
              </a:schemeClr>
              <a:schemeClr val="accent4">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Private Organisations</a:t>
          </a:r>
        </a:p>
      </dsp:txBody>
      <dsp:txXfrm>
        <a:off x="6352422" y="628012"/>
        <a:ext cx="1122664" cy="1122664"/>
      </dsp:txXfrm>
    </dsp:sp>
    <dsp:sp modelId="{4DCB154C-137D-495E-9407-71607ADE26AF}">
      <dsp:nvSpPr>
        <dsp:cNvPr id="0" name=""/>
        <dsp:cNvSpPr/>
      </dsp:nvSpPr>
      <dsp:spPr>
        <a:xfrm>
          <a:off x="6871119" y="1429450"/>
          <a:ext cx="1587688" cy="1587688"/>
        </a:xfrm>
        <a:prstGeom prst="ellipse">
          <a:avLst/>
        </a:prstGeom>
        <a:blipFill>
          <a:blip xmlns:r="http://schemas.openxmlformats.org/officeDocument/2006/relationships" r:embed="rId1">
            <a:duotone>
              <a:schemeClr val="accent5">
                <a:alpha val="50000"/>
                <a:hueOff val="0"/>
                <a:satOff val="0"/>
                <a:lumOff val="0"/>
                <a:alphaOff val="0"/>
                <a:shade val="74000"/>
                <a:satMod val="130000"/>
                <a:lumMod val="90000"/>
              </a:schemeClr>
              <a:schemeClr val="accent5">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Ministries, Departments and Agencies</a:t>
          </a:r>
        </a:p>
      </dsp:txBody>
      <dsp:txXfrm>
        <a:off x="7103631" y="1661962"/>
        <a:ext cx="1122664" cy="1122664"/>
      </dsp:txXfrm>
    </dsp:sp>
    <dsp:sp modelId="{F197F202-8CCC-4723-A8E8-5FB75E587243}">
      <dsp:nvSpPr>
        <dsp:cNvPr id="0" name=""/>
        <dsp:cNvSpPr/>
      </dsp:nvSpPr>
      <dsp:spPr>
        <a:xfrm>
          <a:off x="6871119" y="2707483"/>
          <a:ext cx="1587688" cy="1587688"/>
        </a:xfrm>
        <a:prstGeom prst="ellipse">
          <a:avLst/>
        </a:prstGeom>
        <a:blipFill>
          <a:blip xmlns:r="http://schemas.openxmlformats.org/officeDocument/2006/relationships" r:embed="rId1">
            <a:duotone>
              <a:schemeClr val="accent6">
                <a:alpha val="50000"/>
                <a:hueOff val="0"/>
                <a:satOff val="0"/>
                <a:lumOff val="0"/>
                <a:alphaOff val="0"/>
                <a:shade val="74000"/>
                <a:satMod val="130000"/>
                <a:lumMod val="90000"/>
              </a:schemeClr>
              <a:schemeClr val="accent6">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Traditonal and Community Leaders (Baales...)</a:t>
          </a:r>
        </a:p>
      </dsp:txBody>
      <dsp:txXfrm>
        <a:off x="7103631" y="2939995"/>
        <a:ext cx="1122664" cy="1122664"/>
      </dsp:txXfrm>
    </dsp:sp>
    <dsp:sp modelId="{D9D866C1-454B-48BD-8CAD-CF3D7EA84776}">
      <dsp:nvSpPr>
        <dsp:cNvPr id="0" name=""/>
        <dsp:cNvSpPr/>
      </dsp:nvSpPr>
      <dsp:spPr>
        <a:xfrm>
          <a:off x="6119910" y="3741433"/>
          <a:ext cx="1587688" cy="1587688"/>
        </a:xfrm>
        <a:prstGeom prst="ellipse">
          <a:avLst/>
        </a:prstGeom>
        <a:blipFill>
          <a:blip xmlns:r="http://schemas.openxmlformats.org/officeDocument/2006/relationships" r:embed="rId1">
            <a:duotone>
              <a:schemeClr val="accent2">
                <a:alpha val="50000"/>
                <a:hueOff val="0"/>
                <a:satOff val="0"/>
                <a:lumOff val="0"/>
                <a:alphaOff val="0"/>
                <a:shade val="74000"/>
                <a:satMod val="130000"/>
                <a:lumMod val="90000"/>
              </a:schemeClr>
              <a:schemeClr val="accent2">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Development Partners</a:t>
          </a:r>
        </a:p>
      </dsp:txBody>
      <dsp:txXfrm>
        <a:off x="6352422" y="3973945"/>
        <a:ext cx="1122664" cy="1122664"/>
      </dsp:txXfrm>
    </dsp:sp>
    <dsp:sp modelId="{3307802F-38C9-4693-BEAB-550D596A8E3F}">
      <dsp:nvSpPr>
        <dsp:cNvPr id="0" name=""/>
        <dsp:cNvSpPr/>
      </dsp:nvSpPr>
      <dsp:spPr>
        <a:xfrm>
          <a:off x="4904429" y="4136367"/>
          <a:ext cx="1587688" cy="1587688"/>
        </a:xfrm>
        <a:prstGeom prst="ellipse">
          <a:avLst/>
        </a:prstGeom>
        <a:blipFill>
          <a:blip xmlns:r="http://schemas.openxmlformats.org/officeDocument/2006/relationships" r:embed="rId1">
            <a:duotone>
              <a:schemeClr val="accent3">
                <a:alpha val="50000"/>
                <a:hueOff val="0"/>
                <a:satOff val="0"/>
                <a:lumOff val="0"/>
                <a:alphaOff val="0"/>
                <a:shade val="74000"/>
                <a:satMod val="130000"/>
                <a:lumMod val="90000"/>
              </a:schemeClr>
              <a:schemeClr val="accent3">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Religious Leaders (Churches and Mosque Heads...)</a:t>
          </a:r>
        </a:p>
      </dsp:txBody>
      <dsp:txXfrm>
        <a:off x="5136941" y="4368879"/>
        <a:ext cx="1122664" cy="1122664"/>
      </dsp:txXfrm>
    </dsp:sp>
    <dsp:sp modelId="{F6565589-1060-486A-AFB0-9F65C50C1937}">
      <dsp:nvSpPr>
        <dsp:cNvPr id="0" name=""/>
        <dsp:cNvSpPr/>
      </dsp:nvSpPr>
      <dsp:spPr>
        <a:xfrm>
          <a:off x="3688947" y="3741433"/>
          <a:ext cx="1587688" cy="1587688"/>
        </a:xfrm>
        <a:prstGeom prst="ellipse">
          <a:avLst/>
        </a:prstGeom>
        <a:blipFill>
          <a:blip xmlns:r="http://schemas.openxmlformats.org/officeDocument/2006/relationships" r:embed="rId1">
            <a:duotone>
              <a:schemeClr val="accent4">
                <a:alpha val="50000"/>
                <a:hueOff val="0"/>
                <a:satOff val="0"/>
                <a:lumOff val="0"/>
                <a:alphaOff val="0"/>
                <a:shade val="74000"/>
                <a:satMod val="130000"/>
                <a:lumMod val="90000"/>
              </a:schemeClr>
              <a:schemeClr val="accent4">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Media (Print, Electronic and Social)</a:t>
          </a:r>
        </a:p>
      </dsp:txBody>
      <dsp:txXfrm>
        <a:off x="3921459" y="3973945"/>
        <a:ext cx="1122664" cy="1122664"/>
      </dsp:txXfrm>
    </dsp:sp>
    <dsp:sp modelId="{1B5BBF3D-BA1B-41A8-8CCA-7D6AC0E3F1C8}">
      <dsp:nvSpPr>
        <dsp:cNvPr id="0" name=""/>
        <dsp:cNvSpPr/>
      </dsp:nvSpPr>
      <dsp:spPr>
        <a:xfrm>
          <a:off x="2937739" y="2707483"/>
          <a:ext cx="1587688" cy="1587688"/>
        </a:xfrm>
        <a:prstGeom prst="ellipse">
          <a:avLst/>
        </a:prstGeom>
        <a:blipFill>
          <a:blip xmlns:r="http://schemas.openxmlformats.org/officeDocument/2006/relationships" r:embed="rId1">
            <a:duotone>
              <a:schemeClr val="accent5">
                <a:alpha val="50000"/>
                <a:hueOff val="0"/>
                <a:satOff val="0"/>
                <a:lumOff val="0"/>
                <a:alphaOff val="0"/>
                <a:shade val="74000"/>
                <a:satMod val="130000"/>
                <a:lumMod val="90000"/>
              </a:schemeClr>
              <a:schemeClr val="accent5">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The Legislature, Executive and Judiciary</a:t>
          </a:r>
        </a:p>
      </dsp:txBody>
      <dsp:txXfrm>
        <a:off x="3170251" y="2939995"/>
        <a:ext cx="1122664" cy="1122664"/>
      </dsp:txXfrm>
    </dsp:sp>
    <dsp:sp modelId="{2C0E5406-8213-42E0-86C4-9302E827810C}">
      <dsp:nvSpPr>
        <dsp:cNvPr id="0" name=""/>
        <dsp:cNvSpPr/>
      </dsp:nvSpPr>
      <dsp:spPr>
        <a:xfrm>
          <a:off x="2937739" y="1429450"/>
          <a:ext cx="1587688" cy="1587688"/>
        </a:xfrm>
        <a:prstGeom prst="ellipse">
          <a:avLst/>
        </a:prstGeom>
        <a:blipFill>
          <a:blip xmlns:r="http://schemas.openxmlformats.org/officeDocument/2006/relationships" r:embed="rId1">
            <a:duotone>
              <a:schemeClr val="accent6">
                <a:alpha val="50000"/>
                <a:hueOff val="0"/>
                <a:satOff val="0"/>
                <a:lumOff val="0"/>
                <a:alphaOff val="0"/>
                <a:shade val="74000"/>
                <a:satMod val="130000"/>
                <a:lumMod val="90000"/>
              </a:schemeClr>
              <a:schemeClr val="accent6">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NGOs, CBOs and CSOs</a:t>
          </a:r>
        </a:p>
      </dsp:txBody>
      <dsp:txXfrm>
        <a:off x="3170251" y="1661962"/>
        <a:ext cx="1122664" cy="1122664"/>
      </dsp:txXfrm>
    </dsp:sp>
    <dsp:sp modelId="{D02CD134-2DAA-4D06-AE25-4B71BB20E538}">
      <dsp:nvSpPr>
        <dsp:cNvPr id="0" name=""/>
        <dsp:cNvSpPr/>
      </dsp:nvSpPr>
      <dsp:spPr>
        <a:xfrm>
          <a:off x="3688947" y="395500"/>
          <a:ext cx="1587688" cy="1587688"/>
        </a:xfrm>
        <a:prstGeom prst="ellipse">
          <a:avLst/>
        </a:prstGeom>
        <a:blipFill>
          <a:blip xmlns:r="http://schemas.openxmlformats.org/officeDocument/2006/relationships" r:embed="rId1">
            <a:duotone>
              <a:schemeClr val="accent2">
                <a:alpha val="50000"/>
                <a:hueOff val="0"/>
                <a:satOff val="0"/>
                <a:lumOff val="0"/>
                <a:alphaOff val="0"/>
                <a:shade val="74000"/>
                <a:satMod val="130000"/>
                <a:lumMod val="90000"/>
              </a:schemeClr>
              <a:schemeClr val="accent2">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Academia</a:t>
          </a:r>
        </a:p>
      </dsp:txBody>
      <dsp:txXfrm>
        <a:off x="3921459" y="628012"/>
        <a:ext cx="1122664" cy="11226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61300-DE5D-4C8B-BD16-81EFB616F02E}">
      <dsp:nvSpPr>
        <dsp:cNvPr id="0" name=""/>
        <dsp:cNvSpPr/>
      </dsp:nvSpPr>
      <dsp:spPr>
        <a:xfrm>
          <a:off x="1238" y="954584"/>
          <a:ext cx="3111482" cy="1201032"/>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965D26-90A9-4837-AC27-BEA2CBAFC3C4}">
      <dsp:nvSpPr>
        <dsp:cNvPr id="0" name=""/>
        <dsp:cNvSpPr/>
      </dsp:nvSpPr>
      <dsp:spPr>
        <a:xfrm>
          <a:off x="830966" y="1254842"/>
          <a:ext cx="2627473" cy="120103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Pre-workshop and planning stage</a:t>
          </a:r>
          <a:endParaRPr lang="en-NG" sz="2200" b="1" kern="1200" dirty="0"/>
        </a:p>
      </dsp:txBody>
      <dsp:txXfrm>
        <a:off x="866143" y="1290019"/>
        <a:ext cx="2557119" cy="1130678"/>
      </dsp:txXfrm>
    </dsp:sp>
    <dsp:sp modelId="{11DFDFDA-2E65-4892-9B96-E574BE00FBD0}">
      <dsp:nvSpPr>
        <dsp:cNvPr id="0" name=""/>
        <dsp:cNvSpPr/>
      </dsp:nvSpPr>
      <dsp:spPr>
        <a:xfrm>
          <a:off x="3555242" y="954584"/>
          <a:ext cx="3111482" cy="1201032"/>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B05EE-923C-4EE6-8162-6F8C0F72D4EE}">
      <dsp:nvSpPr>
        <dsp:cNvPr id="0" name=""/>
        <dsp:cNvSpPr/>
      </dsp:nvSpPr>
      <dsp:spPr>
        <a:xfrm>
          <a:off x="4384970" y="1254842"/>
          <a:ext cx="2627473" cy="120103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Workshop and training delivery stage</a:t>
          </a:r>
          <a:endParaRPr lang="en-NG" sz="2200" b="1" kern="1200" dirty="0"/>
        </a:p>
      </dsp:txBody>
      <dsp:txXfrm>
        <a:off x="4420147" y="1290019"/>
        <a:ext cx="2557119" cy="1130678"/>
      </dsp:txXfrm>
    </dsp:sp>
    <dsp:sp modelId="{81BEAC40-3D4C-47F6-B708-6B06A0D97714}">
      <dsp:nvSpPr>
        <dsp:cNvPr id="0" name=""/>
        <dsp:cNvSpPr/>
      </dsp:nvSpPr>
      <dsp:spPr>
        <a:xfrm>
          <a:off x="7109246" y="954584"/>
          <a:ext cx="3111482" cy="1201032"/>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37B512-6F12-4F75-8308-6AB65600212F}">
      <dsp:nvSpPr>
        <dsp:cNvPr id="0" name=""/>
        <dsp:cNvSpPr/>
      </dsp:nvSpPr>
      <dsp:spPr>
        <a:xfrm>
          <a:off x="7938974" y="1254842"/>
          <a:ext cx="2627473" cy="120103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Post-workshop and report writing stage </a:t>
          </a:r>
          <a:endParaRPr lang="en-NG" sz="2200" b="1" kern="1200" dirty="0"/>
        </a:p>
      </dsp:txBody>
      <dsp:txXfrm>
        <a:off x="7974151" y="1290019"/>
        <a:ext cx="2557119" cy="1130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05A16-4FF0-4EC9-A832-4640DEE9F46D}">
      <dsp:nvSpPr>
        <dsp:cNvPr id="0" name=""/>
        <dsp:cNvSpPr/>
      </dsp:nvSpPr>
      <dsp:spPr>
        <a:xfrm>
          <a:off x="0" y="3611917"/>
          <a:ext cx="11029950" cy="1185233"/>
        </a:xfrm>
        <a:prstGeom prst="rect">
          <a:avLst/>
        </a:prstGeom>
        <a:solidFill>
          <a:srgbClr val="00B0F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0" y="3611917"/>
        <a:ext cx="11029950" cy="640026"/>
      </dsp:txXfrm>
    </dsp:sp>
    <dsp:sp modelId="{91EE91F4-58E9-4435-9812-FF6FAEBB970B}">
      <dsp:nvSpPr>
        <dsp:cNvPr id="0" name=""/>
        <dsp:cNvSpPr/>
      </dsp:nvSpPr>
      <dsp:spPr>
        <a:xfrm>
          <a:off x="0" y="4227390"/>
          <a:ext cx="5514975" cy="54520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DD Pillars and Dimensions</a:t>
          </a:r>
        </a:p>
      </dsp:txBody>
      <dsp:txXfrm>
        <a:off x="0" y="4227390"/>
        <a:ext cx="5514975" cy="545207"/>
      </dsp:txXfrm>
    </dsp:sp>
    <dsp:sp modelId="{5A7D064D-F470-4543-A1CC-895B55DA2293}">
      <dsp:nvSpPr>
        <dsp:cNvPr id="0" name=""/>
        <dsp:cNvSpPr/>
      </dsp:nvSpPr>
      <dsp:spPr>
        <a:xfrm>
          <a:off x="5514975" y="4227390"/>
          <a:ext cx="5514975" cy="54520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Sectoral, thematic and programme monitoring and evaluations</a:t>
          </a:r>
        </a:p>
      </dsp:txBody>
      <dsp:txXfrm>
        <a:off x="5514975" y="4227390"/>
        <a:ext cx="5514975" cy="545207"/>
      </dsp:txXfrm>
    </dsp:sp>
    <dsp:sp modelId="{2B11FE18-A048-4FF7-9CE1-ABF0AA54A26D}">
      <dsp:nvSpPr>
        <dsp:cNvPr id="0" name=""/>
        <dsp:cNvSpPr/>
      </dsp:nvSpPr>
      <dsp:spPr>
        <a:xfrm rot="10800000">
          <a:off x="0" y="1805958"/>
          <a:ext cx="11029950" cy="1822889"/>
        </a:xfrm>
        <a:prstGeom prst="upArrowCallout">
          <a:avLst/>
        </a:prstGeom>
        <a:solidFill>
          <a:srgbClr val="0070C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rot="-10800000">
        <a:off x="0" y="1805958"/>
        <a:ext cx="11029950" cy="639834"/>
      </dsp:txXfrm>
    </dsp:sp>
    <dsp:sp modelId="{7A2EE69A-9AF5-49E8-807E-9B70394964EB}">
      <dsp:nvSpPr>
        <dsp:cNvPr id="0" name=""/>
        <dsp:cNvSpPr/>
      </dsp:nvSpPr>
      <dsp:spPr>
        <a:xfrm>
          <a:off x="0" y="2445792"/>
          <a:ext cx="5514975" cy="54504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Implementation Systems for DD</a:t>
          </a:r>
        </a:p>
      </dsp:txBody>
      <dsp:txXfrm>
        <a:off x="0" y="2445792"/>
        <a:ext cx="5514975" cy="545043"/>
      </dsp:txXfrm>
    </dsp:sp>
    <dsp:sp modelId="{C6817954-0686-4A77-97FA-D059AE22F017}">
      <dsp:nvSpPr>
        <dsp:cNvPr id="0" name=""/>
        <dsp:cNvSpPr/>
      </dsp:nvSpPr>
      <dsp:spPr>
        <a:xfrm>
          <a:off x="5514975" y="2445792"/>
          <a:ext cx="5514975" cy="54504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Population Monitoring and Evaluation Framework</a:t>
          </a:r>
        </a:p>
      </dsp:txBody>
      <dsp:txXfrm>
        <a:off x="5514975" y="2445792"/>
        <a:ext cx="5514975" cy="545043"/>
      </dsp:txXfrm>
    </dsp:sp>
    <dsp:sp modelId="{4A3B7648-6D89-4AE1-8A8A-6C7325A8B826}">
      <dsp:nvSpPr>
        <dsp:cNvPr id="0" name=""/>
        <dsp:cNvSpPr/>
      </dsp:nvSpPr>
      <dsp:spPr>
        <a:xfrm rot="10800000">
          <a:off x="0" y="0"/>
          <a:ext cx="11029950" cy="1822889"/>
        </a:xfrm>
        <a:prstGeom prst="upArrowCallout">
          <a:avLst/>
        </a:prstGeom>
        <a:solidFill>
          <a:srgbClr val="00206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rot="-10800000">
        <a:off x="0" y="0"/>
        <a:ext cx="11029950" cy="639834"/>
      </dsp:txXfrm>
    </dsp:sp>
    <dsp:sp modelId="{0B8AD679-0AAB-4F60-80C8-D47BB0A08E60}">
      <dsp:nvSpPr>
        <dsp:cNvPr id="0" name=""/>
        <dsp:cNvSpPr/>
      </dsp:nvSpPr>
      <dsp:spPr>
        <a:xfrm>
          <a:off x="0" y="640682"/>
          <a:ext cx="5514975" cy="54504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National Development Plans</a:t>
          </a:r>
        </a:p>
      </dsp:txBody>
      <dsp:txXfrm>
        <a:off x="0" y="640682"/>
        <a:ext cx="5514975" cy="545043"/>
      </dsp:txXfrm>
    </dsp:sp>
    <dsp:sp modelId="{F68D5CBE-5A65-411F-82B6-AE7AE95150ED}">
      <dsp:nvSpPr>
        <dsp:cNvPr id="0" name=""/>
        <dsp:cNvSpPr/>
      </dsp:nvSpPr>
      <dsp:spPr>
        <a:xfrm>
          <a:off x="5514975" y="640682"/>
          <a:ext cx="5514975" cy="54504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GB" sz="2400" kern="1200" dirty="0"/>
            <a:t>National Monitoring and Evaluation Framework</a:t>
          </a:r>
        </a:p>
      </dsp:txBody>
      <dsp:txXfrm>
        <a:off x="5514975" y="640682"/>
        <a:ext cx="5514975" cy="5450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31908-E3C3-42B1-9A0A-C84FB495AE0D}">
      <dsp:nvSpPr>
        <dsp:cNvPr id="0" name=""/>
        <dsp:cNvSpPr/>
      </dsp:nvSpPr>
      <dsp:spPr>
        <a:xfrm rot="5400000">
          <a:off x="6227683" y="-1322844"/>
          <a:ext cx="4125753" cy="780288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GB" sz="2900" kern="1200" dirty="0"/>
            <a:t>37. Strengthen the capacity to coordinate, monitor and report on progress in implementing DD priorities (including strengthening national data systems to ensure timely and quality data for planning and decision-making). </a:t>
          </a:r>
        </a:p>
        <a:p>
          <a:pPr marL="285750" lvl="1" indent="-285750" algn="l" defTabSz="1289050">
            <a:lnSpc>
              <a:spcPct val="90000"/>
            </a:lnSpc>
            <a:spcBef>
              <a:spcPct val="0"/>
            </a:spcBef>
            <a:spcAft>
              <a:spcPct val="15000"/>
            </a:spcAft>
            <a:buChar char="•"/>
          </a:pPr>
          <a:r>
            <a:rPr lang="en-GB" sz="2900" kern="1200" dirty="0"/>
            <a:t>This may include the establishment of a multisectoral DD observatory under the leadership of the </a:t>
          </a:r>
          <a:r>
            <a:rPr lang="en-GB" sz="2900" b="1" kern="1200" dirty="0">
              <a:solidFill>
                <a:srgbClr val="00B050"/>
              </a:solidFill>
            </a:rPr>
            <a:t>National Statistics, Planning and/or Population Agencies</a:t>
          </a:r>
          <a:r>
            <a:rPr lang="en-GB" sz="2900" kern="1200" dirty="0"/>
            <a:t>, as appropriate.</a:t>
          </a:r>
        </a:p>
      </dsp:txBody>
      <dsp:txXfrm rot="-5400000">
        <a:off x="4389120" y="717122"/>
        <a:ext cx="7601477" cy="3722947"/>
      </dsp:txXfrm>
    </dsp:sp>
    <dsp:sp modelId="{711EDE08-7167-4F56-B446-7FF4AD8353AD}">
      <dsp:nvSpPr>
        <dsp:cNvPr id="0" name=""/>
        <dsp:cNvSpPr/>
      </dsp:nvSpPr>
      <dsp:spPr>
        <a:xfrm>
          <a:off x="0" y="0"/>
          <a:ext cx="4389120" cy="51571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5200" kern="1200" dirty="0"/>
            <a:t>Establishing multisectoral observatories of the demographic dividend</a:t>
          </a:r>
        </a:p>
      </dsp:txBody>
      <dsp:txXfrm>
        <a:off x="214259" y="214259"/>
        <a:ext cx="3960602" cy="472867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7B21D-5BA2-42D1-A668-F84393077A65}" type="datetimeFigureOut">
              <a:rPr lang="en-GB" smtClean="0"/>
              <a:t>18/02/2023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7A75A-9AC4-433E-9501-60024E93CCC5}" type="slidenum">
              <a:rPr lang="en-GB" smtClean="0"/>
              <a:t>‹#›</a:t>
            </a:fld>
            <a:endParaRPr lang="en-GB"/>
          </a:p>
        </p:txBody>
      </p:sp>
    </p:spTree>
    <p:extLst>
      <p:ext uri="{BB962C8B-B14F-4D97-AF65-F5344CB8AC3E}">
        <p14:creationId xmlns:p14="http://schemas.microsoft.com/office/powerpoint/2010/main" val="190610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37A75A-9AC4-433E-9501-60024E93CCC5}" type="slidenum">
              <a:rPr lang="en-GB" smtClean="0"/>
              <a:t>1</a:t>
            </a:fld>
            <a:endParaRPr lang="en-GB"/>
          </a:p>
        </p:txBody>
      </p:sp>
    </p:spTree>
    <p:extLst>
      <p:ext uri="{BB962C8B-B14F-4D97-AF65-F5344CB8AC3E}">
        <p14:creationId xmlns:p14="http://schemas.microsoft.com/office/powerpoint/2010/main" val="77513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44D5-F213-4BD2-94A8-6BDC2676E2FE}" type="slidenum">
              <a:rPr lang="en-GB" smtClean="0"/>
              <a:pPr/>
              <a:t>43</a:t>
            </a:fld>
            <a:endParaRPr lang="en-GB"/>
          </a:p>
        </p:txBody>
      </p:sp>
    </p:spTree>
    <p:extLst>
      <p:ext uri="{BB962C8B-B14F-4D97-AF65-F5344CB8AC3E}">
        <p14:creationId xmlns:p14="http://schemas.microsoft.com/office/powerpoint/2010/main" val="64609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44D5-F213-4BD2-94A8-6BDC2676E2FE}" type="slidenum">
              <a:rPr lang="en-GB" smtClean="0"/>
              <a:pPr/>
              <a:t>44</a:t>
            </a:fld>
            <a:endParaRPr lang="en-GB"/>
          </a:p>
        </p:txBody>
      </p:sp>
    </p:spTree>
    <p:extLst>
      <p:ext uri="{BB962C8B-B14F-4D97-AF65-F5344CB8AC3E}">
        <p14:creationId xmlns:p14="http://schemas.microsoft.com/office/powerpoint/2010/main" val="2503440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DAFB4D2-3641-4A50-BD0B-0366D47BAB34}" type="datetime1">
              <a:rPr lang="en-US" smtClean="0"/>
              <a:t>2/18/2023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FAEF9944-A4F6-4C59-AEBD-678D6480B8EA}"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356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789C8-D8CF-44D3-9DBE-8DA7A2979EAB}" type="datetime1">
              <a:rPr lang="en-US" smtClean="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681841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789C8-D8CF-44D3-9DBE-8DA7A2979EAB}"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97233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789C8-D8CF-44D3-9DBE-8DA7A2979EAB}"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5398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789C8-D8CF-44D3-9DBE-8DA7A2979EAB}"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768507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789C8-D8CF-44D3-9DBE-8DA7A2979EAB}"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18741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789C8-D8CF-44D3-9DBE-8DA7A2979EAB}"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0540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4F2F6-B566-4212-AD41-442198EAD0C6}"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495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1F55DE-12CF-44FF-AF72-5AC9E20C84E3}"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9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B82350-11B5-4779-B3E2-167F9520DAE3}"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5735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6854F6-727E-42EC-9D77-2133A17FED35}"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54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86C7F-93FC-4195-BDF9-4253113DFD5C}" type="datetime1">
              <a:rPr lang="en-US" smtClean="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1448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8789C8-D8CF-44D3-9DBE-8DA7A2979EAB}" type="datetime1">
              <a:rPr lang="en-US" smtClean="0"/>
              <a:t>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4427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5B4256-FB6A-4A86-BC40-48D43AF3E94D}" type="datetime1">
              <a:rPr lang="en-US" smtClean="0"/>
              <a:t>2/18/2023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82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70326-8867-4D92-BE0D-85C74282033C}" type="datetime1">
              <a:rPr lang="en-US" smtClean="0"/>
              <a:t>2/18/2023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5515920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65EB7D-F81B-419B-B6B6-8EB96EC2F3D8}" type="datetime1">
              <a:rPr lang="en-US" smtClean="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9262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944007-E621-496A-9FDD-43C645191F9C}" type="datetime1">
              <a:rPr lang="en-US" smtClean="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9378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8789C8-D8CF-44D3-9DBE-8DA7A2979EAB}" type="datetime1">
              <a:rPr lang="en-US" smtClean="0"/>
              <a:t>2/18/2023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81068536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lanreolaniyan@yahoo.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o.olaniyan@ui.edu.n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searchgate.net/publication/361422452_Using_National_Transfer_Accounts_Approach_for_estimating_the_Demographic_Dividend_and_Preparing_the_Demographic_Dividend_Report_-_Training_Manual" TargetMode="External"/><Relationship Id="rId2" Type="http://schemas.openxmlformats.org/officeDocument/2006/relationships/hyperlink" Target="https://www.researchgate.net/publication/361422202_Roadmap_for_harnessing_the_demographic_Dividend_-_Training_Manual" TargetMode="External"/><Relationship Id="rId1" Type="http://schemas.openxmlformats.org/officeDocument/2006/relationships/slideLayout" Target="../slideLayouts/slideLayout2.xml"/><Relationship Id="rId4" Type="http://schemas.openxmlformats.org/officeDocument/2006/relationships/hyperlink" Target="https://www.researchgate.net/publication/364182176_Demographic_Dividend_Monitoring_Index_for_Nigeria_DDMI"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publication/332523296_Harnessing_Demographic_Dividend_for_Sustainable_Development_of_Nigeria" TargetMode="External"/><Relationship Id="rId2" Type="http://schemas.openxmlformats.org/officeDocument/2006/relationships/hyperlink" Target="https://library.au.int/au-roadmap-harnessing-demographic-dividend-through-investments-youth" TargetMode="External"/><Relationship Id="rId1" Type="http://schemas.openxmlformats.org/officeDocument/2006/relationships/slideLayout" Target="../slideLayouts/slideLayout2.xml"/><Relationship Id="rId4" Type="http://schemas.openxmlformats.org/officeDocument/2006/relationships/hyperlink" Target="https://wcaro.unfpa.org/sites/default/files/pub-pdf/unfpa-dividende-en-.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1131" y="1894901"/>
            <a:ext cx="7649737" cy="1534099"/>
          </a:xfrm>
        </p:spPr>
        <p:txBody>
          <a:bodyPr>
            <a:noAutofit/>
          </a:bodyPr>
          <a:lstStyle/>
          <a:p>
            <a:br>
              <a:rPr lang="en-GB" sz="3200" b="1" dirty="0">
                <a:latin typeface="Calibri" panose="020F0502020204030204" pitchFamily="34" charset="0"/>
                <a:ea typeface="Times New Roman" panose="02020603050405020304" pitchFamily="18" charset="0"/>
              </a:rPr>
            </a:br>
            <a:r>
              <a:rPr lang="en-GB" sz="3200" b="1" dirty="0">
                <a:latin typeface="Calibri" panose="020F0502020204030204" pitchFamily="34" charset="0"/>
                <a:ea typeface="Times New Roman" panose="02020603050405020304" pitchFamily="18" charset="0"/>
              </a:rPr>
              <a:t>DELIVERING CAPACITY BUILDING WORKSHOP TO DEMOGRAPHIC DIVIDEND STAKEHOLDERS</a:t>
            </a:r>
            <a:endParaRPr lang="en-GB" sz="3200" b="1" dirty="0"/>
          </a:p>
        </p:txBody>
      </p:sp>
      <p:sp>
        <p:nvSpPr>
          <p:cNvPr id="3" name="Subtitle 2"/>
          <p:cNvSpPr>
            <a:spLocks noGrp="1"/>
          </p:cNvSpPr>
          <p:nvPr>
            <p:ph type="subTitle" idx="1"/>
          </p:nvPr>
        </p:nvSpPr>
        <p:spPr>
          <a:xfrm>
            <a:off x="3032566" y="3588937"/>
            <a:ext cx="6447099" cy="1054370"/>
          </a:xfrm>
        </p:spPr>
        <p:txBody>
          <a:bodyPr>
            <a:noAutofit/>
          </a:bodyPr>
          <a:lstStyle/>
          <a:p>
            <a:pPr>
              <a:lnSpc>
                <a:spcPct val="100000"/>
              </a:lnSpc>
              <a:spcBef>
                <a:spcPts val="0"/>
              </a:spcBef>
            </a:pPr>
            <a:r>
              <a:rPr lang="en-GB" b="1" dirty="0"/>
              <a:t>Olanrewaju Olaniyan</a:t>
            </a:r>
          </a:p>
          <a:p>
            <a:pPr>
              <a:lnSpc>
                <a:spcPct val="100000"/>
              </a:lnSpc>
              <a:spcBef>
                <a:spcPts val="0"/>
              </a:spcBef>
            </a:pPr>
            <a:r>
              <a:rPr lang="en-GB" b="1" dirty="0"/>
              <a:t>University of Ibadan</a:t>
            </a:r>
          </a:p>
          <a:p>
            <a:pPr>
              <a:spcBef>
                <a:spcPts val="0"/>
              </a:spcBef>
              <a:spcAft>
                <a:spcPts val="0"/>
              </a:spcAft>
            </a:pPr>
            <a:r>
              <a:rPr lang="en-GB" b="1" dirty="0"/>
              <a:t>Ibadan, Nigeria</a:t>
            </a:r>
          </a:p>
          <a:p>
            <a:pPr>
              <a:spcBef>
                <a:spcPts val="0"/>
              </a:spcBef>
              <a:spcAft>
                <a:spcPts val="0"/>
              </a:spcAft>
            </a:pPr>
            <a:r>
              <a:rPr lang="en-GB" b="1" i="1" dirty="0">
                <a:solidFill>
                  <a:srgbClr val="C00000"/>
                </a:solidFill>
                <a:hlinkClick r:id="rId3">
                  <a:extLst>
                    <a:ext uri="{A12FA001-AC4F-418D-AE19-62706E023703}">
                      <ahyp:hlinkClr xmlns:ahyp="http://schemas.microsoft.com/office/drawing/2018/hyperlinkcolor" val="tx"/>
                    </a:ext>
                  </a:extLst>
                </a:hlinkClick>
              </a:rPr>
              <a:t>lanreolaniyan@yahoo.co.uk</a:t>
            </a:r>
            <a:r>
              <a:rPr lang="en-GB" b="1" i="1" dirty="0">
                <a:solidFill>
                  <a:srgbClr val="C00000"/>
                </a:solidFill>
              </a:rPr>
              <a:t>, </a:t>
            </a:r>
            <a:r>
              <a:rPr lang="en-GB" b="1" i="1" dirty="0">
                <a:solidFill>
                  <a:srgbClr val="C00000"/>
                </a:solidFill>
                <a:hlinkClick r:id="rId4">
                  <a:extLst>
                    <a:ext uri="{A12FA001-AC4F-418D-AE19-62706E023703}">
                      <ahyp:hlinkClr xmlns:ahyp="http://schemas.microsoft.com/office/drawing/2018/hyperlinkcolor" val="tx"/>
                    </a:ext>
                  </a:extLst>
                </a:hlinkClick>
              </a:rPr>
              <a:t>o.olaniyan@ui.edu.ng</a:t>
            </a:r>
            <a:r>
              <a:rPr lang="en-GB" b="1" i="1" dirty="0">
                <a:solidFill>
                  <a:srgbClr val="C00000"/>
                </a:solidFill>
              </a:rPr>
              <a:t> </a:t>
            </a:r>
            <a:endParaRPr lang="en-US" b="1" i="1" dirty="0">
              <a:solidFill>
                <a:srgbClr val="C00000"/>
              </a:solidFill>
            </a:endParaRPr>
          </a:p>
          <a:p>
            <a:pPr>
              <a:lnSpc>
                <a:spcPct val="100000"/>
              </a:lnSpc>
              <a:spcBef>
                <a:spcPts val="0"/>
              </a:spcBef>
            </a:pPr>
            <a:endParaRPr lang="en-GB" b="1" dirty="0"/>
          </a:p>
        </p:txBody>
      </p:sp>
      <p:sp>
        <p:nvSpPr>
          <p:cNvPr id="4" name="TextBox 3"/>
          <p:cNvSpPr txBox="1"/>
          <p:nvPr/>
        </p:nvSpPr>
        <p:spPr>
          <a:xfrm>
            <a:off x="423333" y="5842337"/>
            <a:ext cx="11345334" cy="707886"/>
          </a:xfrm>
          <a:prstGeom prst="rect">
            <a:avLst/>
          </a:prstGeom>
          <a:solidFill>
            <a:schemeClr val="accent3">
              <a:lumMod val="40000"/>
              <a:lumOff val="60000"/>
            </a:schemeClr>
          </a:solidFill>
        </p:spPr>
        <p:txBody>
          <a:bodyPr wrap="square" rtlCol="0">
            <a:spAutoFit/>
          </a:bodyPr>
          <a:lstStyle/>
          <a:p>
            <a:pPr algn="ctr"/>
            <a:r>
              <a:rPr lang="en-GB" sz="2000" b="1" i="1" dirty="0">
                <a:solidFill>
                  <a:schemeClr val="accent4">
                    <a:lumMod val="50000"/>
                  </a:schemeClr>
                </a:solidFill>
                <a:latin typeface="Book Antiqua" panose="02040602050305030304" pitchFamily="18" charset="0"/>
              </a:rPr>
              <a:t>Presented at the 14th Global Meeting of the NTA Network with the theme “Building Sustainable Generational Economies, 17 February 2023</a:t>
            </a:r>
            <a:endParaRPr lang="en-GB" sz="2000" b="1" i="1" dirty="0"/>
          </a:p>
        </p:txBody>
      </p:sp>
    </p:spTree>
    <p:extLst>
      <p:ext uri="{BB962C8B-B14F-4D97-AF65-F5344CB8AC3E}">
        <p14:creationId xmlns:p14="http://schemas.microsoft.com/office/powerpoint/2010/main" val="386248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C703-CF8E-4027-9383-9480AADD376A}"/>
              </a:ext>
            </a:extLst>
          </p:cNvPr>
          <p:cNvSpPr>
            <a:spLocks noGrp="1"/>
          </p:cNvSpPr>
          <p:nvPr>
            <p:ph type="title"/>
          </p:nvPr>
        </p:nvSpPr>
        <p:spPr>
          <a:xfrm>
            <a:off x="1752600" y="0"/>
            <a:ext cx="8849810" cy="762000"/>
          </a:xfrm>
          <a:solidFill>
            <a:schemeClr val="accent6">
              <a:lumMod val="50000"/>
            </a:schemeClr>
          </a:solidFill>
        </p:spPr>
        <p:txBody>
          <a:bodyPr>
            <a:noAutofit/>
          </a:bodyPr>
          <a:lstStyle/>
          <a:p>
            <a:r>
              <a:rPr lang="en-GB" sz="28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Thematic Pillars in the Nigerian Demographic Dividend Roadmap</a:t>
            </a:r>
            <a:endParaRPr lang="en-NG" sz="2800"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a:extLst>
              <a:ext uri="{FF2B5EF4-FFF2-40B4-BE49-F238E27FC236}">
                <a16:creationId xmlns:a16="http://schemas.microsoft.com/office/drawing/2014/main" id="{6DBD1675-1E2A-4DBB-9048-3A9E084656C5}"/>
              </a:ext>
            </a:extLst>
          </p:cNvPr>
          <p:cNvPicPr>
            <a:picLocks noGrp="1" noChangeAspect="1"/>
          </p:cNvPicPr>
          <p:nvPr>
            <p:ph idx="1"/>
          </p:nvPr>
        </p:nvPicPr>
        <p:blipFill>
          <a:blip r:embed="rId2"/>
          <a:stretch>
            <a:fillRect/>
          </a:stretch>
        </p:blipFill>
        <p:spPr>
          <a:xfrm>
            <a:off x="1145894" y="1143000"/>
            <a:ext cx="9931077" cy="5410200"/>
          </a:xfrm>
          <a:prstGeom prst="rect">
            <a:avLst/>
          </a:prstGeom>
        </p:spPr>
      </p:pic>
    </p:spTree>
    <p:extLst>
      <p:ext uri="{BB962C8B-B14F-4D97-AF65-F5344CB8AC3E}">
        <p14:creationId xmlns:p14="http://schemas.microsoft.com/office/powerpoint/2010/main" val="3280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65" y="132978"/>
            <a:ext cx="9863456" cy="604269"/>
          </a:xfrm>
          <a:solidFill>
            <a:schemeClr val="accent1">
              <a:lumMod val="60000"/>
              <a:lumOff val="40000"/>
            </a:schemeClr>
          </a:solidFill>
        </p:spPr>
        <p:txBody>
          <a:bodyPr>
            <a:noAutofit/>
          </a:bodyPr>
          <a:lstStyle/>
          <a:p>
            <a:r>
              <a:rPr lang="en-GB" sz="3200" b="1"/>
              <a:t>Steps to preparing the demographic dividend  reports</a:t>
            </a:r>
            <a:endParaRPr lang="en-GB"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1139478"/>
              </p:ext>
            </p:extLst>
          </p:nvPr>
        </p:nvGraphicFramePr>
        <p:xfrm>
          <a:off x="1" y="1226917"/>
          <a:ext cx="12373896" cy="563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1" y="325122"/>
            <a:ext cx="1884348" cy="604269"/>
          </a:xfrm>
        </p:spPr>
        <p:txBody>
          <a:bodyPr/>
          <a:lstStyle/>
          <a:p>
            <a:fld id="{FAEF9944-A4F6-4C59-AEBD-678D6480B8EA}" type="slidenum">
              <a:rPr lang="en-US" smtClean="0"/>
              <a:t>11</a:t>
            </a:fld>
            <a:endParaRPr lang="en-US" dirty="0"/>
          </a:p>
        </p:txBody>
      </p:sp>
    </p:spTree>
    <p:extLst>
      <p:ext uri="{BB962C8B-B14F-4D97-AF65-F5344CB8AC3E}">
        <p14:creationId xmlns:p14="http://schemas.microsoft.com/office/powerpoint/2010/main" val="372951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A368-DB0F-4E09-8B81-647D6840D731}"/>
              </a:ext>
            </a:extLst>
          </p:cNvPr>
          <p:cNvSpPr>
            <a:spLocks noGrp="1"/>
          </p:cNvSpPr>
          <p:nvPr>
            <p:ph type="title"/>
          </p:nvPr>
        </p:nvSpPr>
        <p:spPr>
          <a:xfrm>
            <a:off x="838200" y="18255"/>
            <a:ext cx="10515600" cy="1325563"/>
          </a:xfrm>
        </p:spPr>
        <p:txBody>
          <a:bodyPr/>
          <a:lstStyle/>
          <a:p>
            <a:r>
              <a:rPr lang="en-GB" b="1" dirty="0"/>
              <a:t>Key DD Stakeholders</a:t>
            </a:r>
            <a:endParaRPr lang="en-NG" b="1" dirty="0"/>
          </a:p>
        </p:txBody>
      </p:sp>
      <p:sp>
        <p:nvSpPr>
          <p:cNvPr id="3" name="Content Placeholder 2">
            <a:extLst>
              <a:ext uri="{FF2B5EF4-FFF2-40B4-BE49-F238E27FC236}">
                <a16:creationId xmlns:a16="http://schemas.microsoft.com/office/drawing/2014/main" id="{BCEE7429-0636-42F3-9C12-7EC5EC3525C7}"/>
              </a:ext>
            </a:extLst>
          </p:cNvPr>
          <p:cNvSpPr>
            <a:spLocks noGrp="1"/>
          </p:cNvSpPr>
          <p:nvPr>
            <p:ph idx="1"/>
          </p:nvPr>
        </p:nvSpPr>
        <p:spPr/>
        <p:txBody>
          <a:bodyPr/>
          <a:lstStyle/>
          <a:p>
            <a:endParaRPr lang="en-NG"/>
          </a:p>
        </p:txBody>
      </p:sp>
      <p:graphicFrame>
        <p:nvGraphicFramePr>
          <p:cNvPr id="4" name="Diagram 3">
            <a:extLst>
              <a:ext uri="{FF2B5EF4-FFF2-40B4-BE49-F238E27FC236}">
                <a16:creationId xmlns:a16="http://schemas.microsoft.com/office/drawing/2014/main" id="{2A29D067-7B71-4D5C-A481-AE353CED075A}"/>
              </a:ext>
            </a:extLst>
          </p:cNvPr>
          <p:cNvGraphicFramePr/>
          <p:nvPr/>
        </p:nvGraphicFramePr>
        <p:xfrm>
          <a:off x="468351" y="981306"/>
          <a:ext cx="11396547" cy="5724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3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A015-90AA-0726-7050-9527D27A59FE}"/>
              </a:ext>
            </a:extLst>
          </p:cNvPr>
          <p:cNvSpPr>
            <a:spLocks noGrp="1"/>
          </p:cNvSpPr>
          <p:nvPr>
            <p:ph type="title"/>
          </p:nvPr>
        </p:nvSpPr>
        <p:spPr/>
        <p:txBody>
          <a:bodyPr/>
          <a:lstStyle/>
          <a:p>
            <a:r>
              <a:rPr lang="en-GB" b="1" dirty="0"/>
              <a:t>Some Key Resources</a:t>
            </a:r>
            <a:endParaRPr lang="en-NG" b="1" dirty="0"/>
          </a:p>
        </p:txBody>
      </p:sp>
      <p:sp>
        <p:nvSpPr>
          <p:cNvPr id="3" name="Content Placeholder 2">
            <a:extLst>
              <a:ext uri="{FF2B5EF4-FFF2-40B4-BE49-F238E27FC236}">
                <a16:creationId xmlns:a16="http://schemas.microsoft.com/office/drawing/2014/main" id="{2AFB3390-4BA2-CCDA-E7DF-437E0BDA60B3}"/>
              </a:ext>
            </a:extLst>
          </p:cNvPr>
          <p:cNvSpPr>
            <a:spLocks noGrp="1"/>
          </p:cNvSpPr>
          <p:nvPr>
            <p:ph idx="1"/>
          </p:nvPr>
        </p:nvSpPr>
        <p:spPr>
          <a:xfrm>
            <a:off x="717630" y="2349659"/>
            <a:ext cx="10799180" cy="4016415"/>
          </a:xfrm>
        </p:spPr>
        <p:txBody>
          <a:bodyPr>
            <a:noAutofit/>
          </a:bodyPr>
          <a:lstStyle/>
          <a:p>
            <a:r>
              <a:rPr lang="en-GB" sz="2000"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Roadmap for harnessing the demographic Dividend - Training Manual </a:t>
            </a:r>
            <a:r>
              <a:rPr lang="en-GB" sz="2000" dirty="0">
                <a:latin typeface="Calibri" panose="020F0502020204030204" pitchFamily="34" charset="0"/>
                <a:ea typeface="Calibri" panose="020F0502020204030204" pitchFamily="34" charset="0"/>
                <a:cs typeface="Calibri" panose="020F0502020204030204" pitchFamily="34" charset="0"/>
              </a:rPr>
              <a:t>(Available at: </a:t>
            </a:r>
            <a:r>
              <a:rPr lang="en-GB" sz="2000" dirty="0">
                <a:latin typeface="Calibri" panose="020F0502020204030204" pitchFamily="34" charset="0"/>
                <a:ea typeface="Calibri" panose="020F0502020204030204" pitchFamily="34" charset="0"/>
                <a:cs typeface="Calibri" panose="020F0502020204030204" pitchFamily="34" charset="0"/>
                <a:hlinkClick r:id="rId2"/>
              </a:rPr>
              <a:t>https://www.researchgate.net/publication/361422202_Roadmap_for_harnessing_the_demographic_Dividend_-_Training_Manual</a:t>
            </a:r>
            <a:r>
              <a:rPr lang="en-GB" sz="2000" dirty="0">
                <a:latin typeface="Calibri" panose="020F0502020204030204" pitchFamily="34" charset="0"/>
                <a:ea typeface="Calibri" panose="020F0502020204030204" pitchFamily="34" charset="0"/>
                <a:cs typeface="Calibri" panose="020F0502020204030204" pitchFamily="34" charset="0"/>
              </a:rPr>
              <a:t>)</a:t>
            </a:r>
          </a:p>
          <a:p>
            <a:r>
              <a:rPr lang="en-GB" sz="2000"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Using National Transfer Accounts Approach for estimating the Demographic Dividend and Preparing the Demographic Dividend Report - Training Manual </a:t>
            </a:r>
            <a:r>
              <a:rPr lang="en-GB" sz="2000" b="1"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t>
            </a:r>
            <a:r>
              <a:rPr lang="en-GB" sz="2000" dirty="0">
                <a:latin typeface="Calibri" panose="020F0502020204030204" pitchFamily="34" charset="0"/>
                <a:ea typeface="Calibri" panose="020F0502020204030204" pitchFamily="34" charset="0"/>
                <a:cs typeface="Calibri" panose="020F0502020204030204" pitchFamily="34" charset="0"/>
              </a:rPr>
              <a:t>Available at </a:t>
            </a:r>
            <a:r>
              <a:rPr lang="en-GB" sz="2000" b="1"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a:t>
            </a:r>
            <a:r>
              <a:rPr lang="en-GB" sz="2000" i="0" dirty="0">
                <a:solidFill>
                  <a:srgbClr val="111111"/>
                </a:solidFill>
                <a:effectLst/>
                <a:latin typeface="Calibri" panose="020F0502020204030204" pitchFamily="34" charset="0"/>
                <a:ea typeface="Calibri" panose="020F0502020204030204" pitchFamily="34" charset="0"/>
                <a:cs typeface="Calibri" panose="020F0502020204030204" pitchFamily="34" charset="0"/>
                <a:hlinkClick r:id="rId3"/>
              </a:rPr>
              <a:t>https://www.researchgate.net/publication/361422452_Using_National_Transfer_Accounts_Approach_for_estimating_the_Demographic_Dividend_and_Preparing_the_Demographic_Dividend_Report_-_Training_Manual</a:t>
            </a:r>
            <a:r>
              <a:rPr lang="en-GB" sz="200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a:t>
            </a:r>
          </a:p>
          <a:p>
            <a:r>
              <a:rPr lang="en-GB" sz="2000"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Demographic Dividend Monitoring Index for Nigeria (DDMI</a:t>
            </a:r>
            <a:r>
              <a:rPr lang="en-GB" sz="2000" b="1" i="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GB" sz="2000" i="0">
                <a:solidFill>
                  <a:srgbClr val="111111"/>
                </a:solidFill>
                <a:effectLst/>
                <a:latin typeface="Calibri" panose="020F0502020204030204" pitchFamily="34" charset="0"/>
                <a:ea typeface="Calibri" panose="020F0502020204030204" pitchFamily="34" charset="0"/>
                <a:cs typeface="Calibri" panose="020F0502020204030204" pitchFamily="34" charset="0"/>
              </a:rPr>
              <a:t>(</a:t>
            </a:r>
            <a:r>
              <a:rPr lang="en-GB" sz="2000">
                <a:latin typeface="Calibri" panose="020F0502020204030204" pitchFamily="34" charset="0"/>
                <a:ea typeface="Calibri" panose="020F0502020204030204" pitchFamily="34" charset="0"/>
                <a:cs typeface="Calibri" panose="020F0502020204030204" pitchFamily="34" charset="0"/>
              </a:rPr>
              <a:t>Available at </a:t>
            </a:r>
            <a:r>
              <a:rPr lang="en-GB" sz="2000" i="0">
                <a:solidFill>
                  <a:srgbClr val="111111"/>
                </a:solidFill>
                <a:effectLst/>
                <a:latin typeface="Calibri" panose="020F0502020204030204" pitchFamily="34" charset="0"/>
                <a:ea typeface="Calibri" panose="020F0502020204030204" pitchFamily="34" charset="0"/>
                <a:cs typeface="Calibri" panose="020F0502020204030204" pitchFamily="34" charset="0"/>
              </a:rPr>
              <a:t>: </a:t>
            </a:r>
            <a:r>
              <a:rPr lang="en-GB" sz="2000" i="0" dirty="0">
                <a:solidFill>
                  <a:srgbClr val="111111"/>
                </a:solidFill>
                <a:effectLst/>
                <a:latin typeface="Calibri" panose="020F0502020204030204" pitchFamily="34" charset="0"/>
                <a:ea typeface="Calibri" panose="020F0502020204030204" pitchFamily="34" charset="0"/>
                <a:cs typeface="Calibri" panose="020F0502020204030204" pitchFamily="34" charset="0"/>
                <a:hlinkClick r:id="rId4"/>
              </a:rPr>
              <a:t>https://www.researchgate.net/publication/364182176_Demographic_Dividend_Monitoring_Index_for_Nigeria_DDMI</a:t>
            </a:r>
            <a:r>
              <a:rPr lang="en-GB" sz="200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27AC91D-C885-0CFB-E11E-2F02E4F5CB17}"/>
              </a:ext>
            </a:extLst>
          </p:cNvPr>
          <p:cNvSpPr>
            <a:spLocks noGrp="1"/>
          </p:cNvSpPr>
          <p:nvPr>
            <p:ph type="sldNum" sz="quarter" idx="12"/>
          </p:nvPr>
        </p:nvSpPr>
        <p:spPr/>
        <p:txBody>
          <a:bodyPr/>
          <a:lstStyle/>
          <a:p>
            <a:fld id="{FAEF9944-A4F6-4C59-AEBD-678D6480B8EA}" type="slidenum">
              <a:rPr lang="en-US" smtClean="0"/>
              <a:t>13</a:t>
            </a:fld>
            <a:endParaRPr lang="en-US" dirty="0"/>
          </a:p>
        </p:txBody>
      </p:sp>
    </p:spTree>
    <p:extLst>
      <p:ext uri="{BB962C8B-B14F-4D97-AF65-F5344CB8AC3E}">
        <p14:creationId xmlns:p14="http://schemas.microsoft.com/office/powerpoint/2010/main" val="12042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B88-1ADD-9B96-39A2-0C04B670027A}"/>
              </a:ext>
            </a:extLst>
          </p:cNvPr>
          <p:cNvSpPr>
            <a:spLocks noGrp="1"/>
          </p:cNvSpPr>
          <p:nvPr>
            <p:ph type="title"/>
          </p:nvPr>
        </p:nvSpPr>
        <p:spPr/>
        <p:txBody>
          <a:bodyPr/>
          <a:lstStyle/>
          <a:p>
            <a:r>
              <a:rPr lang="en-GB" dirty="0"/>
              <a:t>Reading Materials</a:t>
            </a:r>
            <a:endParaRPr lang="en-NG" dirty="0"/>
          </a:p>
        </p:txBody>
      </p:sp>
      <p:sp>
        <p:nvSpPr>
          <p:cNvPr id="3" name="Content Placeholder 2">
            <a:extLst>
              <a:ext uri="{FF2B5EF4-FFF2-40B4-BE49-F238E27FC236}">
                <a16:creationId xmlns:a16="http://schemas.microsoft.com/office/drawing/2014/main" id="{21C8E477-D70A-8149-636A-FD61A67E7DC2}"/>
              </a:ext>
            </a:extLst>
          </p:cNvPr>
          <p:cNvSpPr>
            <a:spLocks noGrp="1"/>
          </p:cNvSpPr>
          <p:nvPr>
            <p:ph idx="1"/>
          </p:nvPr>
        </p:nvSpPr>
        <p:spPr>
          <a:xfrm>
            <a:off x="729206" y="2390174"/>
            <a:ext cx="10752880" cy="3589869"/>
          </a:xfrm>
        </p:spPr>
        <p:txBody>
          <a:bodyPr>
            <a:noAutofit/>
          </a:bodyPr>
          <a:lstStyle/>
          <a:p>
            <a:pPr algn="l" latinLnBrk="0"/>
            <a:r>
              <a:rPr lang="en-GB" sz="1400" b="0" i="0" dirty="0">
                <a:solidFill>
                  <a:srgbClr val="7B7B7B"/>
                </a:solidFill>
                <a:effectLst/>
                <a:latin typeface="Helvetica Neue"/>
              </a:rPr>
              <a:t> African Union Commission. </a:t>
            </a:r>
            <a:r>
              <a:rPr lang="en-GB" sz="1400" b="1" i="1" dirty="0">
                <a:solidFill>
                  <a:srgbClr val="7B7B7B"/>
                </a:solidFill>
                <a:effectLst/>
                <a:latin typeface="Helvetica Neue"/>
              </a:rPr>
              <a:t>AU Roadmap on Harnessing the Demographic Dividend through Investments in the Youth</a:t>
            </a:r>
            <a:r>
              <a:rPr lang="en-GB" sz="1400" b="0" i="0" dirty="0">
                <a:solidFill>
                  <a:srgbClr val="7B7B7B"/>
                </a:solidFill>
                <a:effectLst/>
                <a:latin typeface="Helvetica Neue"/>
              </a:rPr>
              <a:t> . Addis Ababa : African Union Commission , 2017. - Available at: </a:t>
            </a:r>
            <a:r>
              <a:rPr lang="en-GB" sz="1400" b="0" i="0" u="sng" dirty="0">
                <a:solidFill>
                  <a:srgbClr val="5E913B"/>
                </a:solidFill>
                <a:effectLst/>
                <a:latin typeface="Helvetica Neue"/>
                <a:hlinkClick r:id="rId2"/>
              </a:rPr>
              <a:t>https://library.au.int/au-roadmap-harnessing-demographic-dividend-through-investments-youth</a:t>
            </a:r>
            <a:endParaRPr lang="en-GB" sz="1400" b="0" i="0" dirty="0">
              <a:solidFill>
                <a:srgbClr val="7B7B7B"/>
              </a:solidFill>
              <a:effectLst/>
              <a:latin typeface="Helvetica Neue"/>
            </a:endParaRPr>
          </a:p>
          <a:p>
            <a:r>
              <a:rPr lang="en-GB" sz="1800" dirty="0">
                <a:effectLst/>
                <a:ea typeface="Times New Roman" panose="02020603050405020304" pitchFamily="18" charset="0"/>
              </a:rPr>
              <a:t>Federal Government of Nigeria (2017) </a:t>
            </a:r>
            <a:r>
              <a:rPr lang="en-GB" sz="1800" i="1" dirty="0">
                <a:effectLst/>
                <a:ea typeface="Times New Roman" panose="02020603050405020304" pitchFamily="18" charset="0"/>
              </a:rPr>
              <a:t>Roadmap on Harnessing Demographic Dividend through Investments in Youth in Nigeria. </a:t>
            </a:r>
            <a:r>
              <a:rPr lang="en-GB" sz="1800" dirty="0">
                <a:effectLst/>
                <a:ea typeface="Times New Roman" panose="02020603050405020304" pitchFamily="18" charset="0"/>
              </a:rPr>
              <a:t>Abuja: National Population Commission</a:t>
            </a:r>
          </a:p>
          <a:p>
            <a:pPr algn="just">
              <a:lnSpc>
                <a:spcPct val="115000"/>
              </a:lnSpc>
              <a:spcBef>
                <a:spcPts val="0"/>
              </a:spcBef>
              <a:spcAft>
                <a:spcPts val="0"/>
              </a:spcAft>
            </a:pPr>
            <a:r>
              <a:rPr lang="en-GB" sz="1800" i="0" dirty="0">
                <a:solidFill>
                  <a:srgbClr val="111111"/>
                </a:solidFill>
                <a:effectLst/>
                <a:latin typeface="Manrope Var"/>
              </a:rPr>
              <a:t>Harnessing Demographic Dividend for Sustainable Development of Nigeria (</a:t>
            </a:r>
            <a:r>
              <a:rPr lang="en-GB" sz="1800" dirty="0">
                <a:effectLst/>
                <a:ea typeface="Times New Roman" panose="02020603050405020304" pitchFamily="18" charset="0"/>
                <a:hlinkClick r:id="rId3"/>
              </a:rPr>
              <a:t>https://www.researchgate.net/publication/332523296_Harnessing_Demographic_Dividend_for_Sustainable_Development_of_Nigeria</a:t>
            </a:r>
            <a:r>
              <a:rPr lang="en-GB" sz="1800" dirty="0">
                <a:effectLst/>
                <a:ea typeface="Times New Roman" panose="02020603050405020304" pitchFamily="18" charset="0"/>
              </a:rPr>
              <a:t>)</a:t>
            </a:r>
            <a:endParaRPr lang="en-NG" sz="1800" dirty="0">
              <a:effectLst/>
              <a:ea typeface="Times New Roman" panose="02020603050405020304" pitchFamily="18" charset="0"/>
            </a:endParaRPr>
          </a:p>
          <a:p>
            <a:pPr algn="l"/>
            <a:r>
              <a:rPr lang="en-GB" sz="1800" b="0" i="0" u="none" strike="noStrike" baseline="0" dirty="0"/>
              <a:t>United Nations (2013). National Transfer Accounts Manual: Measuring and Analysing the Generational Economy. Population Division, Department of Economic and Social Affairs, United Nations, New York, USA.</a:t>
            </a:r>
          </a:p>
          <a:p>
            <a:pPr algn="l"/>
            <a:r>
              <a:rPr lang="en-GB" sz="1800" b="0" i="0" u="none" strike="noStrike" baseline="0" dirty="0"/>
              <a:t>UNFPA (2019) Programming the Demographic Dividend: From</a:t>
            </a:r>
            <a:r>
              <a:rPr lang="en-GB" sz="1800" dirty="0"/>
              <a:t> </a:t>
            </a:r>
            <a:r>
              <a:rPr lang="en-GB" sz="1800" b="0" i="0" u="none" strike="noStrike" baseline="0" dirty="0"/>
              <a:t>Theory to Experience; Regional Office for West and Central  Africa, United Nations Population Fund, Dakar (</a:t>
            </a:r>
            <a:r>
              <a:rPr lang="en-GB" sz="1400" dirty="0">
                <a:hlinkClick r:id="rId4"/>
              </a:rPr>
              <a:t>unfpa-dividende-en-.pdf</a:t>
            </a:r>
            <a:r>
              <a:rPr lang="en-GB" sz="1400" dirty="0"/>
              <a:t>)</a:t>
            </a:r>
            <a:endParaRPr lang="en-NG" sz="1800" dirty="0"/>
          </a:p>
        </p:txBody>
      </p:sp>
      <p:sp>
        <p:nvSpPr>
          <p:cNvPr id="4" name="Slide Number Placeholder 3">
            <a:extLst>
              <a:ext uri="{FF2B5EF4-FFF2-40B4-BE49-F238E27FC236}">
                <a16:creationId xmlns:a16="http://schemas.microsoft.com/office/drawing/2014/main" id="{51ED7C1F-53FA-EC78-E100-BD13993BD569}"/>
              </a:ext>
            </a:extLst>
          </p:cNvPr>
          <p:cNvSpPr>
            <a:spLocks noGrp="1"/>
          </p:cNvSpPr>
          <p:nvPr>
            <p:ph type="sldNum" sz="quarter" idx="12"/>
          </p:nvPr>
        </p:nvSpPr>
        <p:spPr/>
        <p:txBody>
          <a:bodyPr/>
          <a:lstStyle/>
          <a:p>
            <a:fld id="{FAEF9944-A4F6-4C59-AEBD-678D6480B8EA}" type="slidenum">
              <a:rPr lang="en-US" smtClean="0"/>
              <a:t>14</a:t>
            </a:fld>
            <a:endParaRPr lang="en-US" dirty="0"/>
          </a:p>
        </p:txBody>
      </p:sp>
    </p:spTree>
    <p:extLst>
      <p:ext uri="{BB962C8B-B14F-4D97-AF65-F5344CB8AC3E}">
        <p14:creationId xmlns:p14="http://schemas.microsoft.com/office/powerpoint/2010/main" val="386173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1320-C02B-BB41-DD68-720EC846C7C2}"/>
              </a:ext>
            </a:extLst>
          </p:cNvPr>
          <p:cNvSpPr>
            <a:spLocks noGrp="1"/>
          </p:cNvSpPr>
          <p:nvPr>
            <p:ph type="title"/>
          </p:nvPr>
        </p:nvSpPr>
        <p:spPr/>
        <p:txBody>
          <a:bodyPr/>
          <a:lstStyle/>
          <a:p>
            <a:endParaRPr lang="en-NG"/>
          </a:p>
        </p:txBody>
      </p:sp>
      <p:pic>
        <p:nvPicPr>
          <p:cNvPr id="8" name="Content Placeholder 7">
            <a:extLst>
              <a:ext uri="{FF2B5EF4-FFF2-40B4-BE49-F238E27FC236}">
                <a16:creationId xmlns:a16="http://schemas.microsoft.com/office/drawing/2014/main" id="{B92BA3CE-8204-3325-3387-3A68BE914CDD}"/>
              </a:ext>
            </a:extLst>
          </p:cNvPr>
          <p:cNvPicPr>
            <a:picLocks noGrp="1" noChangeAspect="1"/>
          </p:cNvPicPr>
          <p:nvPr>
            <p:ph idx="1"/>
          </p:nvPr>
        </p:nvPicPr>
        <p:blipFill>
          <a:blip r:embed="rId2"/>
          <a:stretch>
            <a:fillRect/>
          </a:stretch>
        </p:blipFill>
        <p:spPr>
          <a:xfrm>
            <a:off x="6967960" y="222116"/>
            <a:ext cx="4471686" cy="6413768"/>
          </a:xfrm>
        </p:spPr>
      </p:pic>
      <p:sp>
        <p:nvSpPr>
          <p:cNvPr id="4" name="Slide Number Placeholder 3">
            <a:extLst>
              <a:ext uri="{FF2B5EF4-FFF2-40B4-BE49-F238E27FC236}">
                <a16:creationId xmlns:a16="http://schemas.microsoft.com/office/drawing/2014/main" id="{451D26C4-79EE-A583-16D7-2EE67F3AA91C}"/>
              </a:ext>
            </a:extLst>
          </p:cNvPr>
          <p:cNvSpPr>
            <a:spLocks noGrp="1"/>
          </p:cNvSpPr>
          <p:nvPr>
            <p:ph type="sldNum" sz="quarter" idx="12"/>
          </p:nvPr>
        </p:nvSpPr>
        <p:spPr/>
        <p:txBody>
          <a:bodyPr/>
          <a:lstStyle/>
          <a:p>
            <a:fld id="{FAEF9944-A4F6-4C59-AEBD-678D6480B8EA}" type="slidenum">
              <a:rPr lang="en-US" smtClean="0"/>
              <a:t>15</a:t>
            </a:fld>
            <a:endParaRPr lang="en-US" dirty="0"/>
          </a:p>
        </p:txBody>
      </p:sp>
      <p:pic>
        <p:nvPicPr>
          <p:cNvPr id="6" name="Picture 5">
            <a:extLst>
              <a:ext uri="{FF2B5EF4-FFF2-40B4-BE49-F238E27FC236}">
                <a16:creationId xmlns:a16="http://schemas.microsoft.com/office/drawing/2014/main" id="{50BD82D9-FB2B-759D-1CD9-82D1086CDEDE}"/>
              </a:ext>
            </a:extLst>
          </p:cNvPr>
          <p:cNvPicPr>
            <a:picLocks noChangeAspect="1"/>
          </p:cNvPicPr>
          <p:nvPr/>
        </p:nvPicPr>
        <p:blipFill>
          <a:blip r:embed="rId3"/>
          <a:stretch>
            <a:fillRect/>
          </a:stretch>
        </p:blipFill>
        <p:spPr>
          <a:xfrm>
            <a:off x="481020" y="222116"/>
            <a:ext cx="4685145" cy="6495315"/>
          </a:xfrm>
          <a:prstGeom prst="rect">
            <a:avLst/>
          </a:prstGeom>
        </p:spPr>
      </p:pic>
    </p:spTree>
    <p:extLst>
      <p:ext uri="{BB962C8B-B14F-4D97-AF65-F5344CB8AC3E}">
        <p14:creationId xmlns:p14="http://schemas.microsoft.com/office/powerpoint/2010/main" val="158205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510B-6A30-C64E-3EBA-08E3FE45F5A5}"/>
              </a:ext>
            </a:extLst>
          </p:cNvPr>
          <p:cNvSpPr>
            <a:spLocks noGrp="1"/>
          </p:cNvSpPr>
          <p:nvPr>
            <p:ph type="title"/>
          </p:nvPr>
        </p:nvSpPr>
        <p:spPr/>
        <p:txBody>
          <a:bodyPr/>
          <a:lstStyle/>
          <a:p>
            <a:r>
              <a:rPr lang="en-GB" b="1" dirty="0"/>
              <a:t>Stages for delivering the workshops</a:t>
            </a:r>
            <a:endParaRPr lang="en-NG" b="1" dirty="0"/>
          </a:p>
        </p:txBody>
      </p:sp>
      <p:graphicFrame>
        <p:nvGraphicFramePr>
          <p:cNvPr id="5" name="Content Placeholder 4">
            <a:extLst>
              <a:ext uri="{FF2B5EF4-FFF2-40B4-BE49-F238E27FC236}">
                <a16:creationId xmlns:a16="http://schemas.microsoft.com/office/drawing/2014/main" id="{37FFD45A-847C-30FA-DEB2-24D7A86B7381}"/>
              </a:ext>
            </a:extLst>
          </p:cNvPr>
          <p:cNvGraphicFramePr>
            <a:graphicFrameLocks noGrp="1"/>
          </p:cNvGraphicFramePr>
          <p:nvPr>
            <p:ph idx="1"/>
            <p:extLst>
              <p:ext uri="{D42A27DB-BD31-4B8C-83A1-F6EECF244321}">
                <p14:modId xmlns:p14="http://schemas.microsoft.com/office/powerpoint/2010/main" val="861166525"/>
              </p:ext>
            </p:extLst>
          </p:nvPr>
        </p:nvGraphicFramePr>
        <p:xfrm>
          <a:off x="752353" y="2465408"/>
          <a:ext cx="10567687" cy="3410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7DC2577-FB9B-D13A-472B-D48645278423}"/>
              </a:ext>
            </a:extLst>
          </p:cNvPr>
          <p:cNvSpPr>
            <a:spLocks noGrp="1"/>
          </p:cNvSpPr>
          <p:nvPr>
            <p:ph type="sldNum" sz="quarter" idx="12"/>
          </p:nvPr>
        </p:nvSpPr>
        <p:spPr/>
        <p:txBody>
          <a:bodyPr/>
          <a:lstStyle/>
          <a:p>
            <a:fld id="{FAEF9944-A4F6-4C59-AEBD-678D6480B8EA}" type="slidenum">
              <a:rPr lang="en-US" smtClean="0"/>
              <a:t>16</a:t>
            </a:fld>
            <a:endParaRPr lang="en-US" dirty="0"/>
          </a:p>
        </p:txBody>
      </p:sp>
    </p:spTree>
    <p:extLst>
      <p:ext uri="{BB962C8B-B14F-4D97-AF65-F5344CB8AC3E}">
        <p14:creationId xmlns:p14="http://schemas.microsoft.com/office/powerpoint/2010/main" val="192584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E0DD-5F91-9273-EC4B-4F93F445AC2A}"/>
              </a:ext>
            </a:extLst>
          </p:cNvPr>
          <p:cNvSpPr>
            <a:spLocks noGrp="1"/>
          </p:cNvSpPr>
          <p:nvPr>
            <p:ph type="title"/>
          </p:nvPr>
        </p:nvSpPr>
        <p:spPr/>
        <p:txBody>
          <a:bodyPr/>
          <a:lstStyle/>
          <a:p>
            <a:endParaRPr lang="en-NG"/>
          </a:p>
        </p:txBody>
      </p:sp>
      <p:sp>
        <p:nvSpPr>
          <p:cNvPr id="3" name="Content Placeholder 2">
            <a:extLst>
              <a:ext uri="{FF2B5EF4-FFF2-40B4-BE49-F238E27FC236}">
                <a16:creationId xmlns:a16="http://schemas.microsoft.com/office/drawing/2014/main" id="{07DD5EF6-9932-944D-5954-F6C7CF084BA4}"/>
              </a:ext>
            </a:extLst>
          </p:cNvPr>
          <p:cNvSpPr>
            <a:spLocks noGrp="1"/>
          </p:cNvSpPr>
          <p:nvPr>
            <p:ph idx="1"/>
          </p:nvPr>
        </p:nvSpPr>
        <p:spPr/>
        <p:txBody>
          <a:bodyPr>
            <a:normAutofit/>
          </a:bodyPr>
          <a:lstStyle/>
          <a:p>
            <a:pPr marL="0" indent="0" algn="ctr">
              <a:buNone/>
            </a:pPr>
            <a:r>
              <a:rPr lang="en-GB" sz="4000" b="1" i="0" dirty="0">
                <a:solidFill>
                  <a:srgbClr val="C00000"/>
                </a:solidFill>
                <a:effectLst/>
              </a:rPr>
              <a:t>Roadmap for harnessing the demographic Dividend - Training Manual</a:t>
            </a:r>
            <a:endParaRPr lang="en-NG" sz="4000" dirty="0"/>
          </a:p>
        </p:txBody>
      </p:sp>
      <p:sp>
        <p:nvSpPr>
          <p:cNvPr id="4" name="Slide Number Placeholder 3">
            <a:extLst>
              <a:ext uri="{FF2B5EF4-FFF2-40B4-BE49-F238E27FC236}">
                <a16:creationId xmlns:a16="http://schemas.microsoft.com/office/drawing/2014/main" id="{B09A9B97-C79E-0B21-B8D2-7E933291585E}"/>
              </a:ext>
            </a:extLst>
          </p:cNvPr>
          <p:cNvSpPr>
            <a:spLocks noGrp="1"/>
          </p:cNvSpPr>
          <p:nvPr>
            <p:ph type="sldNum" sz="quarter" idx="12"/>
          </p:nvPr>
        </p:nvSpPr>
        <p:spPr/>
        <p:txBody>
          <a:bodyPr/>
          <a:lstStyle/>
          <a:p>
            <a:fld id="{FAEF9944-A4F6-4C59-AEBD-678D6480B8EA}" type="slidenum">
              <a:rPr lang="en-US" smtClean="0"/>
              <a:t>17</a:t>
            </a:fld>
            <a:endParaRPr lang="en-US" dirty="0"/>
          </a:p>
        </p:txBody>
      </p:sp>
    </p:spTree>
    <p:extLst>
      <p:ext uri="{BB962C8B-B14F-4D97-AF65-F5344CB8AC3E}">
        <p14:creationId xmlns:p14="http://schemas.microsoft.com/office/powerpoint/2010/main" val="72788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4D29-190C-6E61-76D3-50603C08910A}"/>
              </a:ext>
            </a:extLst>
          </p:cNvPr>
          <p:cNvSpPr>
            <a:spLocks noGrp="1"/>
          </p:cNvSpPr>
          <p:nvPr>
            <p:ph type="title"/>
          </p:nvPr>
        </p:nvSpPr>
        <p:spPr>
          <a:xfrm>
            <a:off x="868096" y="1028432"/>
            <a:ext cx="10579265" cy="754071"/>
          </a:xfrm>
        </p:spPr>
        <p:txBody>
          <a:bodyPr>
            <a:normAutofit fontScale="90000"/>
          </a:bodyPr>
          <a:lstStyle/>
          <a:p>
            <a:r>
              <a:rPr lang="en-NG" b="1" dirty="0">
                <a:latin typeface="Tahoma" panose="020B0604030504040204" pitchFamily="34" charset="0"/>
                <a:ea typeface="Tahoma" panose="020B0604030504040204" pitchFamily="34" charset="0"/>
                <a:cs typeface="Tahoma" panose="020B0604030504040204" pitchFamily="34" charset="0"/>
              </a:rPr>
              <a:t>Section A: Introduction and Background</a:t>
            </a:r>
            <a:br>
              <a:rPr lang="en-NG" sz="4000" dirty="0">
                <a:latin typeface="Times New Roman" panose="02020603050405020304" pitchFamily="18" charset="0"/>
                <a:ea typeface="Times New Roman" panose="02020603050405020304" pitchFamily="18" charset="0"/>
              </a:rPr>
            </a:br>
            <a:br>
              <a:rPr lang="en-GB" sz="4000" dirty="0">
                <a:latin typeface="Times New Roman" panose="02020603050405020304" pitchFamily="18" charset="0"/>
                <a:ea typeface="Times New Roman" panose="02020603050405020304" pitchFamily="18" charset="0"/>
              </a:rPr>
            </a:br>
            <a:r>
              <a:rPr lang="en-GB" sz="2000" i="1" dirty="0">
                <a:effectLst/>
                <a:latin typeface="Times New Roman" panose="02020603050405020304" pitchFamily="18" charset="0"/>
                <a:ea typeface="Times New Roman" panose="02020603050405020304" pitchFamily="18" charset="0"/>
              </a:rPr>
              <a:t>This section provides the introductory note to the manual that seeks in Nigeria to guide the development of the Roadmap for Harnessing Demographic Dividend. It contains the background, purpose of the manual, target audience, training approach, required knowledge resources as well as the timeframe for preparing the roadmap.</a:t>
            </a:r>
            <a:endParaRPr lang="en-NG" dirty="0"/>
          </a:p>
        </p:txBody>
      </p:sp>
      <p:sp>
        <p:nvSpPr>
          <p:cNvPr id="3" name="Content Placeholder 2">
            <a:extLst>
              <a:ext uri="{FF2B5EF4-FFF2-40B4-BE49-F238E27FC236}">
                <a16:creationId xmlns:a16="http://schemas.microsoft.com/office/drawing/2014/main" id="{AA917658-D7C0-CF5F-28D4-359C7161A754}"/>
              </a:ext>
            </a:extLst>
          </p:cNvPr>
          <p:cNvSpPr>
            <a:spLocks noGrp="1"/>
          </p:cNvSpPr>
          <p:nvPr>
            <p:ph idx="1"/>
          </p:nvPr>
        </p:nvSpPr>
        <p:spPr>
          <a:xfrm>
            <a:off x="1295402" y="2511699"/>
            <a:ext cx="9601196" cy="2924324"/>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Tahoma" panose="020B0604030504040204" pitchFamily="34" charset="0"/>
                <a:ea typeface="Tahoma" panose="020B0604030504040204" pitchFamily="34" charset="0"/>
                <a:cs typeface="Tahoma" panose="020B0604030504040204" pitchFamily="34" charset="0"/>
              </a:rPr>
              <a:t>Background </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effectLst/>
                <a:latin typeface="Tahoma" panose="020B0604030504040204" pitchFamily="34" charset="0"/>
                <a:ea typeface="Tahoma" panose="020B0604030504040204" pitchFamily="34" charset="0"/>
                <a:cs typeface="Tahoma" panose="020B0604030504040204" pitchFamily="34" charset="0"/>
              </a:rPr>
              <a:t>Purpose of the DD Roadmap Training Manual</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effectLst/>
                <a:latin typeface="Tahoma" panose="020B0604030504040204" pitchFamily="34" charset="0"/>
                <a:ea typeface="Tahoma" panose="020B0604030504040204" pitchFamily="34" charset="0"/>
                <a:cs typeface="Tahoma" panose="020B0604030504040204" pitchFamily="34" charset="0"/>
              </a:rPr>
              <a:t>Target Audience</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effectLst/>
                <a:latin typeface="Tahoma" panose="020B0604030504040204" pitchFamily="34" charset="0"/>
                <a:ea typeface="Tahoma" panose="020B0604030504040204" pitchFamily="34" charset="0"/>
                <a:cs typeface="Tahoma" panose="020B0604030504040204" pitchFamily="34" charset="0"/>
              </a:rPr>
              <a:t>Approach to Training</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effectLst/>
                <a:latin typeface="Tahoma" panose="020B0604030504040204" pitchFamily="34" charset="0"/>
                <a:ea typeface="Tahoma" panose="020B0604030504040204" pitchFamily="34" charset="0"/>
                <a:cs typeface="Tahoma" panose="020B0604030504040204" pitchFamily="34" charset="0"/>
              </a:rPr>
              <a:t>Knowledge Resources Required for the Training Workshop</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Tahoma" panose="020B0604030504040204" pitchFamily="34" charset="0"/>
                <a:ea typeface="Tahoma" panose="020B0604030504040204" pitchFamily="34" charset="0"/>
                <a:cs typeface="Tahoma" panose="020B0604030504040204" pitchFamily="34" charset="0"/>
              </a:rPr>
              <a:t>Reading Materials</a:t>
            </a:r>
            <a:endParaRPr lang="en-NG" sz="2400"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Tahoma" panose="020B0604030504040204" pitchFamily="34" charset="0"/>
                <a:ea typeface="Tahoma" panose="020B0604030504040204" pitchFamily="34" charset="0"/>
                <a:cs typeface="Tahoma" panose="020B0604030504040204" pitchFamily="34" charset="0"/>
              </a:rPr>
              <a:t>Video Materials</a:t>
            </a:r>
            <a:endParaRPr lang="en-NG" sz="2400"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Tahoma" panose="020B0604030504040204" pitchFamily="34" charset="0"/>
                <a:ea typeface="Tahoma" panose="020B0604030504040204" pitchFamily="34" charset="0"/>
                <a:cs typeface="Tahoma" panose="020B0604030504040204" pitchFamily="34" charset="0"/>
              </a:rPr>
              <a:t>Other Necessary Materials</a:t>
            </a:r>
            <a:endParaRPr lang="en-NG" sz="24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effectLst/>
                <a:latin typeface="Tahoma" panose="020B0604030504040204" pitchFamily="34" charset="0"/>
                <a:ea typeface="Tahoma" panose="020B0604030504040204" pitchFamily="34" charset="0"/>
                <a:cs typeface="Tahoma" panose="020B0604030504040204" pitchFamily="34" charset="0"/>
              </a:rPr>
              <a:t>Timeframe for preparing the Roadmap</a:t>
            </a:r>
            <a:endParaRPr lang="en-NG" dirty="0">
              <a:effectLst/>
              <a:latin typeface="Tahoma" panose="020B0604030504040204" pitchFamily="34" charset="0"/>
              <a:ea typeface="Tahoma" panose="020B0604030504040204" pitchFamily="34" charset="0"/>
              <a:cs typeface="Tahoma" panose="020B0604030504040204" pitchFamily="34" charset="0"/>
            </a:endParaRPr>
          </a:p>
          <a:p>
            <a:endParaRPr lang="en-NG"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16980896-4589-0272-5969-63BF50E309CD}"/>
              </a:ext>
            </a:extLst>
          </p:cNvPr>
          <p:cNvSpPr>
            <a:spLocks noGrp="1"/>
          </p:cNvSpPr>
          <p:nvPr>
            <p:ph type="sldNum" sz="quarter" idx="12"/>
          </p:nvPr>
        </p:nvSpPr>
        <p:spPr/>
        <p:txBody>
          <a:bodyPr/>
          <a:lstStyle/>
          <a:p>
            <a:fld id="{FAEF9944-A4F6-4C59-AEBD-678D6480B8EA}" type="slidenum">
              <a:rPr lang="en-US" smtClean="0"/>
              <a:t>18</a:t>
            </a:fld>
            <a:endParaRPr lang="en-US" dirty="0"/>
          </a:p>
        </p:txBody>
      </p:sp>
    </p:spTree>
    <p:extLst>
      <p:ext uri="{BB962C8B-B14F-4D97-AF65-F5344CB8AC3E}">
        <p14:creationId xmlns:p14="http://schemas.microsoft.com/office/powerpoint/2010/main" val="1708146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3F16-B814-4569-EB69-5DDBF91F3725}"/>
              </a:ext>
            </a:extLst>
          </p:cNvPr>
          <p:cNvSpPr>
            <a:spLocks noGrp="1"/>
          </p:cNvSpPr>
          <p:nvPr>
            <p:ph type="title"/>
          </p:nvPr>
        </p:nvSpPr>
        <p:spPr/>
        <p:txBody>
          <a:bodyPr>
            <a:normAutofit fontScale="90000"/>
          </a:bodyPr>
          <a:lstStyle/>
          <a:p>
            <a:r>
              <a:rPr lang="en-NG" b="1" dirty="0">
                <a:latin typeface="Times New Roman" panose="02020603050405020304" pitchFamily="18" charset="0"/>
                <a:ea typeface="Times New Roman" panose="02020603050405020304" pitchFamily="18" charset="0"/>
              </a:rPr>
              <a:t>Section B: </a:t>
            </a:r>
            <a:r>
              <a:rPr lang="en-GB" b="1" dirty="0">
                <a:latin typeface="Times New Roman" panose="02020603050405020304" pitchFamily="18" charset="0"/>
                <a:ea typeface="Times New Roman" panose="02020603050405020304" pitchFamily="18" charset="0"/>
              </a:rPr>
              <a:t>Pre-Workshop </a:t>
            </a:r>
            <a:r>
              <a:rPr lang="en-NG" b="1" dirty="0">
                <a:latin typeface="Times New Roman" panose="02020603050405020304" pitchFamily="18" charset="0"/>
                <a:ea typeface="Times New Roman" panose="02020603050405020304" pitchFamily="18" charset="0"/>
              </a:rPr>
              <a:t>Stage</a:t>
            </a:r>
            <a:br>
              <a:rPr lang="en-NG" sz="4000" dirty="0">
                <a:latin typeface="Times New Roman" panose="02020603050405020304" pitchFamily="18" charset="0"/>
                <a:ea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A2E95061-1F12-0BAA-C144-3CAF6686F6C9}"/>
              </a:ext>
            </a:extLst>
          </p:cNvPr>
          <p:cNvSpPr>
            <a:spLocks noGrp="1"/>
          </p:cNvSpPr>
          <p:nvPr>
            <p:ph idx="1"/>
          </p:nvPr>
        </p:nvSpPr>
        <p:spPr>
          <a:xfrm>
            <a:off x="798654" y="2452757"/>
            <a:ext cx="10683432" cy="3318936"/>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ahoma" panose="020B0604030504040204" pitchFamily="34" charset="0"/>
                <a:ea typeface="Tahoma" panose="020B0604030504040204" pitchFamily="34" charset="0"/>
                <a:cs typeface="Tahoma" panose="020B0604030504040204" pitchFamily="34" charset="0"/>
              </a:rPr>
              <a:t>Step 1: Engagement with Ministry of Planning and Budget (</a:t>
            </a:r>
            <a:r>
              <a:rPr lang="en-GB" sz="2000" dirty="0">
                <a:effectLst/>
                <a:latin typeface="Tahoma" panose="020B0604030504040204" pitchFamily="34" charset="0"/>
                <a:ea typeface="Tahoma" panose="020B0604030504040204" pitchFamily="34" charset="0"/>
                <a:cs typeface="Tahoma" panose="020B0604030504040204" pitchFamily="34" charset="0"/>
              </a:rPr>
              <a:t>or lead MDA)</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ahoma" panose="020B0604030504040204" pitchFamily="34" charset="0"/>
                <a:ea typeface="Tahoma" panose="020B0604030504040204" pitchFamily="34" charset="0"/>
                <a:cs typeface="Tahoma" panose="020B0604030504040204" pitchFamily="34" charset="0"/>
              </a:rPr>
              <a:t>Step 2: Awareness/Enlightenment campaign across the necessary Ministries, Departments and Agencies)</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ahoma" panose="020B0604030504040204" pitchFamily="34" charset="0"/>
                <a:ea typeface="Tahoma" panose="020B0604030504040204" pitchFamily="34" charset="0"/>
                <a:cs typeface="Tahoma" panose="020B0604030504040204" pitchFamily="34" charset="0"/>
              </a:rPr>
              <a:t>Step 3: Requirements, Manpower/Personnel, Documentation</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ahoma" panose="020B0604030504040204" pitchFamily="34" charset="0"/>
                <a:ea typeface="Tahoma" panose="020B0604030504040204" pitchFamily="34" charset="0"/>
                <a:cs typeface="Tahoma" panose="020B0604030504040204" pitchFamily="34" charset="0"/>
              </a:rPr>
              <a:t>Step 4: Consultative Meeting and Roles Dissemination</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ahoma" panose="020B0604030504040204" pitchFamily="34" charset="0"/>
                <a:ea typeface="Tahoma" panose="020B0604030504040204" pitchFamily="34" charset="0"/>
                <a:cs typeface="Tahoma" panose="020B0604030504040204" pitchFamily="34" charset="0"/>
              </a:rPr>
              <a:t>Step 5: </a:t>
            </a:r>
            <a:r>
              <a:rPr lang="en-GB" sz="2000" dirty="0">
                <a:effectLst/>
                <a:latin typeface="Tahoma" panose="020B0604030504040204" pitchFamily="34" charset="0"/>
                <a:ea typeface="Tahoma" panose="020B0604030504040204" pitchFamily="34" charset="0"/>
                <a:cs typeface="Tahoma" panose="020B0604030504040204" pitchFamily="34" charset="0"/>
              </a:rPr>
              <a:t>Preparing and Budgeting for the Roadmap</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ahoma" panose="020B0604030504040204" pitchFamily="34" charset="0"/>
                <a:ea typeface="Tahoma" panose="020B0604030504040204" pitchFamily="34" charset="0"/>
                <a:cs typeface="Tahoma" panose="020B0604030504040204" pitchFamily="34" charset="0"/>
              </a:rPr>
              <a:t>Step 6: </a:t>
            </a:r>
            <a:r>
              <a:rPr lang="en-GB" sz="2000" dirty="0">
                <a:effectLst/>
                <a:latin typeface="Tahoma" panose="020B0604030504040204" pitchFamily="34" charset="0"/>
                <a:ea typeface="Tahoma" panose="020B0604030504040204" pitchFamily="34" charset="0"/>
                <a:cs typeface="Tahoma" panose="020B0604030504040204" pitchFamily="34" charset="0"/>
              </a:rPr>
              <a:t>Selection of the physical and virtual personnel of the DD Roadmap Training</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Criteria for Inclusion as DD team member</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Setting up the DD Roadmap Team</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ahoma" panose="020B0604030504040204" pitchFamily="34" charset="0"/>
                <a:ea typeface="Tahoma" panose="020B0604030504040204" pitchFamily="34" charset="0"/>
                <a:cs typeface="Tahoma" panose="020B0604030504040204" pitchFamily="34" charset="0"/>
              </a:rPr>
              <a:t>Step 7: Data Requirement and Overcoming Data Limitation</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endParaRPr lang="en-NG" sz="2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CD849745-1595-5BC5-212C-087F51387C5E}"/>
              </a:ext>
            </a:extLst>
          </p:cNvPr>
          <p:cNvSpPr>
            <a:spLocks noGrp="1"/>
          </p:cNvSpPr>
          <p:nvPr>
            <p:ph type="sldNum" sz="quarter" idx="12"/>
          </p:nvPr>
        </p:nvSpPr>
        <p:spPr/>
        <p:txBody>
          <a:bodyPr/>
          <a:lstStyle/>
          <a:p>
            <a:fld id="{FAEF9944-A4F6-4C59-AEBD-678D6480B8EA}" type="slidenum">
              <a:rPr lang="en-US" smtClean="0"/>
              <a:t>19</a:t>
            </a:fld>
            <a:endParaRPr lang="en-US" dirty="0"/>
          </a:p>
        </p:txBody>
      </p:sp>
    </p:spTree>
    <p:extLst>
      <p:ext uri="{BB962C8B-B14F-4D97-AF65-F5344CB8AC3E}">
        <p14:creationId xmlns:p14="http://schemas.microsoft.com/office/powerpoint/2010/main" val="350279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6" y="568345"/>
            <a:ext cx="8897565" cy="759252"/>
          </a:xfrm>
        </p:spPr>
        <p:txBody>
          <a:bodyPr>
            <a:normAutofit fontScale="90000"/>
          </a:bodyPr>
          <a:lstStyle/>
          <a:p>
            <a:endParaRPr lang="en-GB" dirty="0"/>
          </a:p>
        </p:txBody>
      </p:sp>
      <p:sp>
        <p:nvSpPr>
          <p:cNvPr id="3" name="Content Placeholder 2"/>
          <p:cNvSpPr>
            <a:spLocks noGrp="1"/>
          </p:cNvSpPr>
          <p:nvPr>
            <p:ph idx="1"/>
          </p:nvPr>
        </p:nvSpPr>
        <p:spPr>
          <a:xfrm>
            <a:off x="1193180" y="1583474"/>
            <a:ext cx="9768470" cy="3858321"/>
          </a:xfrm>
          <a:solidFill>
            <a:schemeClr val="accent5">
              <a:lumMod val="20000"/>
              <a:lumOff val="80000"/>
            </a:schemeClr>
          </a:solidFill>
        </p:spPr>
        <p:txBody>
          <a:bodyPr>
            <a:noAutofit/>
          </a:bodyPr>
          <a:lstStyle/>
          <a:p>
            <a:r>
              <a:rPr lang="en-GB" sz="2800" b="1" dirty="0">
                <a:solidFill>
                  <a:schemeClr val="tx1"/>
                </a:solidFill>
                <a:latin typeface="+mj-lt"/>
              </a:rPr>
              <a:t>“</a:t>
            </a:r>
            <a:r>
              <a:rPr lang="en-GB" sz="2800" b="1" i="1" dirty="0">
                <a:solidFill>
                  <a:schemeClr val="tx1"/>
                </a:solidFill>
                <a:latin typeface="+mj-lt"/>
              </a:rPr>
              <a:t>In the next 50 years Africa’s biggest single asset but also its potential Achilles heel will be its youthful population. </a:t>
            </a:r>
          </a:p>
          <a:p>
            <a:pPr lvl="1"/>
            <a:r>
              <a:rPr lang="en-GB" sz="2400" i="1" dirty="0">
                <a:solidFill>
                  <a:schemeClr val="tx1"/>
                </a:solidFill>
                <a:latin typeface="+mj-lt"/>
              </a:rPr>
              <a:t>The upside risk of the youth population is their contribution to economic growth resulting in increased incomes and employment.</a:t>
            </a:r>
          </a:p>
          <a:p>
            <a:pPr lvl="1"/>
            <a:r>
              <a:rPr lang="en-GB" sz="2400" i="1" dirty="0">
                <a:solidFill>
                  <a:schemeClr val="tx1"/>
                </a:solidFill>
                <a:latin typeface="+mj-lt"/>
              </a:rPr>
              <a:t>The downside risk is the inability to provide gainful employment for them thus creating a potential source of instability.”</a:t>
            </a:r>
          </a:p>
          <a:p>
            <a:pPr algn="r"/>
            <a:endParaRPr lang="en-GB" sz="2800" dirty="0">
              <a:solidFill>
                <a:schemeClr val="tx1"/>
              </a:solidFill>
              <a:latin typeface="+mj-lt"/>
            </a:endParaRPr>
          </a:p>
          <a:p>
            <a:pPr algn="r"/>
            <a:r>
              <a:rPr lang="en-GB" i="1" dirty="0">
                <a:solidFill>
                  <a:schemeClr val="tx1"/>
                </a:solidFill>
                <a:latin typeface="+mj-lt"/>
              </a:rPr>
              <a:t>(Agenda 2063, First Ten-Year Implementation Plan 2014–2023, p. 127)</a:t>
            </a:r>
          </a:p>
        </p:txBody>
      </p:sp>
    </p:spTree>
    <p:extLst>
      <p:ext uri="{BB962C8B-B14F-4D97-AF65-F5344CB8AC3E}">
        <p14:creationId xmlns:p14="http://schemas.microsoft.com/office/powerpoint/2010/main" val="54071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B69D-E35B-E9E4-5A12-1F224CC11CC0}"/>
              </a:ext>
            </a:extLst>
          </p:cNvPr>
          <p:cNvSpPr>
            <a:spLocks noGrp="1"/>
          </p:cNvSpPr>
          <p:nvPr>
            <p:ph type="title"/>
          </p:nvPr>
        </p:nvSpPr>
        <p:spPr/>
        <p:txBody>
          <a:bodyPr>
            <a:normAutofit fontScale="90000"/>
          </a:bodyPr>
          <a:lstStyle/>
          <a:p>
            <a:r>
              <a:rPr lang="en-NG" b="1" dirty="0">
                <a:latin typeface="Times New Roman" panose="02020603050405020304" pitchFamily="18" charset="0"/>
                <a:ea typeface="Times New Roman" panose="02020603050405020304" pitchFamily="18" charset="0"/>
              </a:rPr>
              <a:t>Section C: Workshop Stage</a:t>
            </a:r>
            <a:br>
              <a:rPr lang="en-NG" sz="4000" dirty="0">
                <a:latin typeface="Times New Roman" panose="02020603050405020304" pitchFamily="18" charset="0"/>
                <a:ea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358ABB36-1807-206A-8D5F-1132ED7CD0C9}"/>
              </a:ext>
            </a:extLst>
          </p:cNvPr>
          <p:cNvSpPr>
            <a:spLocks noGrp="1"/>
          </p:cNvSpPr>
          <p:nvPr>
            <p:ph idx="1"/>
          </p:nvPr>
        </p:nvSpPr>
        <p:spPr>
          <a:xfrm>
            <a:off x="914400" y="2556932"/>
            <a:ext cx="10463514" cy="3318936"/>
          </a:xfrm>
        </p:spPr>
        <p:txBody>
          <a:bodyPr>
            <a:noAutofit/>
          </a:bodyPr>
          <a:lstStyle/>
          <a:p>
            <a:pPr marL="0" marR="0">
              <a:spcBef>
                <a:spcPts val="0"/>
              </a:spcBef>
              <a:spcAft>
                <a:spcPts val="0"/>
              </a:spcAft>
            </a:pPr>
            <a:r>
              <a:rPr lang="en-NG" sz="2000" b="1" i="1" dirty="0">
                <a:effectLst/>
                <a:latin typeface="Tahoma" panose="020B0604030504040204" pitchFamily="34" charset="0"/>
                <a:ea typeface="Tahoma" panose="020B0604030504040204" pitchFamily="34" charset="0"/>
                <a:cs typeface="Tahoma" panose="020B0604030504040204" pitchFamily="34" charset="0"/>
              </a:rPr>
              <a:t>Module 1: </a:t>
            </a:r>
            <a:r>
              <a:rPr lang="en-GB" sz="2000" b="1" i="1" dirty="0">
                <a:effectLst/>
                <a:latin typeface="Tahoma" panose="020B0604030504040204" pitchFamily="34" charset="0"/>
                <a:ea typeface="Tahoma" panose="020B0604030504040204" pitchFamily="34" charset="0"/>
                <a:cs typeface="Tahoma" panose="020B0604030504040204" pitchFamily="34" charset="0"/>
              </a:rPr>
              <a:t>Overview and Methodology for Measuring Demographic Dividend</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Video Presentation on the Concept of Demographic Dividend</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Concept and Importance of the Demographic Dividend</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spcBef>
                <a:spcPts val="0"/>
              </a:spcBef>
              <a:spcAft>
                <a:spcPts val="120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Methodological Approaches for Estimating the DD including NTA, </a:t>
            </a:r>
            <a:r>
              <a:rPr lang="en-US" dirty="0" err="1">
                <a:effectLst/>
                <a:latin typeface="Tahoma" panose="020B0604030504040204" pitchFamily="34" charset="0"/>
                <a:ea typeface="Tahoma" panose="020B0604030504040204" pitchFamily="34" charset="0"/>
                <a:cs typeface="Tahoma" panose="020B0604030504040204" pitchFamily="34" charset="0"/>
              </a:rPr>
              <a:t>DemDiv</a:t>
            </a:r>
            <a:r>
              <a:rPr lang="en-US" dirty="0">
                <a:effectLst/>
                <a:latin typeface="Tahoma" panose="020B0604030504040204" pitchFamily="34" charset="0"/>
                <a:ea typeface="Tahoma" panose="020B0604030504040204" pitchFamily="34" charset="0"/>
                <a:cs typeface="Tahoma" panose="020B0604030504040204" pitchFamily="34" charset="0"/>
              </a:rPr>
              <a:t> etc.</a:t>
            </a:r>
          </a:p>
          <a:p>
            <a:pPr marL="742950" marR="0" lvl="1" indent="-285750">
              <a:spcBef>
                <a:spcPts val="0"/>
              </a:spcBef>
              <a:spcAft>
                <a:spcPts val="1200"/>
              </a:spcAft>
              <a:buFont typeface="Courier New" panose="02070309020205020404" pitchFamily="49" charset="0"/>
              <a:buChar char="o"/>
            </a:pPr>
            <a:endParaRPr lang="en-US" dirty="0">
              <a:latin typeface="Tahoma" panose="020B0604030504040204" pitchFamily="34" charset="0"/>
              <a:ea typeface="Tahoma" panose="020B0604030504040204" pitchFamily="34" charset="0"/>
              <a:cs typeface="Tahoma" panose="020B0604030504040204" pitchFamily="34" charset="0"/>
            </a:endParaRPr>
          </a:p>
          <a:p>
            <a:pPr marL="742950" marR="0" indent="-742950" algn="just">
              <a:spcBef>
                <a:spcPts val="0"/>
              </a:spcBef>
              <a:spcAft>
                <a:spcPts val="0"/>
              </a:spcAft>
            </a:pPr>
            <a:r>
              <a:rPr lang="en-GB" sz="2000" b="1" i="1" dirty="0">
                <a:effectLst/>
                <a:latin typeface="Tahoma" panose="020B0604030504040204" pitchFamily="34" charset="0"/>
                <a:ea typeface="Tahoma" panose="020B0604030504040204" pitchFamily="34" charset="0"/>
                <a:cs typeface="Tahoma" panose="020B0604030504040204" pitchFamily="34" charset="0"/>
              </a:rPr>
              <a:t>Module 2: 	The African Union Agenda, SDGs and Overview of the AU Roadmap for Harnessing the Demographic Dividend</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The African Union Agenda 2063 and the SDGs</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gn="just">
              <a:spcBef>
                <a:spcPts val="0"/>
              </a:spcBef>
              <a:spcAft>
                <a:spcPts val="120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Overview of AU Roadmap on Harnessing the Demographic Dividends for African Countries</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spcBef>
                <a:spcPts val="0"/>
              </a:spcBef>
              <a:spcAft>
                <a:spcPts val="1200"/>
              </a:spcAft>
              <a:buFont typeface="Courier New" panose="02070309020205020404" pitchFamily="49" charset="0"/>
              <a:buChar char="o"/>
            </a:pPr>
            <a:endParaRPr lang="en-NG" dirty="0">
              <a:effectLst/>
              <a:latin typeface="Tahoma" panose="020B0604030504040204" pitchFamily="34" charset="0"/>
              <a:ea typeface="Tahoma" panose="020B0604030504040204" pitchFamily="34" charset="0"/>
              <a:cs typeface="Tahoma" panose="020B0604030504040204" pitchFamily="34" charset="0"/>
            </a:endParaRPr>
          </a:p>
          <a:p>
            <a:endParaRPr lang="en-NG" sz="2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2368CC0-84B8-6CC8-FB9F-E86F8EBBDC04}"/>
              </a:ext>
            </a:extLst>
          </p:cNvPr>
          <p:cNvSpPr>
            <a:spLocks noGrp="1"/>
          </p:cNvSpPr>
          <p:nvPr>
            <p:ph type="sldNum" sz="quarter" idx="12"/>
          </p:nvPr>
        </p:nvSpPr>
        <p:spPr/>
        <p:txBody>
          <a:bodyPr/>
          <a:lstStyle/>
          <a:p>
            <a:fld id="{FAEF9944-A4F6-4C59-AEBD-678D6480B8EA}" type="slidenum">
              <a:rPr lang="en-US" smtClean="0"/>
              <a:t>20</a:t>
            </a:fld>
            <a:endParaRPr lang="en-US" dirty="0"/>
          </a:p>
        </p:txBody>
      </p:sp>
    </p:spTree>
    <p:extLst>
      <p:ext uri="{BB962C8B-B14F-4D97-AF65-F5344CB8AC3E}">
        <p14:creationId xmlns:p14="http://schemas.microsoft.com/office/powerpoint/2010/main" val="2699859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354607-029D-EBE2-F601-745AD9BC6144}"/>
              </a:ext>
            </a:extLst>
          </p:cNvPr>
          <p:cNvSpPr>
            <a:spLocks noGrp="1"/>
          </p:cNvSpPr>
          <p:nvPr>
            <p:ph idx="1"/>
          </p:nvPr>
        </p:nvSpPr>
        <p:spPr>
          <a:xfrm>
            <a:off x="902826" y="798647"/>
            <a:ext cx="10313043" cy="5229827"/>
          </a:xfrm>
          <a:solidFill>
            <a:schemeClr val="accent5">
              <a:lumMod val="20000"/>
              <a:lumOff val="80000"/>
            </a:schemeClr>
          </a:solidFill>
        </p:spPr>
        <p:txBody>
          <a:bodyPr>
            <a:noAutofit/>
          </a:bodyPr>
          <a:lstStyle/>
          <a:p>
            <a:pPr marL="742950" marR="0" indent="-742950" algn="just">
              <a:lnSpc>
                <a:spcPct val="112000"/>
              </a:lnSpc>
              <a:spcBef>
                <a:spcPts val="0"/>
              </a:spcBef>
              <a:spcAft>
                <a:spcPts val="0"/>
              </a:spcAft>
            </a:pPr>
            <a:r>
              <a:rPr lang="en-GB" sz="2000" b="1" i="1" dirty="0">
                <a:effectLst/>
                <a:latin typeface="Tahoma" panose="020B0604030504040204" pitchFamily="34" charset="0"/>
                <a:ea typeface="Tahoma" panose="020B0604030504040204" pitchFamily="34" charset="0"/>
                <a:cs typeface="Tahoma" panose="020B0604030504040204" pitchFamily="34" charset="0"/>
              </a:rPr>
              <a:t>Module 3: 	National and State Development Plans and Overview of the Nigerian Roadmap for Harnessing the Demographic Dividend</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2000"/>
              </a:lnSpc>
              <a:spcBef>
                <a:spcPts val="0"/>
              </a:spcBef>
              <a:spcAft>
                <a:spcPts val="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The National / State Economic Development Plan</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2000"/>
              </a:lnSpc>
              <a:spcBef>
                <a:spcPts val="0"/>
              </a:spcBef>
              <a:spcAft>
                <a:spcPts val="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Video Documentary on Demographic Dividend in Nigeria</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2000"/>
              </a:lnSpc>
              <a:spcBef>
                <a:spcPts val="0"/>
              </a:spcBef>
              <a:spcAft>
                <a:spcPts val="120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Overview of Nigeria Roadmap</a:t>
            </a:r>
          </a:p>
          <a:p>
            <a:pPr marL="742950" marR="0" lvl="1" indent="-285750">
              <a:lnSpc>
                <a:spcPct val="112000"/>
              </a:lnSpc>
              <a:spcBef>
                <a:spcPts val="0"/>
              </a:spcBef>
              <a:spcAft>
                <a:spcPts val="1200"/>
              </a:spcAft>
              <a:buFont typeface="Courier New" panose="02070309020205020404" pitchFamily="49" charset="0"/>
              <a:buChar char="o"/>
            </a:pP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indent="-742950" algn="just">
              <a:lnSpc>
                <a:spcPct val="112000"/>
              </a:lnSpc>
              <a:spcBef>
                <a:spcPts val="0"/>
              </a:spcBef>
              <a:spcAft>
                <a:spcPts val="0"/>
              </a:spcAft>
            </a:pPr>
            <a:r>
              <a:rPr lang="en-GB" sz="2000" b="1" i="1" dirty="0">
                <a:effectLst/>
                <a:latin typeface="Tahoma" panose="020B0604030504040204" pitchFamily="34" charset="0"/>
                <a:ea typeface="Tahoma" panose="020B0604030504040204" pitchFamily="34" charset="0"/>
                <a:cs typeface="Tahoma" panose="020B0604030504040204" pitchFamily="34" charset="0"/>
              </a:rPr>
              <a:t>Module 4:	Demographic Profiles and Analysis of Status of Socio-economic Planning for State Development </a:t>
            </a:r>
            <a:endParaRPr lang="en-NG" sz="2000"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gn="just">
              <a:lnSpc>
                <a:spcPct val="112000"/>
              </a:lnSpc>
              <a:spcBef>
                <a:spcPts val="0"/>
              </a:spcBef>
              <a:spcAft>
                <a:spcPts val="0"/>
              </a:spcAft>
              <a:buFont typeface="Courier New" panose="02070309020205020404" pitchFamily="49" charset="0"/>
              <a:buChar char="o"/>
            </a:pPr>
            <a:r>
              <a:rPr lang="en-GB" dirty="0">
                <a:effectLst/>
                <a:latin typeface="Tahoma" panose="020B0604030504040204" pitchFamily="34" charset="0"/>
                <a:ea typeface="Tahoma" panose="020B0604030504040204" pitchFamily="34" charset="0"/>
                <a:cs typeface="Tahoma" panose="020B0604030504040204" pitchFamily="34" charset="0"/>
              </a:rPr>
              <a:t>Demographic Features of the Country/State</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gn="just">
              <a:lnSpc>
                <a:spcPct val="112000"/>
              </a:lnSpc>
              <a:spcBef>
                <a:spcPts val="0"/>
              </a:spcBef>
              <a:spcAft>
                <a:spcPts val="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Identification of Key Demographic Indicators and Dynamics</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2000"/>
              </a:lnSpc>
              <a:spcBef>
                <a:spcPts val="0"/>
              </a:spcBef>
              <a:spcAft>
                <a:spcPts val="1200"/>
              </a:spcAft>
              <a:buFont typeface="Courier New" panose="02070309020205020404" pitchFamily="49" charset="0"/>
              <a:buChar char="o"/>
            </a:pPr>
            <a:r>
              <a:rPr lang="en-US" dirty="0">
                <a:effectLst/>
                <a:latin typeface="Tahoma" panose="020B0604030504040204" pitchFamily="34" charset="0"/>
                <a:ea typeface="Tahoma" panose="020B0604030504040204" pitchFamily="34" charset="0"/>
                <a:cs typeface="Tahoma" panose="020B0604030504040204" pitchFamily="34" charset="0"/>
              </a:rPr>
              <a:t>Status of Current Policies and Programmes Linking Demography to Development in the State</a:t>
            </a:r>
            <a:endParaRPr lang="en-NG" dirty="0">
              <a:effectLst/>
              <a:latin typeface="Tahoma" panose="020B0604030504040204" pitchFamily="34" charset="0"/>
              <a:ea typeface="Tahoma" panose="020B0604030504040204" pitchFamily="34" charset="0"/>
              <a:cs typeface="Tahoma" panose="020B0604030504040204" pitchFamily="34" charset="0"/>
            </a:endParaRPr>
          </a:p>
          <a:p>
            <a:pPr>
              <a:lnSpc>
                <a:spcPct val="112000"/>
              </a:lnSpc>
            </a:pPr>
            <a:endParaRPr lang="en-NG" sz="2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0A3869F3-602A-6079-DE86-8CAFD7B8C838}"/>
              </a:ext>
            </a:extLst>
          </p:cNvPr>
          <p:cNvSpPr>
            <a:spLocks noGrp="1"/>
          </p:cNvSpPr>
          <p:nvPr>
            <p:ph type="sldNum" sz="quarter" idx="12"/>
          </p:nvPr>
        </p:nvSpPr>
        <p:spPr/>
        <p:txBody>
          <a:bodyPr/>
          <a:lstStyle/>
          <a:p>
            <a:fld id="{FAEF9944-A4F6-4C59-AEBD-678D6480B8EA}" type="slidenum">
              <a:rPr lang="en-US" smtClean="0"/>
              <a:t>21</a:t>
            </a:fld>
            <a:endParaRPr lang="en-US" dirty="0"/>
          </a:p>
        </p:txBody>
      </p:sp>
    </p:spTree>
    <p:extLst>
      <p:ext uri="{BB962C8B-B14F-4D97-AF65-F5344CB8AC3E}">
        <p14:creationId xmlns:p14="http://schemas.microsoft.com/office/powerpoint/2010/main" val="99425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AFA18-0EA9-3FC1-C53D-F15EBC1183F9}"/>
              </a:ext>
            </a:extLst>
          </p:cNvPr>
          <p:cNvSpPr>
            <a:spLocks noGrp="1"/>
          </p:cNvSpPr>
          <p:nvPr>
            <p:ph idx="1"/>
          </p:nvPr>
        </p:nvSpPr>
        <p:spPr>
          <a:xfrm>
            <a:off x="1168562" y="982132"/>
            <a:ext cx="9854875" cy="4893736"/>
          </a:xfrm>
          <a:solidFill>
            <a:schemeClr val="accent5">
              <a:lumMod val="60000"/>
              <a:lumOff val="40000"/>
            </a:schemeClr>
          </a:solidFill>
        </p:spPr>
        <p:txBody>
          <a:bodyPr>
            <a:normAutofit/>
          </a:bodyPr>
          <a:lstStyle/>
          <a:p>
            <a:pPr algn="just">
              <a:spcBef>
                <a:spcPts val="0"/>
              </a:spcBef>
              <a:spcAft>
                <a:spcPts val="0"/>
              </a:spcAft>
            </a:pPr>
            <a:r>
              <a:rPr lang="en-GB" sz="2800" b="1" i="1" dirty="0">
                <a:effectLst/>
                <a:latin typeface="Tahoma" panose="020B0604030504040204" pitchFamily="34" charset="0"/>
                <a:ea typeface="Tahoma" panose="020B0604030504040204" pitchFamily="34" charset="0"/>
                <a:cs typeface="Tahoma" panose="020B0604030504040204" pitchFamily="34" charset="0"/>
              </a:rPr>
              <a:t>Module 5:	Overview of Pillars Matrix</a:t>
            </a:r>
            <a:endParaRPr lang="en-NG" sz="2800" dirty="0">
              <a:effectLst/>
              <a:latin typeface="Tahoma" panose="020B0604030504040204" pitchFamily="34" charset="0"/>
              <a:ea typeface="Tahoma" panose="020B0604030504040204" pitchFamily="34" charset="0"/>
              <a:cs typeface="Tahoma" panose="020B0604030504040204" pitchFamily="34" charset="0"/>
            </a:endParaRPr>
          </a:p>
          <a:p>
            <a:pPr lvl="1">
              <a:spcBef>
                <a:spcPts val="0"/>
              </a:spcBef>
              <a:spcAft>
                <a:spcPts val="0"/>
              </a:spcAft>
            </a:pPr>
            <a:r>
              <a:rPr lang="en-US" sz="2800" dirty="0">
                <a:effectLst/>
                <a:latin typeface="Tahoma" panose="020B0604030504040204" pitchFamily="34" charset="0"/>
                <a:ea typeface="Tahoma" panose="020B0604030504040204" pitchFamily="34" charset="0"/>
                <a:cs typeface="Tahoma" panose="020B0604030504040204" pitchFamily="34" charset="0"/>
              </a:rPr>
              <a:t>Identification of the Pillars </a:t>
            </a:r>
            <a:endParaRPr lang="en-NG" sz="2800" dirty="0">
              <a:effectLst/>
              <a:latin typeface="Tahoma" panose="020B0604030504040204" pitchFamily="34" charset="0"/>
              <a:ea typeface="Tahoma" panose="020B0604030504040204" pitchFamily="34" charset="0"/>
              <a:cs typeface="Tahoma" panose="020B0604030504040204" pitchFamily="34" charset="0"/>
            </a:endParaRPr>
          </a:p>
          <a:p>
            <a:pPr lvl="1">
              <a:spcBef>
                <a:spcPts val="0"/>
              </a:spcBef>
              <a:spcAft>
                <a:spcPts val="1200"/>
              </a:spcAft>
            </a:pPr>
            <a:r>
              <a:rPr lang="en-US" sz="2800" dirty="0">
                <a:effectLst/>
                <a:latin typeface="Tahoma" panose="020B0604030504040204" pitchFamily="34" charset="0"/>
                <a:ea typeface="Tahoma" panose="020B0604030504040204" pitchFamily="34" charset="0"/>
                <a:cs typeface="Tahoma" panose="020B0604030504040204" pitchFamily="34" charset="0"/>
              </a:rPr>
              <a:t>Guiding Steps for the Matrix Development</a:t>
            </a:r>
          </a:p>
          <a:p>
            <a:pPr lvl="1">
              <a:spcBef>
                <a:spcPts val="0"/>
              </a:spcBef>
              <a:spcAft>
                <a:spcPts val="1200"/>
              </a:spcAft>
            </a:pPr>
            <a:endParaRPr lang="en-NG" sz="2800" dirty="0">
              <a:effectLst/>
              <a:latin typeface="Tahoma" panose="020B0604030504040204" pitchFamily="34" charset="0"/>
              <a:ea typeface="Tahoma" panose="020B0604030504040204" pitchFamily="34" charset="0"/>
              <a:cs typeface="Tahoma" panose="020B0604030504040204" pitchFamily="34" charset="0"/>
            </a:endParaRPr>
          </a:p>
          <a:p>
            <a:pPr algn="just">
              <a:spcBef>
                <a:spcPts val="0"/>
              </a:spcBef>
              <a:spcAft>
                <a:spcPts val="0"/>
              </a:spcAft>
            </a:pPr>
            <a:r>
              <a:rPr lang="en-GB" sz="2800" b="1" i="1" dirty="0">
                <a:effectLst/>
                <a:latin typeface="Tahoma" panose="020B0604030504040204" pitchFamily="34" charset="0"/>
                <a:ea typeface="Tahoma" panose="020B0604030504040204" pitchFamily="34" charset="0"/>
                <a:cs typeface="Tahoma" panose="020B0604030504040204" pitchFamily="34" charset="0"/>
              </a:rPr>
              <a:t>Module 6:	Pillars Matrix </a:t>
            </a:r>
            <a:r>
              <a:rPr lang="en-NG" sz="2800" b="1" i="1" dirty="0">
                <a:effectLst/>
                <a:latin typeface="Tahoma" panose="020B0604030504040204" pitchFamily="34" charset="0"/>
                <a:ea typeface="Tahoma" panose="020B0604030504040204" pitchFamily="34" charset="0"/>
                <a:cs typeface="Tahoma" panose="020B0604030504040204" pitchFamily="34" charset="0"/>
              </a:rPr>
              <a:t>Development </a:t>
            </a:r>
            <a:endParaRPr lang="en-NG" sz="2800" dirty="0">
              <a:effectLst/>
              <a:latin typeface="Tahoma" panose="020B0604030504040204" pitchFamily="34" charset="0"/>
              <a:ea typeface="Tahoma" panose="020B0604030504040204" pitchFamily="34" charset="0"/>
              <a:cs typeface="Tahoma" panose="020B0604030504040204" pitchFamily="34" charset="0"/>
            </a:endParaRPr>
          </a:p>
          <a:p>
            <a:pPr lvl="1">
              <a:spcBef>
                <a:spcPts val="0"/>
              </a:spcBef>
              <a:spcAft>
                <a:spcPts val="0"/>
              </a:spcAft>
            </a:pPr>
            <a:r>
              <a:rPr lang="en-US" sz="2800" dirty="0">
                <a:effectLst/>
                <a:latin typeface="Tahoma" panose="020B0604030504040204" pitchFamily="34" charset="0"/>
                <a:ea typeface="Tahoma" panose="020B0604030504040204" pitchFamily="34" charset="0"/>
                <a:cs typeface="Tahoma" panose="020B0604030504040204" pitchFamily="34" charset="0"/>
              </a:rPr>
              <a:t>Objectives and Investments Options for each Pillar</a:t>
            </a:r>
            <a:endParaRPr lang="en-NG" sz="2800" dirty="0">
              <a:effectLst/>
              <a:latin typeface="Tahoma" panose="020B0604030504040204" pitchFamily="34" charset="0"/>
              <a:ea typeface="Tahoma" panose="020B0604030504040204" pitchFamily="34" charset="0"/>
              <a:cs typeface="Tahoma" panose="020B0604030504040204" pitchFamily="34" charset="0"/>
            </a:endParaRPr>
          </a:p>
          <a:p>
            <a:pPr lvl="1">
              <a:spcBef>
                <a:spcPts val="0"/>
              </a:spcBef>
              <a:spcAft>
                <a:spcPts val="0"/>
              </a:spcAft>
            </a:pPr>
            <a:r>
              <a:rPr lang="en-US" sz="2800" dirty="0">
                <a:effectLst/>
                <a:latin typeface="Tahoma" panose="020B0604030504040204" pitchFamily="34" charset="0"/>
                <a:ea typeface="Tahoma" panose="020B0604030504040204" pitchFamily="34" charset="0"/>
                <a:cs typeface="Tahoma" panose="020B0604030504040204" pitchFamily="34" charset="0"/>
              </a:rPr>
              <a:t>Key </a:t>
            </a:r>
            <a:r>
              <a:rPr lang="en-GB" sz="2800" dirty="0">
                <a:effectLst/>
                <a:latin typeface="Tahoma" panose="020B0604030504040204" pitchFamily="34" charset="0"/>
                <a:ea typeface="Tahoma" panose="020B0604030504040204" pitchFamily="34" charset="0"/>
                <a:cs typeface="Tahoma" panose="020B0604030504040204" pitchFamily="34" charset="0"/>
              </a:rPr>
              <a:t>Activities </a:t>
            </a:r>
            <a:r>
              <a:rPr lang="en-US" sz="2800" dirty="0">
                <a:effectLst/>
                <a:latin typeface="Tahoma" panose="020B0604030504040204" pitchFamily="34" charset="0"/>
                <a:ea typeface="Tahoma" panose="020B0604030504040204" pitchFamily="34" charset="0"/>
                <a:cs typeface="Tahoma" panose="020B0604030504040204" pitchFamily="34" charset="0"/>
              </a:rPr>
              <a:t>for each Pillar</a:t>
            </a:r>
            <a:endParaRPr lang="en-NG" sz="2800" dirty="0">
              <a:effectLst/>
              <a:latin typeface="Tahoma" panose="020B0604030504040204" pitchFamily="34" charset="0"/>
              <a:ea typeface="Tahoma" panose="020B0604030504040204" pitchFamily="34" charset="0"/>
              <a:cs typeface="Tahoma" panose="020B0604030504040204" pitchFamily="34" charset="0"/>
            </a:endParaRPr>
          </a:p>
          <a:p>
            <a:pPr lvl="1">
              <a:spcBef>
                <a:spcPts val="0"/>
              </a:spcBef>
              <a:spcAft>
                <a:spcPts val="0"/>
              </a:spcAft>
            </a:pPr>
            <a:r>
              <a:rPr lang="en-GB" sz="2800" dirty="0">
                <a:effectLst/>
                <a:latin typeface="Tahoma" panose="020B0604030504040204" pitchFamily="34" charset="0"/>
                <a:ea typeface="Tahoma" panose="020B0604030504040204" pitchFamily="34" charset="0"/>
                <a:cs typeface="Tahoma" panose="020B0604030504040204" pitchFamily="34" charset="0"/>
              </a:rPr>
              <a:t>Performance and Monitoring Indicators </a:t>
            </a:r>
            <a:endParaRPr lang="en-NG" sz="2800" dirty="0">
              <a:effectLst/>
              <a:latin typeface="Tahoma" panose="020B0604030504040204" pitchFamily="34" charset="0"/>
              <a:ea typeface="Tahoma" panose="020B0604030504040204" pitchFamily="34" charset="0"/>
              <a:cs typeface="Tahoma" panose="020B0604030504040204" pitchFamily="34" charset="0"/>
            </a:endParaRPr>
          </a:p>
          <a:p>
            <a:pPr lvl="1">
              <a:spcBef>
                <a:spcPts val="0"/>
              </a:spcBef>
              <a:spcAft>
                <a:spcPts val="1200"/>
              </a:spcAft>
            </a:pPr>
            <a:r>
              <a:rPr lang="en-GB" sz="2800" dirty="0">
                <a:effectLst/>
                <a:latin typeface="Tahoma" panose="020B0604030504040204" pitchFamily="34" charset="0"/>
                <a:ea typeface="Tahoma" panose="020B0604030504040204" pitchFamily="34" charset="0"/>
                <a:cs typeface="Tahoma" panose="020B0604030504040204" pitchFamily="34" charset="0"/>
              </a:rPr>
              <a:t>Responsibilities and Timelines</a:t>
            </a:r>
            <a:endParaRPr lang="en-NG" sz="2800" dirty="0">
              <a:effectLst/>
              <a:latin typeface="Tahoma" panose="020B0604030504040204" pitchFamily="34" charset="0"/>
              <a:ea typeface="Tahoma" panose="020B0604030504040204" pitchFamily="34" charset="0"/>
              <a:cs typeface="Tahoma" panose="020B0604030504040204" pitchFamily="34" charset="0"/>
            </a:endParaRPr>
          </a:p>
          <a:p>
            <a:endParaRPr lang="en-NG"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B615EF8B-1715-FCD2-828F-C2CAF7AF154F}"/>
              </a:ext>
            </a:extLst>
          </p:cNvPr>
          <p:cNvSpPr>
            <a:spLocks noGrp="1"/>
          </p:cNvSpPr>
          <p:nvPr>
            <p:ph type="sldNum" sz="quarter" idx="12"/>
          </p:nvPr>
        </p:nvSpPr>
        <p:spPr/>
        <p:txBody>
          <a:bodyPr/>
          <a:lstStyle/>
          <a:p>
            <a:fld id="{FAEF9944-A4F6-4C59-AEBD-678D6480B8EA}" type="slidenum">
              <a:rPr lang="en-US" smtClean="0"/>
              <a:t>22</a:t>
            </a:fld>
            <a:endParaRPr lang="en-US" dirty="0"/>
          </a:p>
        </p:txBody>
      </p:sp>
    </p:spTree>
    <p:extLst>
      <p:ext uri="{BB962C8B-B14F-4D97-AF65-F5344CB8AC3E}">
        <p14:creationId xmlns:p14="http://schemas.microsoft.com/office/powerpoint/2010/main" val="155054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F9018A-EAF3-25C3-F3FC-94D450E498FF}"/>
              </a:ext>
            </a:extLst>
          </p:cNvPr>
          <p:cNvSpPr>
            <a:spLocks noGrp="1"/>
          </p:cNvSpPr>
          <p:nvPr>
            <p:ph idx="1"/>
          </p:nvPr>
        </p:nvSpPr>
        <p:spPr>
          <a:xfrm>
            <a:off x="1169043" y="1122744"/>
            <a:ext cx="9727554" cy="4753124"/>
          </a:xfrm>
          <a:solidFill>
            <a:schemeClr val="accent5">
              <a:lumMod val="60000"/>
              <a:lumOff val="40000"/>
            </a:schemeClr>
          </a:solidFill>
        </p:spPr>
        <p:txBody>
          <a:bodyPr>
            <a:normAutofit/>
          </a:bodyPr>
          <a:lstStyle/>
          <a:p>
            <a:pPr marL="742950" marR="0" indent="-742950">
              <a:spcBef>
                <a:spcPts val="0"/>
              </a:spcBef>
              <a:spcAft>
                <a:spcPts val="0"/>
              </a:spcAft>
            </a:pPr>
            <a:r>
              <a:rPr lang="en-GB" b="1" i="1" dirty="0">
                <a:effectLst/>
                <a:latin typeface="Tahoma" panose="020B0604030504040204" pitchFamily="34" charset="0"/>
                <a:ea typeface="Tahoma" panose="020B0604030504040204" pitchFamily="34" charset="0"/>
                <a:cs typeface="Tahoma" panose="020B0604030504040204" pitchFamily="34" charset="0"/>
              </a:rPr>
              <a:t>Module 7:	Implementation, Monitoring and Evaluation</a:t>
            </a:r>
            <a:r>
              <a:rPr lang="en-NG" b="1" i="1" dirty="0">
                <a:effectLst/>
                <a:latin typeface="Tahoma" panose="020B0604030504040204" pitchFamily="34" charset="0"/>
                <a:ea typeface="Tahoma" panose="020B0604030504040204" pitchFamily="34" charset="0"/>
                <a:cs typeface="Tahoma" panose="020B0604030504040204" pitchFamily="34" charset="0"/>
              </a:rPr>
              <a:t> of</a:t>
            </a:r>
            <a:r>
              <a:rPr lang="en-GB" b="1" i="1" dirty="0">
                <a:effectLst/>
                <a:latin typeface="Tahoma" panose="020B0604030504040204" pitchFamily="34" charset="0"/>
                <a:ea typeface="Tahoma" panose="020B0604030504040204" pitchFamily="34" charset="0"/>
                <a:cs typeface="Tahoma" panose="020B0604030504040204" pitchFamily="34" charset="0"/>
              </a:rPr>
              <a:t> the Roadmap</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spcBef>
                <a:spcPts val="0"/>
              </a:spcBef>
              <a:spcAft>
                <a:spcPts val="0"/>
              </a:spcAft>
              <a:buFont typeface="Courier New" panose="02070309020205020404" pitchFamily="49" charset="0"/>
              <a:buChar char="o"/>
            </a:pPr>
            <a:r>
              <a:rPr lang="en-GB" sz="2400" dirty="0">
                <a:solidFill>
                  <a:srgbClr val="222222"/>
                </a:solidFill>
                <a:effectLst/>
                <a:latin typeface="Tahoma" panose="020B0604030504040204" pitchFamily="34" charset="0"/>
                <a:ea typeface="Tahoma" panose="020B0604030504040204" pitchFamily="34" charset="0"/>
                <a:cs typeface="Tahoma" panose="020B0604030504040204" pitchFamily="34" charset="0"/>
              </a:rPr>
              <a:t>Implementation Framework</a:t>
            </a:r>
            <a:endParaRPr lang="en-NG" sz="2400"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spcBef>
                <a:spcPts val="0"/>
              </a:spcBef>
              <a:spcAft>
                <a:spcPts val="1200"/>
              </a:spcAft>
              <a:buFont typeface="Courier New" panose="02070309020205020404" pitchFamily="49" charset="0"/>
              <a:buChar char="o"/>
            </a:pPr>
            <a:r>
              <a:rPr lang="en-GB" sz="2400" dirty="0">
                <a:effectLst/>
                <a:latin typeface="Tahoma" panose="020B0604030504040204" pitchFamily="34" charset="0"/>
                <a:ea typeface="Tahoma" panose="020B0604030504040204" pitchFamily="34" charset="0"/>
                <a:cs typeface="Tahoma" panose="020B0604030504040204" pitchFamily="34" charset="0"/>
              </a:rPr>
              <a:t>Monitoring and Evaluation </a:t>
            </a:r>
            <a:r>
              <a:rPr lang="en-GB" sz="2400" dirty="0">
                <a:solidFill>
                  <a:srgbClr val="222222"/>
                </a:solidFill>
                <a:effectLst/>
                <a:latin typeface="Tahoma" panose="020B0604030504040204" pitchFamily="34" charset="0"/>
                <a:ea typeface="Tahoma" panose="020B0604030504040204" pitchFamily="34" charset="0"/>
                <a:cs typeface="Tahoma" panose="020B0604030504040204" pitchFamily="34" charset="0"/>
              </a:rPr>
              <a:t>Framework</a:t>
            </a:r>
            <a:r>
              <a:rPr lang="en-GB" sz="2400" dirty="0">
                <a:effectLst/>
                <a:latin typeface="Tahoma" panose="020B0604030504040204" pitchFamily="34" charset="0"/>
                <a:ea typeface="Tahoma" panose="020B0604030504040204" pitchFamily="34" charset="0"/>
                <a:cs typeface="Tahoma" panose="020B0604030504040204" pitchFamily="34" charset="0"/>
              </a:rPr>
              <a:t> </a:t>
            </a:r>
          </a:p>
          <a:p>
            <a:pPr marL="742950" marR="0" lvl="1" indent="-285750">
              <a:spcBef>
                <a:spcPts val="0"/>
              </a:spcBef>
              <a:spcAft>
                <a:spcPts val="1200"/>
              </a:spcAft>
              <a:buFont typeface="Courier New" panose="02070309020205020404" pitchFamily="49" charset="0"/>
              <a:buChar char="o"/>
            </a:pPr>
            <a:endParaRPr lang="en-NG" sz="2400" dirty="0">
              <a:effectLst/>
              <a:latin typeface="Tahoma" panose="020B0604030504040204" pitchFamily="34" charset="0"/>
              <a:ea typeface="Tahoma" panose="020B0604030504040204" pitchFamily="34" charset="0"/>
              <a:cs typeface="Tahoma" panose="020B0604030504040204" pitchFamily="34" charset="0"/>
            </a:endParaRPr>
          </a:p>
          <a:p>
            <a:pPr marL="742950" marR="0" indent="-742950">
              <a:spcBef>
                <a:spcPts val="0"/>
              </a:spcBef>
              <a:spcAft>
                <a:spcPts val="0"/>
              </a:spcAft>
            </a:pPr>
            <a:r>
              <a:rPr lang="en-GB" b="1" i="1" dirty="0">
                <a:effectLst/>
                <a:latin typeface="Tahoma" panose="020B0604030504040204" pitchFamily="34" charset="0"/>
                <a:ea typeface="Tahoma" panose="020B0604030504040204" pitchFamily="34" charset="0"/>
                <a:cs typeface="Tahoma" panose="020B0604030504040204" pitchFamily="34" charset="0"/>
              </a:rPr>
              <a:t>Module 8:	</a:t>
            </a:r>
            <a:r>
              <a:rPr lang="en-NG" b="1" i="1" dirty="0">
                <a:effectLst/>
                <a:latin typeface="Tahoma" panose="020B0604030504040204" pitchFamily="34" charset="0"/>
                <a:ea typeface="Tahoma" panose="020B0604030504040204" pitchFamily="34" charset="0"/>
                <a:cs typeface="Tahoma" panose="020B0604030504040204" pitchFamily="34" charset="0"/>
              </a:rPr>
              <a:t>Finalization of</a:t>
            </a:r>
            <a:r>
              <a:rPr lang="en-GB" b="1" i="1" dirty="0">
                <a:effectLst/>
                <a:latin typeface="Tahoma" panose="020B0604030504040204" pitchFamily="34" charset="0"/>
                <a:ea typeface="Tahoma" panose="020B0604030504040204" pitchFamily="34" charset="0"/>
                <a:cs typeface="Tahoma" panose="020B0604030504040204" pitchFamily="34" charset="0"/>
              </a:rPr>
              <a:t> the Roadmap</a:t>
            </a:r>
            <a:endParaRPr lang="en-NG"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spcBef>
                <a:spcPts val="0"/>
              </a:spcBef>
              <a:spcAft>
                <a:spcPts val="0"/>
              </a:spcAft>
              <a:buFont typeface="Courier New" panose="02070309020205020404" pitchFamily="49" charset="0"/>
              <a:buChar char="o"/>
            </a:pPr>
            <a:r>
              <a:rPr lang="en-US" sz="2400" dirty="0">
                <a:effectLst/>
                <a:latin typeface="Tahoma" panose="020B0604030504040204" pitchFamily="34" charset="0"/>
                <a:ea typeface="Tahoma" panose="020B0604030504040204" pitchFamily="34" charset="0"/>
                <a:cs typeface="Tahoma" panose="020B0604030504040204" pitchFamily="34" charset="0"/>
              </a:rPr>
              <a:t>Harmonization of Pillars Matrix </a:t>
            </a:r>
            <a:endParaRPr lang="en-NG" sz="2400"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Tahoma" panose="020B0604030504040204" pitchFamily="34" charset="0"/>
                <a:ea typeface="Tahoma" panose="020B0604030504040204" pitchFamily="34" charset="0"/>
                <a:cs typeface="Tahoma" panose="020B0604030504040204" pitchFamily="34" charset="0"/>
              </a:rPr>
              <a:t>Presentation of the Zero Draft</a:t>
            </a:r>
            <a:endParaRPr lang="en-NG" sz="2400" dirty="0">
              <a:effectLst/>
              <a:latin typeface="Tahoma" panose="020B0604030504040204" pitchFamily="34" charset="0"/>
              <a:ea typeface="Tahoma" panose="020B0604030504040204" pitchFamily="34" charset="0"/>
              <a:cs typeface="Tahoma" panose="020B060403050404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Tahoma" panose="020B0604030504040204" pitchFamily="34" charset="0"/>
                <a:ea typeface="Tahoma" panose="020B0604030504040204" pitchFamily="34" charset="0"/>
                <a:cs typeface="Tahoma" panose="020B0604030504040204" pitchFamily="34" charset="0"/>
              </a:rPr>
              <a:t>Presentation of the Action Plan, </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Way Forward and Closing</a:t>
            </a:r>
            <a:endParaRPr lang="en-NG" sz="2400" dirty="0">
              <a:effectLst/>
              <a:latin typeface="Tahoma" panose="020B0604030504040204" pitchFamily="34" charset="0"/>
              <a:ea typeface="Tahoma" panose="020B0604030504040204" pitchFamily="34" charset="0"/>
              <a:cs typeface="Tahoma" panose="020B0604030504040204" pitchFamily="34" charset="0"/>
            </a:endParaRPr>
          </a:p>
          <a:p>
            <a:endParaRPr lang="en-NG"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2A785CF-A07B-9B60-DA6A-9714B61AE386}"/>
              </a:ext>
            </a:extLst>
          </p:cNvPr>
          <p:cNvSpPr>
            <a:spLocks noGrp="1"/>
          </p:cNvSpPr>
          <p:nvPr>
            <p:ph type="sldNum" sz="quarter" idx="12"/>
          </p:nvPr>
        </p:nvSpPr>
        <p:spPr/>
        <p:txBody>
          <a:bodyPr/>
          <a:lstStyle/>
          <a:p>
            <a:fld id="{FAEF9944-A4F6-4C59-AEBD-678D6480B8EA}" type="slidenum">
              <a:rPr lang="en-US" smtClean="0"/>
              <a:t>23</a:t>
            </a:fld>
            <a:endParaRPr lang="en-US" dirty="0"/>
          </a:p>
        </p:txBody>
      </p:sp>
    </p:spTree>
    <p:extLst>
      <p:ext uri="{BB962C8B-B14F-4D97-AF65-F5344CB8AC3E}">
        <p14:creationId xmlns:p14="http://schemas.microsoft.com/office/powerpoint/2010/main" val="2242351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5DC9-CCEF-F0A2-028A-1D592B8E69F2}"/>
              </a:ext>
            </a:extLst>
          </p:cNvPr>
          <p:cNvSpPr>
            <a:spLocks noGrp="1"/>
          </p:cNvSpPr>
          <p:nvPr>
            <p:ph type="title"/>
          </p:nvPr>
        </p:nvSpPr>
        <p:spPr/>
        <p:txBody>
          <a:bodyPr>
            <a:normAutofit fontScale="90000"/>
          </a:bodyPr>
          <a:lstStyle/>
          <a:p>
            <a:r>
              <a:rPr lang="en-GB" b="1" i="1" dirty="0">
                <a:latin typeface="Times New Roman" panose="02020603050405020304" pitchFamily="18" charset="0"/>
                <a:ea typeface="Times New Roman" panose="02020603050405020304" pitchFamily="18" charset="0"/>
              </a:rPr>
              <a:t>Section D: Post Workshop Stage</a:t>
            </a:r>
            <a:br>
              <a:rPr lang="en-NG" dirty="0">
                <a:latin typeface="Times New Roman" panose="02020603050405020304" pitchFamily="18" charset="0"/>
                <a:ea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7E9EB901-DB62-FF2E-D23C-4D3BBD594221}"/>
              </a:ext>
            </a:extLst>
          </p:cNvPr>
          <p:cNvSpPr>
            <a:spLocks noGrp="1"/>
          </p:cNvSpPr>
          <p:nvPr>
            <p:ph idx="1"/>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GB" sz="2800" dirty="0">
                <a:latin typeface="Tahoma" panose="020B0604030504040204" pitchFamily="34" charset="0"/>
                <a:ea typeface="Tahoma" panose="020B0604030504040204" pitchFamily="34" charset="0"/>
                <a:cs typeface="Tahoma" panose="020B0604030504040204" pitchFamily="34" charset="0"/>
              </a:rPr>
              <a:t>Finalisation of the Report Submitted at the DD Roadmap Workshop</a:t>
            </a:r>
            <a:endParaRPr lang="en-NG" sz="28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2800" dirty="0">
                <a:latin typeface="Tahoma" panose="020B0604030504040204" pitchFamily="34" charset="0"/>
                <a:ea typeface="Tahoma" panose="020B0604030504040204" pitchFamily="34" charset="0"/>
                <a:cs typeface="Tahoma" panose="020B0604030504040204" pitchFamily="34" charset="0"/>
              </a:rPr>
              <a:t>Validation of the Report</a:t>
            </a:r>
            <a:endParaRPr lang="en-NG" sz="28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sz="2800" dirty="0">
                <a:latin typeface="Tahoma" panose="020B0604030504040204" pitchFamily="34" charset="0"/>
                <a:ea typeface="Tahoma" panose="020B0604030504040204" pitchFamily="34" charset="0"/>
                <a:cs typeface="Tahoma" panose="020B0604030504040204" pitchFamily="34" charset="0"/>
              </a:rPr>
              <a:t>Editing and Publication of the Report</a:t>
            </a:r>
            <a:endParaRPr lang="en-NG" sz="2800" dirty="0">
              <a:latin typeface="Tahoma" panose="020B0604030504040204" pitchFamily="34" charset="0"/>
              <a:ea typeface="Tahoma" panose="020B0604030504040204" pitchFamily="34" charset="0"/>
              <a:cs typeface="Tahoma" panose="020B0604030504040204" pitchFamily="34" charset="0"/>
            </a:endParaRPr>
          </a:p>
          <a:p>
            <a:endParaRPr lang="en-NG"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84386F8-7AEF-3CBC-BAC2-EDA81FE0A9F6}"/>
              </a:ext>
            </a:extLst>
          </p:cNvPr>
          <p:cNvSpPr>
            <a:spLocks noGrp="1"/>
          </p:cNvSpPr>
          <p:nvPr>
            <p:ph type="sldNum" sz="quarter" idx="12"/>
          </p:nvPr>
        </p:nvSpPr>
        <p:spPr/>
        <p:txBody>
          <a:bodyPr/>
          <a:lstStyle/>
          <a:p>
            <a:fld id="{FAEF9944-A4F6-4C59-AEBD-678D6480B8EA}" type="slidenum">
              <a:rPr lang="en-US" smtClean="0"/>
              <a:t>24</a:t>
            </a:fld>
            <a:endParaRPr lang="en-US" dirty="0"/>
          </a:p>
        </p:txBody>
      </p:sp>
    </p:spTree>
    <p:extLst>
      <p:ext uri="{BB962C8B-B14F-4D97-AF65-F5344CB8AC3E}">
        <p14:creationId xmlns:p14="http://schemas.microsoft.com/office/powerpoint/2010/main" val="154515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C703-CF8E-4027-9383-9480AADD376A}"/>
              </a:ext>
            </a:extLst>
          </p:cNvPr>
          <p:cNvSpPr>
            <a:spLocks noGrp="1"/>
          </p:cNvSpPr>
          <p:nvPr>
            <p:ph type="title"/>
          </p:nvPr>
        </p:nvSpPr>
        <p:spPr>
          <a:xfrm>
            <a:off x="1752600" y="0"/>
            <a:ext cx="8849810" cy="762000"/>
          </a:xfrm>
          <a:solidFill>
            <a:schemeClr val="accent6">
              <a:lumMod val="50000"/>
            </a:schemeClr>
          </a:solidFill>
        </p:spPr>
        <p:txBody>
          <a:bodyPr>
            <a:noAutofit/>
          </a:bodyPr>
          <a:lstStyle/>
          <a:p>
            <a:r>
              <a:rPr lang="en-GB" sz="28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Thematic Pillars in the Nigerian Demographic Dividend Roadmap</a:t>
            </a:r>
            <a:endParaRPr lang="en-NG" sz="2800"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a:extLst>
              <a:ext uri="{FF2B5EF4-FFF2-40B4-BE49-F238E27FC236}">
                <a16:creationId xmlns:a16="http://schemas.microsoft.com/office/drawing/2014/main" id="{6DBD1675-1E2A-4DBB-9048-3A9E084656C5}"/>
              </a:ext>
            </a:extLst>
          </p:cNvPr>
          <p:cNvPicPr>
            <a:picLocks noGrp="1" noChangeAspect="1"/>
          </p:cNvPicPr>
          <p:nvPr>
            <p:ph idx="1"/>
          </p:nvPr>
        </p:nvPicPr>
        <p:blipFill>
          <a:blip r:embed="rId2"/>
          <a:stretch>
            <a:fillRect/>
          </a:stretch>
        </p:blipFill>
        <p:spPr>
          <a:xfrm>
            <a:off x="1145894" y="1143000"/>
            <a:ext cx="9931077" cy="5410200"/>
          </a:xfrm>
          <a:prstGeom prst="rect">
            <a:avLst/>
          </a:prstGeom>
        </p:spPr>
      </p:pic>
    </p:spTree>
    <p:extLst>
      <p:ext uri="{BB962C8B-B14F-4D97-AF65-F5344CB8AC3E}">
        <p14:creationId xmlns:p14="http://schemas.microsoft.com/office/powerpoint/2010/main" val="125706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454A-1CEA-43FC-9560-0A2013550BB7}"/>
              </a:ext>
            </a:extLst>
          </p:cNvPr>
          <p:cNvSpPr>
            <a:spLocks noGrp="1"/>
          </p:cNvSpPr>
          <p:nvPr>
            <p:ph type="title"/>
          </p:nvPr>
        </p:nvSpPr>
        <p:spPr>
          <a:xfrm>
            <a:off x="1646499" y="0"/>
            <a:ext cx="8686800" cy="381000"/>
          </a:xfrm>
        </p:spPr>
        <p:txBody>
          <a:bodyPr>
            <a:normAutofit fontScale="90000"/>
          </a:bodyPr>
          <a:lstStyle/>
          <a:p>
            <a:r>
              <a:rPr lang="en-US" sz="2000" b="1" dirty="0">
                <a:latin typeface="Arial Unicode MS" panose="020B0604020202020204" pitchFamily="34" charset="-128"/>
                <a:ea typeface="Arial Unicode MS" panose="020B0604020202020204" pitchFamily="34" charset="-128"/>
                <a:cs typeface="Arial Unicode MS" panose="020B0604020202020204" pitchFamily="34" charset="-128"/>
              </a:rPr>
              <a:t>Pillars in various Roadmaps for Harnessing the Demographic Dividend</a:t>
            </a:r>
            <a:endParaRPr lang="en-NG" sz="2000" dirty="0"/>
          </a:p>
        </p:txBody>
      </p:sp>
      <p:pic>
        <p:nvPicPr>
          <p:cNvPr id="5" name="Content Placeholder 4">
            <a:extLst>
              <a:ext uri="{FF2B5EF4-FFF2-40B4-BE49-F238E27FC236}">
                <a16:creationId xmlns:a16="http://schemas.microsoft.com/office/drawing/2014/main" id="{193DFBCF-2626-4CBB-A3E9-A7ED54DFA772}"/>
              </a:ext>
            </a:extLst>
          </p:cNvPr>
          <p:cNvPicPr>
            <a:picLocks noGrp="1" noChangeAspect="1"/>
          </p:cNvPicPr>
          <p:nvPr>
            <p:ph idx="1"/>
          </p:nvPr>
        </p:nvPicPr>
        <p:blipFill>
          <a:blip r:embed="rId2"/>
          <a:stretch>
            <a:fillRect/>
          </a:stretch>
        </p:blipFill>
        <p:spPr>
          <a:xfrm>
            <a:off x="127322" y="486136"/>
            <a:ext cx="11956648" cy="6303937"/>
          </a:xfrm>
          <a:prstGeom prst="rect">
            <a:avLst/>
          </a:prstGeom>
        </p:spPr>
      </p:pic>
    </p:spTree>
    <p:extLst>
      <p:ext uri="{BB962C8B-B14F-4D97-AF65-F5344CB8AC3E}">
        <p14:creationId xmlns:p14="http://schemas.microsoft.com/office/powerpoint/2010/main" val="2159723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58353A-1E3A-41A1-6821-D604C7391F62}"/>
              </a:ext>
            </a:extLst>
          </p:cNvPr>
          <p:cNvSpPr>
            <a:spLocks noGrp="1"/>
          </p:cNvSpPr>
          <p:nvPr>
            <p:ph idx="1"/>
          </p:nvPr>
        </p:nvSpPr>
        <p:spPr/>
        <p:txBody>
          <a:bodyPr>
            <a:normAutofit/>
          </a:bodyPr>
          <a:lstStyle/>
          <a:p>
            <a:pPr marL="0" indent="0" algn="ctr">
              <a:buNone/>
            </a:pPr>
            <a:r>
              <a:rPr lang="en-GB" sz="3600" b="1" i="0" dirty="0">
                <a:solidFill>
                  <a:srgbClr val="C00000"/>
                </a:solidFill>
                <a:effectLst/>
                <a:latin typeface="Aharoni" panose="02010803020104030203" pitchFamily="2" charset="-79"/>
                <a:cs typeface="Aharoni" panose="02010803020104030203" pitchFamily="2" charset="-79"/>
              </a:rPr>
              <a:t>Using National Transfer Accounts Approach for estimating the Demographic Dividend and Preparing the Demographic Dividend Report - Training Manual</a:t>
            </a:r>
            <a:endParaRPr lang="en-NG" sz="4400" dirty="0">
              <a:latin typeface="Aharoni" panose="02010803020104030203" pitchFamily="2" charset="-79"/>
              <a:cs typeface="Aharoni" panose="02010803020104030203" pitchFamily="2" charset="-79"/>
            </a:endParaRPr>
          </a:p>
        </p:txBody>
      </p:sp>
      <p:sp>
        <p:nvSpPr>
          <p:cNvPr id="4" name="Slide Number Placeholder 3">
            <a:extLst>
              <a:ext uri="{FF2B5EF4-FFF2-40B4-BE49-F238E27FC236}">
                <a16:creationId xmlns:a16="http://schemas.microsoft.com/office/drawing/2014/main" id="{59191E00-4CC8-DC83-43C1-C22A50635E07}"/>
              </a:ext>
            </a:extLst>
          </p:cNvPr>
          <p:cNvSpPr>
            <a:spLocks noGrp="1"/>
          </p:cNvSpPr>
          <p:nvPr>
            <p:ph type="sldNum" sz="quarter" idx="12"/>
          </p:nvPr>
        </p:nvSpPr>
        <p:spPr/>
        <p:txBody>
          <a:bodyPr/>
          <a:lstStyle/>
          <a:p>
            <a:fld id="{FAEF9944-A4F6-4C59-AEBD-678D6480B8EA}" type="slidenum">
              <a:rPr lang="en-US" smtClean="0"/>
              <a:t>27</a:t>
            </a:fld>
            <a:endParaRPr lang="en-US" dirty="0"/>
          </a:p>
        </p:txBody>
      </p:sp>
    </p:spTree>
    <p:extLst>
      <p:ext uri="{BB962C8B-B14F-4D97-AF65-F5344CB8AC3E}">
        <p14:creationId xmlns:p14="http://schemas.microsoft.com/office/powerpoint/2010/main" val="332765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63CB-0261-E5CB-BB43-6E421EC7C96E}"/>
              </a:ext>
            </a:extLst>
          </p:cNvPr>
          <p:cNvSpPr>
            <a:spLocks noGrp="1"/>
          </p:cNvSpPr>
          <p:nvPr>
            <p:ph type="title"/>
          </p:nvPr>
        </p:nvSpPr>
        <p:spPr>
          <a:xfrm>
            <a:off x="497712" y="74525"/>
            <a:ext cx="11250592" cy="967197"/>
          </a:xfrm>
          <a:solidFill>
            <a:schemeClr val="accent5">
              <a:lumMod val="20000"/>
              <a:lumOff val="80000"/>
            </a:schemeClr>
          </a:solidFill>
        </p:spPr>
        <p:txBody>
          <a:bodyPr>
            <a:noAutofit/>
          </a:bodyPr>
          <a:lstStyle/>
          <a:p>
            <a:pPr algn="l"/>
            <a:r>
              <a:rPr lang="en-GB" sz="3200" b="1" dirty="0">
                <a:solidFill>
                  <a:srgbClr val="000000"/>
                </a:solidFill>
                <a:effectLst/>
                <a:latin typeface="+mn-lt"/>
                <a:ea typeface="Calibri" panose="020F0502020204030204" pitchFamily="34" charset="0"/>
                <a:cs typeface="Times New Roman" panose="02020603050405020304" pitchFamily="18" charset="0"/>
              </a:rPr>
              <a:t>Stages </a:t>
            </a:r>
            <a:r>
              <a:rPr lang="en-GB" sz="3200" b="1" dirty="0">
                <a:solidFill>
                  <a:srgbClr val="000000"/>
                </a:solidFill>
                <a:latin typeface="+mn-lt"/>
                <a:ea typeface="Calibri" panose="020F0502020204030204" pitchFamily="34" charset="0"/>
                <a:cs typeface="Times New Roman" panose="02020603050405020304" pitchFamily="18" charset="0"/>
              </a:rPr>
              <a:t>of the </a:t>
            </a:r>
            <a:r>
              <a:rPr lang="en-GB" sz="3200" b="1" dirty="0">
                <a:solidFill>
                  <a:srgbClr val="000000"/>
                </a:solidFill>
                <a:effectLst/>
                <a:latin typeface="+mn-lt"/>
                <a:ea typeface="Calibri" panose="020F0502020204030204" pitchFamily="34" charset="0"/>
                <a:cs typeface="Times New Roman" panose="02020603050405020304" pitchFamily="18" charset="0"/>
              </a:rPr>
              <a:t>Training </a:t>
            </a:r>
            <a:r>
              <a:rPr lang="en-GB" sz="3200" b="1" i="1" dirty="0">
                <a:effectLst/>
                <a:latin typeface="+mn-lt"/>
                <a:ea typeface="Calibri" panose="020F0502020204030204" pitchFamily="34" charset="0"/>
              </a:rPr>
              <a:t>Procedure</a:t>
            </a:r>
            <a:br>
              <a:rPr lang="en-GB" sz="3200" b="1" i="1" dirty="0">
                <a:effectLst/>
                <a:latin typeface="+mn-lt"/>
                <a:ea typeface="Calibri" panose="020F0502020204030204" pitchFamily="34" charset="0"/>
              </a:rPr>
            </a:br>
            <a:r>
              <a:rPr lang="en-GB" sz="3200" b="1" dirty="0">
                <a:effectLst/>
                <a:latin typeface="+mn-lt"/>
              </a:rPr>
              <a:t>Pre-workshop Stage</a:t>
            </a:r>
            <a:endParaRPr lang="en-NG" sz="3200" b="1" dirty="0">
              <a:latin typeface="+mn-lt"/>
            </a:endParaRPr>
          </a:p>
        </p:txBody>
      </p:sp>
      <p:graphicFrame>
        <p:nvGraphicFramePr>
          <p:cNvPr id="5" name="Content Placeholder 4">
            <a:extLst>
              <a:ext uri="{FF2B5EF4-FFF2-40B4-BE49-F238E27FC236}">
                <a16:creationId xmlns:a16="http://schemas.microsoft.com/office/drawing/2014/main" id="{E096586A-75F5-49B5-ABE3-F53AFC2E61A0}"/>
              </a:ext>
            </a:extLst>
          </p:cNvPr>
          <p:cNvGraphicFramePr>
            <a:graphicFrameLocks noGrp="1"/>
          </p:cNvGraphicFramePr>
          <p:nvPr>
            <p:ph idx="1"/>
            <p:extLst>
              <p:ext uri="{D42A27DB-BD31-4B8C-83A1-F6EECF244321}">
                <p14:modId xmlns:p14="http://schemas.microsoft.com/office/powerpoint/2010/main" val="874050467"/>
              </p:ext>
            </p:extLst>
          </p:nvPr>
        </p:nvGraphicFramePr>
        <p:xfrm>
          <a:off x="312517" y="1134319"/>
          <a:ext cx="11620982" cy="5463250"/>
        </p:xfrm>
        <a:graphic>
          <a:graphicData uri="http://schemas.openxmlformats.org/drawingml/2006/table">
            <a:tbl>
              <a:tblPr firstRow="1" firstCol="1" bandRow="1">
                <a:tableStyleId>{B301B821-A1FF-4177-AEE7-76D212191A09}</a:tableStyleId>
              </a:tblPr>
              <a:tblGrid>
                <a:gridCol w="6879294">
                  <a:extLst>
                    <a:ext uri="{9D8B030D-6E8A-4147-A177-3AD203B41FA5}">
                      <a16:colId xmlns:a16="http://schemas.microsoft.com/office/drawing/2014/main" val="4057918203"/>
                    </a:ext>
                  </a:extLst>
                </a:gridCol>
                <a:gridCol w="4741688">
                  <a:extLst>
                    <a:ext uri="{9D8B030D-6E8A-4147-A177-3AD203B41FA5}">
                      <a16:colId xmlns:a16="http://schemas.microsoft.com/office/drawing/2014/main" val="3470701311"/>
                    </a:ext>
                  </a:extLst>
                </a:gridCol>
              </a:tblGrid>
              <a:tr h="503545">
                <a:tc>
                  <a:txBody>
                    <a:bodyPr/>
                    <a:lstStyle/>
                    <a:p>
                      <a:pPr marL="0" marR="0" algn="ctr">
                        <a:lnSpc>
                          <a:spcPct val="114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Objective</a:t>
                      </a:r>
                      <a:endParaRPr lang="en-NG" sz="2200" b="1" dirty="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Outcome</a:t>
                      </a:r>
                      <a:endParaRPr lang="en-NG" sz="2200" b="1" dirty="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302672"/>
                  </a:ext>
                </a:extLst>
              </a:tr>
              <a:tr h="4959705">
                <a:tc>
                  <a:txBody>
                    <a:bodyPr/>
                    <a:lstStyle/>
                    <a:p>
                      <a:pPr marL="342900" marR="0" indent="-342900" algn="just">
                        <a:lnSpc>
                          <a:spcPct val="114000"/>
                        </a:lnSpc>
                        <a:spcBef>
                          <a:spcPts val="0"/>
                        </a:spcBef>
                        <a:spcAft>
                          <a:spcPts val="0"/>
                        </a:spcAft>
                        <a:buFont typeface="Arial" panose="020B0604020202020204" pitchFamily="34" charset="0"/>
                        <a:buChar char="•"/>
                      </a:pPr>
                      <a:r>
                        <a:rPr lang="en-GB" sz="2200" b="0" dirty="0">
                          <a:effectLst/>
                          <a:latin typeface="Calibri" panose="020F0502020204030204" pitchFamily="34" charset="0"/>
                          <a:ea typeface="Calibri" panose="020F0502020204030204" pitchFamily="34" charset="0"/>
                          <a:cs typeface="Calibri" panose="020F0502020204030204" pitchFamily="34" charset="0"/>
                        </a:rPr>
                        <a:t>To thoroughly engage the appropriate Ministry responsible for Budgeting and Planning for the country, region or state. </a:t>
                      </a:r>
                    </a:p>
                    <a:p>
                      <a:pPr marL="342900" marR="0" indent="-342900" algn="just">
                        <a:lnSpc>
                          <a:spcPct val="114000"/>
                        </a:lnSpc>
                        <a:spcBef>
                          <a:spcPts val="0"/>
                        </a:spcBef>
                        <a:spcAft>
                          <a:spcPts val="0"/>
                        </a:spcAft>
                        <a:buFont typeface="Arial" panose="020B0604020202020204" pitchFamily="34" charset="0"/>
                        <a:buChar char="•"/>
                      </a:pPr>
                      <a:r>
                        <a:rPr lang="en-GB" sz="2200" b="0" dirty="0">
                          <a:effectLst/>
                          <a:latin typeface="Calibri" panose="020F0502020204030204" pitchFamily="34" charset="0"/>
                          <a:ea typeface="Calibri" panose="020F0502020204030204" pitchFamily="34" charset="0"/>
                          <a:cs typeface="Calibri" panose="020F0502020204030204" pitchFamily="34" charset="0"/>
                        </a:rPr>
                        <a:t>This engagement is important to consolidate on the roadmap through estimation of DD. </a:t>
                      </a:r>
                    </a:p>
                    <a:p>
                      <a:pPr marL="342900" marR="0" indent="-342900" algn="just">
                        <a:lnSpc>
                          <a:spcPct val="114000"/>
                        </a:lnSpc>
                        <a:spcBef>
                          <a:spcPts val="0"/>
                        </a:spcBef>
                        <a:spcAft>
                          <a:spcPts val="0"/>
                        </a:spcAft>
                        <a:buFont typeface="Arial" panose="020B0604020202020204" pitchFamily="34" charset="0"/>
                        <a:buChar char="•"/>
                      </a:pPr>
                      <a:r>
                        <a:rPr lang="en-GB" sz="2200" b="0" dirty="0">
                          <a:effectLst/>
                          <a:latin typeface="Calibri" panose="020F0502020204030204" pitchFamily="34" charset="0"/>
                          <a:ea typeface="Calibri" panose="020F0502020204030204" pitchFamily="34" charset="0"/>
                          <a:cs typeface="Calibri" panose="020F0502020204030204" pitchFamily="34" charset="0"/>
                        </a:rPr>
                        <a:t>Consultations are made with relevant stakeholders, including sensitization campaign and awareness creation for the Senior Staff and top government officials responsible for creating, executing and monitoring government programmes and activities. </a:t>
                      </a:r>
                    </a:p>
                    <a:p>
                      <a:pPr marL="342900" marR="0" indent="-342900" algn="just">
                        <a:lnSpc>
                          <a:spcPct val="114000"/>
                        </a:lnSpc>
                        <a:spcBef>
                          <a:spcPts val="0"/>
                        </a:spcBef>
                        <a:spcAft>
                          <a:spcPts val="0"/>
                        </a:spcAft>
                        <a:buFont typeface="Arial" panose="020B0604020202020204" pitchFamily="34" charset="0"/>
                        <a:buChar char="•"/>
                      </a:pPr>
                      <a:r>
                        <a:rPr lang="en-GB" sz="2200" b="0" dirty="0">
                          <a:effectLst/>
                          <a:latin typeface="Calibri" panose="020F0502020204030204" pitchFamily="34" charset="0"/>
                          <a:ea typeface="Calibri" panose="020F0502020204030204" pitchFamily="34" charset="0"/>
                          <a:cs typeface="Calibri" panose="020F0502020204030204" pitchFamily="34" charset="0"/>
                        </a:rPr>
                        <a:t>The modalities for the workshop and post workshop are also discussed, including location, funds, duration etc.</a:t>
                      </a:r>
                      <a:endParaRPr lang="en-NG" sz="2200" b="0" dirty="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just">
                        <a:lnSpc>
                          <a:spcPct val="114000"/>
                        </a:lnSpc>
                        <a:spcBef>
                          <a:spcPts val="0"/>
                        </a:spcBef>
                        <a:spcAft>
                          <a:spcPts val="0"/>
                        </a:spcAft>
                        <a:buFont typeface="Arial" panose="020B0604020202020204" pitchFamily="34" charset="0"/>
                        <a:buChar char="•"/>
                      </a:pPr>
                      <a:r>
                        <a:rPr lang="en-GB" sz="2200" b="0" dirty="0">
                          <a:effectLst/>
                          <a:latin typeface="Calibri" panose="020F0502020204030204" pitchFamily="34" charset="0"/>
                          <a:ea typeface="Calibri" panose="020F0502020204030204" pitchFamily="34" charset="0"/>
                          <a:cs typeface="Calibri" panose="020F0502020204030204" pitchFamily="34" charset="0"/>
                        </a:rPr>
                        <a:t>A successful pre-workshop engagement entails effective workshop logistics, support from government through the relevant ministries and agencies and effective mobilization of quality human, financial and material resources. Adequate provision of required computer software.</a:t>
                      </a:r>
                      <a:endParaRPr lang="en-NG" sz="2200" b="0" dirty="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746431"/>
                  </a:ext>
                </a:extLst>
              </a:tr>
            </a:tbl>
          </a:graphicData>
        </a:graphic>
      </p:graphicFrame>
      <p:sp>
        <p:nvSpPr>
          <p:cNvPr id="4" name="Slide Number Placeholder 3">
            <a:extLst>
              <a:ext uri="{FF2B5EF4-FFF2-40B4-BE49-F238E27FC236}">
                <a16:creationId xmlns:a16="http://schemas.microsoft.com/office/drawing/2014/main" id="{9A53A6CE-767D-5F80-2FAE-0594AF8E17DB}"/>
              </a:ext>
            </a:extLst>
          </p:cNvPr>
          <p:cNvSpPr>
            <a:spLocks noGrp="1"/>
          </p:cNvSpPr>
          <p:nvPr>
            <p:ph type="sldNum" sz="quarter" idx="12"/>
          </p:nvPr>
        </p:nvSpPr>
        <p:spPr/>
        <p:txBody>
          <a:bodyPr/>
          <a:lstStyle/>
          <a:p>
            <a:fld id="{FAEF9944-A4F6-4C59-AEBD-678D6480B8EA}" type="slidenum">
              <a:rPr lang="en-US" smtClean="0"/>
              <a:t>28</a:t>
            </a:fld>
            <a:endParaRPr lang="en-US" dirty="0"/>
          </a:p>
        </p:txBody>
      </p:sp>
    </p:spTree>
    <p:extLst>
      <p:ext uri="{BB962C8B-B14F-4D97-AF65-F5344CB8AC3E}">
        <p14:creationId xmlns:p14="http://schemas.microsoft.com/office/powerpoint/2010/main" val="3131631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63CB-0261-E5CB-BB43-6E421EC7C96E}"/>
              </a:ext>
            </a:extLst>
          </p:cNvPr>
          <p:cNvSpPr>
            <a:spLocks noGrp="1"/>
          </p:cNvSpPr>
          <p:nvPr>
            <p:ph type="title"/>
          </p:nvPr>
        </p:nvSpPr>
        <p:spPr>
          <a:xfrm>
            <a:off x="497712" y="74524"/>
            <a:ext cx="11250592" cy="1036645"/>
          </a:xfrm>
          <a:solidFill>
            <a:schemeClr val="accent5">
              <a:lumMod val="20000"/>
              <a:lumOff val="80000"/>
            </a:schemeClr>
          </a:solidFill>
        </p:spPr>
        <p:txBody>
          <a:bodyPr>
            <a:noAutofit/>
          </a:bodyPr>
          <a:lstStyle/>
          <a:p>
            <a:pPr algn="l"/>
            <a:r>
              <a:rPr lang="en-GB"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Stage 2 </a:t>
            </a:r>
            <a:r>
              <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rPr>
              <a:t>of the </a:t>
            </a:r>
            <a:r>
              <a:rPr lang="en-GB"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Training </a:t>
            </a:r>
            <a:r>
              <a:rPr lang="en-GB" sz="3200" b="1" dirty="0">
                <a:effectLst/>
                <a:latin typeface="Calibri" panose="020F0502020204030204" pitchFamily="34" charset="0"/>
                <a:ea typeface="Calibri" panose="020F0502020204030204" pitchFamily="34" charset="0"/>
                <a:cs typeface="Calibri" panose="020F0502020204030204" pitchFamily="34" charset="0"/>
              </a:rPr>
              <a:t>Procedure</a:t>
            </a:r>
            <a:br>
              <a:rPr lang="en-GB" sz="3200" b="1" dirty="0">
                <a:effectLst/>
                <a:latin typeface="Calibri" panose="020F0502020204030204" pitchFamily="34" charset="0"/>
                <a:ea typeface="Calibri" panose="020F0502020204030204" pitchFamily="34" charset="0"/>
                <a:cs typeface="Calibri" panose="020F0502020204030204" pitchFamily="34" charset="0"/>
              </a:rPr>
            </a:br>
            <a:r>
              <a:rPr lang="en-GB" sz="3200" b="1" dirty="0">
                <a:effectLst/>
                <a:latin typeface="Calibri" panose="020F0502020204030204" pitchFamily="34" charset="0"/>
                <a:ea typeface="Calibri" panose="020F0502020204030204" pitchFamily="34" charset="0"/>
                <a:cs typeface="Calibri" panose="020F0502020204030204" pitchFamily="34" charset="0"/>
              </a:rPr>
              <a:t>Workshop Stage</a:t>
            </a:r>
            <a:endParaRPr lang="en-NG" sz="32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E096586A-75F5-49B5-ABE3-F53AFC2E61A0}"/>
              </a:ext>
            </a:extLst>
          </p:cNvPr>
          <p:cNvGraphicFramePr>
            <a:graphicFrameLocks noGrp="1"/>
          </p:cNvGraphicFramePr>
          <p:nvPr>
            <p:ph idx="1"/>
            <p:extLst>
              <p:ext uri="{D42A27DB-BD31-4B8C-83A1-F6EECF244321}">
                <p14:modId xmlns:p14="http://schemas.microsoft.com/office/powerpoint/2010/main" val="1616179233"/>
              </p:ext>
            </p:extLst>
          </p:nvPr>
        </p:nvGraphicFramePr>
        <p:xfrm>
          <a:off x="868101" y="1385690"/>
          <a:ext cx="10521388" cy="3836289"/>
        </p:xfrm>
        <a:graphic>
          <a:graphicData uri="http://schemas.openxmlformats.org/drawingml/2006/table">
            <a:tbl>
              <a:tblPr firstRow="1" firstCol="1" bandRow="1">
                <a:tableStyleId>{1E171933-4619-4E11-9A3F-F7608DF75F80}</a:tableStyleId>
              </a:tblPr>
              <a:tblGrid>
                <a:gridCol w="6228366">
                  <a:extLst>
                    <a:ext uri="{9D8B030D-6E8A-4147-A177-3AD203B41FA5}">
                      <a16:colId xmlns:a16="http://schemas.microsoft.com/office/drawing/2014/main" val="4057918203"/>
                    </a:ext>
                  </a:extLst>
                </a:gridCol>
                <a:gridCol w="4293022">
                  <a:extLst>
                    <a:ext uri="{9D8B030D-6E8A-4147-A177-3AD203B41FA5}">
                      <a16:colId xmlns:a16="http://schemas.microsoft.com/office/drawing/2014/main" val="3470701311"/>
                    </a:ext>
                  </a:extLst>
                </a:gridCol>
              </a:tblGrid>
              <a:tr h="244539">
                <a:tc>
                  <a:txBody>
                    <a:bodyPr/>
                    <a:lstStyle/>
                    <a:p>
                      <a:pPr marL="0" marR="0" algn="ctr">
                        <a:lnSpc>
                          <a:spcPct val="114000"/>
                        </a:lnSpc>
                        <a:spcBef>
                          <a:spcPts val="0"/>
                        </a:spcBef>
                        <a:spcAft>
                          <a:spcPts val="0"/>
                        </a:spcAft>
                      </a:pPr>
                      <a:r>
                        <a:rPr lang="en-GB" sz="2800" b="0">
                          <a:effectLst/>
                          <a:latin typeface="Calibri" panose="020F0502020204030204" pitchFamily="34" charset="0"/>
                          <a:ea typeface="Calibri" panose="020F0502020204030204" pitchFamily="34" charset="0"/>
                          <a:cs typeface="Calibri" panose="020F0502020204030204" pitchFamily="34" charset="0"/>
                        </a:rPr>
                        <a:t>Objective</a:t>
                      </a:r>
                      <a:endParaRPr lang="en-NG" sz="2800" b="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4000"/>
                        </a:lnSpc>
                        <a:spcBef>
                          <a:spcPts val="0"/>
                        </a:spcBef>
                        <a:spcAft>
                          <a:spcPts val="0"/>
                        </a:spcAft>
                      </a:pPr>
                      <a:r>
                        <a:rPr lang="en-GB" sz="2800">
                          <a:effectLst/>
                          <a:latin typeface="Calibri" panose="020F0502020204030204" pitchFamily="34" charset="0"/>
                          <a:ea typeface="Calibri" panose="020F0502020204030204" pitchFamily="34" charset="0"/>
                          <a:cs typeface="Calibri" panose="020F0502020204030204" pitchFamily="34" charset="0"/>
                        </a:rPr>
                        <a:t>Outcome</a:t>
                      </a:r>
                      <a:endParaRPr lang="en-NG" sz="280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302672"/>
                  </a:ext>
                </a:extLst>
              </a:tr>
              <a:tr h="1188608">
                <a:tc>
                  <a:txBody>
                    <a:bodyPr/>
                    <a:lstStyle/>
                    <a:p>
                      <a:pPr marL="457200" marR="0" indent="-457200" algn="just">
                        <a:lnSpc>
                          <a:spcPct val="114000"/>
                        </a:lnSpc>
                        <a:spcBef>
                          <a:spcPts val="0"/>
                        </a:spcBef>
                        <a:spcAft>
                          <a:spcPts val="0"/>
                        </a:spcAft>
                        <a:buFont typeface="Arial" panose="020B0604020202020204" pitchFamily="34" charset="0"/>
                        <a:buChar char="•"/>
                      </a:pPr>
                      <a:r>
                        <a:rPr lang="en-GB" sz="2800" b="0" dirty="0">
                          <a:effectLst/>
                          <a:latin typeface="Calibri" panose="020F0502020204030204" pitchFamily="34" charset="0"/>
                          <a:ea typeface="Calibri" panose="020F0502020204030204" pitchFamily="34" charset="0"/>
                          <a:cs typeface="Calibri" panose="020F0502020204030204" pitchFamily="34" charset="0"/>
                        </a:rPr>
                        <a:t>To have quality and engaging interaction between the facilitators (those knowledgeable about the DD estimation) and the Trainees (those knowledgeable about the situation of the nation, region or state) to harness their expertise in estimating DD.</a:t>
                      </a:r>
                      <a:endParaRPr lang="en-NG" sz="2800" b="0" dirty="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indent="-457200" algn="just">
                        <a:lnSpc>
                          <a:spcPct val="114000"/>
                        </a:lnSpc>
                        <a:spcBef>
                          <a:spcPts val="0"/>
                        </a:spcBef>
                        <a:spcAft>
                          <a:spcPts val="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Calibri" panose="020F0502020204030204" pitchFamily="34" charset="0"/>
                        </a:rPr>
                        <a:t>A successful workshop activity ensure that the participants are able to estimate DD, write reports, write policy briefs and adequately info policy designs.</a:t>
                      </a:r>
                      <a:endParaRPr lang="en-NG" sz="2800" dirty="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209742"/>
                  </a:ext>
                </a:extLst>
              </a:tr>
            </a:tbl>
          </a:graphicData>
        </a:graphic>
      </p:graphicFrame>
      <p:sp>
        <p:nvSpPr>
          <p:cNvPr id="4" name="Slide Number Placeholder 3">
            <a:extLst>
              <a:ext uri="{FF2B5EF4-FFF2-40B4-BE49-F238E27FC236}">
                <a16:creationId xmlns:a16="http://schemas.microsoft.com/office/drawing/2014/main" id="{9A53A6CE-767D-5F80-2FAE-0594AF8E17DB}"/>
              </a:ext>
            </a:extLst>
          </p:cNvPr>
          <p:cNvSpPr>
            <a:spLocks noGrp="1"/>
          </p:cNvSpPr>
          <p:nvPr>
            <p:ph type="sldNum" sz="quarter" idx="12"/>
          </p:nvPr>
        </p:nvSpPr>
        <p:spPr/>
        <p:txBody>
          <a:bodyPr/>
          <a:lstStyle/>
          <a:p>
            <a:fld id="{FAEF9944-A4F6-4C59-AEBD-678D6480B8EA}" type="slidenum">
              <a:rPr lang="en-US" smtClean="0"/>
              <a:t>29</a:t>
            </a:fld>
            <a:endParaRPr lang="en-US" dirty="0"/>
          </a:p>
        </p:txBody>
      </p:sp>
    </p:spTree>
    <p:extLst>
      <p:ext uri="{BB962C8B-B14F-4D97-AF65-F5344CB8AC3E}">
        <p14:creationId xmlns:p14="http://schemas.microsoft.com/office/powerpoint/2010/main" val="117119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F491C-7D08-4B67-8421-2AB4C5DE6588}"/>
              </a:ext>
            </a:extLst>
          </p:cNvPr>
          <p:cNvSpPr>
            <a:spLocks noGrp="1"/>
          </p:cNvSpPr>
          <p:nvPr>
            <p:ph type="title"/>
          </p:nvPr>
        </p:nvSpPr>
        <p:spPr>
          <a:xfrm>
            <a:off x="1622847" y="674777"/>
            <a:ext cx="8946305" cy="1303867"/>
          </a:xfrm>
        </p:spPr>
        <p:txBody>
          <a:bodyPr>
            <a:normAutofit fontScale="90000"/>
          </a:bodyPr>
          <a:lstStyle/>
          <a:p>
            <a:r>
              <a:rPr lang="en-GB" b="1" dirty="0"/>
              <a:t>How the concept of demographic dividend is shaping policy and practice?</a:t>
            </a:r>
          </a:p>
        </p:txBody>
      </p:sp>
      <p:sp>
        <p:nvSpPr>
          <p:cNvPr id="3" name="Content Placeholder 2">
            <a:extLst>
              <a:ext uri="{FF2B5EF4-FFF2-40B4-BE49-F238E27FC236}">
                <a16:creationId xmlns:a16="http://schemas.microsoft.com/office/drawing/2014/main" id="{35D1779A-E3B7-4224-AB78-DAFA74317F5E}"/>
              </a:ext>
            </a:extLst>
          </p:cNvPr>
          <p:cNvSpPr>
            <a:spLocks noGrp="1"/>
          </p:cNvSpPr>
          <p:nvPr>
            <p:ph idx="1"/>
          </p:nvPr>
        </p:nvSpPr>
        <p:spPr>
          <a:xfrm>
            <a:off x="1185414" y="2676730"/>
            <a:ext cx="9439835" cy="3199964"/>
          </a:xfrm>
        </p:spPr>
        <p:txBody>
          <a:bodyPr>
            <a:noAutofit/>
          </a:bodyPr>
          <a:lstStyle/>
          <a:p>
            <a:r>
              <a:rPr lang="en-GB" sz="2800" i="1" dirty="0">
                <a:latin typeface="Book Antiqua" panose="02040602050305030304" pitchFamily="18" charset="0"/>
              </a:rPr>
              <a:t>“…</a:t>
            </a:r>
            <a:r>
              <a:rPr lang="en-US" sz="2800" i="1" dirty="0">
                <a:latin typeface="Book Antiqua" panose="02040602050305030304" pitchFamily="18" charset="0"/>
              </a:rPr>
              <a:t>demographic dividend lens offers a strategic basis for focusing and prioritizing investments in people in general and the youth in particular, in order to achieve sustainable development, inclusive economic growth, and to build "an integrated, prosperous and peaceful Africa, which is driven by its own citizens and representing a dynamic force in the international arena</a:t>
            </a:r>
            <a:r>
              <a:rPr lang="en-US" sz="2800" b="1" i="1" u="sng" dirty="0">
                <a:latin typeface="Book Antiqua" panose="02040602050305030304" pitchFamily="18" charset="0"/>
              </a:rPr>
              <a:t>” </a:t>
            </a:r>
            <a:r>
              <a:rPr lang="en-US" sz="2800" b="1" i="1" u="sng" dirty="0"/>
              <a:t> (African Union, 2016)</a:t>
            </a:r>
          </a:p>
        </p:txBody>
      </p:sp>
      <p:sp>
        <p:nvSpPr>
          <p:cNvPr id="4" name="Slide Number Placeholder 3"/>
          <p:cNvSpPr>
            <a:spLocks noGrp="1"/>
          </p:cNvSpPr>
          <p:nvPr>
            <p:ph type="sldNum" sz="quarter" idx="12"/>
          </p:nvPr>
        </p:nvSpPr>
        <p:spPr/>
        <p:txBody>
          <a:bodyPr/>
          <a:lstStyle/>
          <a:p>
            <a:fld id="{FAEF9944-A4F6-4C59-AEBD-678D6480B8EA}" type="slidenum">
              <a:rPr lang="en-US" smtClean="0"/>
              <a:t>3</a:t>
            </a:fld>
            <a:endParaRPr lang="en-US" dirty="0"/>
          </a:p>
        </p:txBody>
      </p:sp>
    </p:spTree>
    <p:extLst>
      <p:ext uri="{BB962C8B-B14F-4D97-AF65-F5344CB8AC3E}">
        <p14:creationId xmlns:p14="http://schemas.microsoft.com/office/powerpoint/2010/main" val="2145127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63CB-0261-E5CB-BB43-6E421EC7C96E}"/>
              </a:ext>
            </a:extLst>
          </p:cNvPr>
          <p:cNvSpPr>
            <a:spLocks noGrp="1"/>
          </p:cNvSpPr>
          <p:nvPr>
            <p:ph type="title"/>
          </p:nvPr>
        </p:nvSpPr>
        <p:spPr>
          <a:xfrm>
            <a:off x="497712" y="74525"/>
            <a:ext cx="11250592" cy="770427"/>
          </a:xfrm>
          <a:solidFill>
            <a:schemeClr val="accent5">
              <a:lumMod val="20000"/>
              <a:lumOff val="80000"/>
            </a:schemeClr>
          </a:solidFill>
        </p:spPr>
        <p:txBody>
          <a:bodyPr>
            <a:noAutofit/>
          </a:bodyPr>
          <a:lstStyle/>
          <a:p>
            <a:pPr algn="l"/>
            <a:r>
              <a:rPr lang="en-GB"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Stages </a:t>
            </a:r>
            <a:r>
              <a:rPr lang="en-GB"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the </a:t>
            </a:r>
            <a:r>
              <a:rPr lang="en-GB"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Training </a:t>
            </a:r>
            <a:r>
              <a:rPr lang="en-GB" sz="2800" b="1" i="1" dirty="0">
                <a:effectLst/>
                <a:latin typeface="Calibri" panose="020F0502020204030204" pitchFamily="34" charset="0"/>
                <a:ea typeface="Calibri" panose="020F0502020204030204" pitchFamily="34" charset="0"/>
              </a:rPr>
              <a:t>Procedure</a:t>
            </a:r>
            <a:br>
              <a:rPr lang="en-GB" sz="2800" b="1" i="1" dirty="0">
                <a:effectLst/>
                <a:latin typeface="Calibri" panose="020F0502020204030204" pitchFamily="34" charset="0"/>
                <a:ea typeface="Calibri" panose="020F0502020204030204" pitchFamily="34" charset="0"/>
              </a:rPr>
            </a:br>
            <a:r>
              <a:rPr lang="en-GB" sz="2800" b="1" dirty="0">
                <a:effectLst/>
                <a:latin typeface="Calibri" panose="020F0502020204030204" pitchFamily="34" charset="0"/>
                <a:ea typeface="Calibri" panose="020F0502020204030204" pitchFamily="34" charset="0"/>
              </a:rPr>
              <a:t>Post-workshop Stage</a:t>
            </a:r>
            <a:endParaRPr lang="en-NG" sz="2800" b="1" dirty="0"/>
          </a:p>
        </p:txBody>
      </p:sp>
      <p:graphicFrame>
        <p:nvGraphicFramePr>
          <p:cNvPr id="5" name="Content Placeholder 4">
            <a:extLst>
              <a:ext uri="{FF2B5EF4-FFF2-40B4-BE49-F238E27FC236}">
                <a16:creationId xmlns:a16="http://schemas.microsoft.com/office/drawing/2014/main" id="{E096586A-75F5-49B5-ABE3-F53AFC2E61A0}"/>
              </a:ext>
            </a:extLst>
          </p:cNvPr>
          <p:cNvGraphicFramePr>
            <a:graphicFrameLocks noGrp="1"/>
          </p:cNvGraphicFramePr>
          <p:nvPr>
            <p:ph idx="1"/>
            <p:extLst>
              <p:ext uri="{D42A27DB-BD31-4B8C-83A1-F6EECF244321}">
                <p14:modId xmlns:p14="http://schemas.microsoft.com/office/powerpoint/2010/main" val="3797868841"/>
              </p:ext>
            </p:extLst>
          </p:nvPr>
        </p:nvGraphicFramePr>
        <p:xfrm>
          <a:off x="1157469" y="1592957"/>
          <a:ext cx="9877061" cy="2926080"/>
        </p:xfrm>
        <a:graphic>
          <a:graphicData uri="http://schemas.openxmlformats.org/drawingml/2006/table">
            <a:tbl>
              <a:tblPr firstRow="1" firstCol="1" bandRow="1">
                <a:tableStyleId>{1E171933-4619-4E11-9A3F-F7608DF75F80}</a:tableStyleId>
              </a:tblPr>
              <a:tblGrid>
                <a:gridCol w="5846942">
                  <a:extLst>
                    <a:ext uri="{9D8B030D-6E8A-4147-A177-3AD203B41FA5}">
                      <a16:colId xmlns:a16="http://schemas.microsoft.com/office/drawing/2014/main" val="4057918203"/>
                    </a:ext>
                  </a:extLst>
                </a:gridCol>
                <a:gridCol w="4030119">
                  <a:extLst>
                    <a:ext uri="{9D8B030D-6E8A-4147-A177-3AD203B41FA5}">
                      <a16:colId xmlns:a16="http://schemas.microsoft.com/office/drawing/2014/main" val="3470701311"/>
                    </a:ext>
                  </a:extLst>
                </a:gridCol>
              </a:tblGrid>
              <a:tr h="274597">
                <a:tc>
                  <a:txBody>
                    <a:bodyPr/>
                    <a:lstStyle/>
                    <a:p>
                      <a:pPr marL="0" marR="0" algn="ctr">
                        <a:lnSpc>
                          <a:spcPct val="100000"/>
                        </a:lnSpc>
                        <a:spcBef>
                          <a:spcPts val="0"/>
                        </a:spcBef>
                        <a:spcAft>
                          <a:spcPts val="0"/>
                        </a:spcAft>
                      </a:pPr>
                      <a:r>
                        <a:rPr lang="en-GB" sz="2400" b="0">
                          <a:effectLst/>
                          <a:latin typeface="Calibri" panose="020F0502020204030204" pitchFamily="34" charset="0"/>
                          <a:ea typeface="Calibri" panose="020F0502020204030204" pitchFamily="34" charset="0"/>
                          <a:cs typeface="Calibri" panose="020F0502020204030204" pitchFamily="34" charset="0"/>
                        </a:rPr>
                        <a:t>Objective</a:t>
                      </a:r>
                      <a:endParaRPr lang="en-NG" sz="2400" b="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2400" b="0" dirty="0">
                          <a:effectLst/>
                          <a:latin typeface="Calibri" panose="020F0502020204030204" pitchFamily="34" charset="0"/>
                          <a:ea typeface="Calibri" panose="020F0502020204030204" pitchFamily="34" charset="0"/>
                          <a:cs typeface="Calibri" panose="020F0502020204030204" pitchFamily="34" charset="0"/>
                        </a:rPr>
                        <a:t>Outcome</a:t>
                      </a:r>
                      <a:endParaRPr lang="en-NG" sz="2400" b="0" dirty="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302672"/>
                  </a:ext>
                </a:extLst>
              </a:tr>
              <a:tr h="1412116">
                <a:tc>
                  <a:txBody>
                    <a:bodyPr/>
                    <a:lstStyle/>
                    <a:p>
                      <a:pPr marL="0" marR="0" algn="just">
                        <a:lnSpc>
                          <a:spcPct val="100000"/>
                        </a:lnSpc>
                        <a:spcBef>
                          <a:spcPts val="0"/>
                        </a:spcBef>
                        <a:spcAft>
                          <a:spcPts val="0"/>
                        </a:spcAft>
                      </a:pPr>
                      <a:r>
                        <a:rPr lang="en-GB" sz="2400" b="0" dirty="0">
                          <a:effectLst/>
                          <a:latin typeface="Calibri" panose="020F0502020204030204" pitchFamily="34" charset="0"/>
                          <a:ea typeface="Calibri" panose="020F0502020204030204" pitchFamily="34" charset="0"/>
                          <a:cs typeface="Calibri" panose="020F0502020204030204" pitchFamily="34" charset="0"/>
                        </a:rPr>
                        <a:t>To conduct a thorough review of the DD estimation report. To edit, print and disseminate the report to all key stakeholders.</a:t>
                      </a:r>
                      <a:endParaRPr lang="en-NG" sz="2400" b="0" dirty="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2400" b="0" dirty="0">
                          <a:effectLst/>
                          <a:latin typeface="Calibri" panose="020F0502020204030204" pitchFamily="34" charset="0"/>
                          <a:ea typeface="Calibri" panose="020F0502020204030204" pitchFamily="34" charset="0"/>
                          <a:cs typeface="Calibri" panose="020F0502020204030204" pitchFamily="34" charset="0"/>
                        </a:rPr>
                        <a:t>A successful post-workshop activity will produce a final printed copy of the validated DD report, with duly assigned responsibilities and timelines with an appropriate monitoring and evaluation framework.</a:t>
                      </a:r>
                      <a:endParaRPr lang="en-NG" sz="2400" b="0" dirty="0">
                        <a:effectLst/>
                        <a:latin typeface="Calibri" panose="020F0502020204030204" pitchFamily="34" charset="0"/>
                        <a:ea typeface="Calibri" panose="020F0502020204030204" pitchFamily="34" charset="0"/>
                        <a:cs typeface="Calibri" panose="020F0502020204030204" pitchFamily="34" charset="0"/>
                      </a:endParaRPr>
                    </a:p>
                  </a:txBody>
                  <a:tcPr marL="38985" marR="38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259463"/>
                  </a:ext>
                </a:extLst>
              </a:tr>
            </a:tbl>
          </a:graphicData>
        </a:graphic>
      </p:graphicFrame>
      <p:sp>
        <p:nvSpPr>
          <p:cNvPr id="4" name="Slide Number Placeholder 3">
            <a:extLst>
              <a:ext uri="{FF2B5EF4-FFF2-40B4-BE49-F238E27FC236}">
                <a16:creationId xmlns:a16="http://schemas.microsoft.com/office/drawing/2014/main" id="{9A53A6CE-767D-5F80-2FAE-0594AF8E17DB}"/>
              </a:ext>
            </a:extLst>
          </p:cNvPr>
          <p:cNvSpPr>
            <a:spLocks noGrp="1"/>
          </p:cNvSpPr>
          <p:nvPr>
            <p:ph type="sldNum" sz="quarter" idx="12"/>
          </p:nvPr>
        </p:nvSpPr>
        <p:spPr/>
        <p:txBody>
          <a:bodyPr/>
          <a:lstStyle/>
          <a:p>
            <a:fld id="{FAEF9944-A4F6-4C59-AEBD-678D6480B8EA}" type="slidenum">
              <a:rPr lang="en-US" smtClean="0"/>
              <a:t>30</a:t>
            </a:fld>
            <a:endParaRPr lang="en-US" dirty="0"/>
          </a:p>
        </p:txBody>
      </p:sp>
    </p:spTree>
    <p:extLst>
      <p:ext uri="{BB962C8B-B14F-4D97-AF65-F5344CB8AC3E}">
        <p14:creationId xmlns:p14="http://schemas.microsoft.com/office/powerpoint/2010/main" val="1843739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F47B-08DE-117F-20FC-40068FBADBC7}"/>
              </a:ext>
            </a:extLst>
          </p:cNvPr>
          <p:cNvSpPr>
            <a:spLocks noGrp="1"/>
          </p:cNvSpPr>
          <p:nvPr>
            <p:ph type="title"/>
          </p:nvPr>
        </p:nvSpPr>
        <p:spPr/>
        <p:txBody>
          <a:bodyPr>
            <a:normAutofit fontScale="90000"/>
          </a:bodyPr>
          <a:lstStyle/>
          <a:p>
            <a:r>
              <a:rPr lang="en-GB" b="1" dirty="0">
                <a:latin typeface="Calibri" panose="020F0502020204030204" pitchFamily="34" charset="0"/>
                <a:ea typeface="Calibri" panose="020F0502020204030204" pitchFamily="34" charset="0"/>
                <a:cs typeface="Calibri" panose="020F0502020204030204" pitchFamily="34" charset="0"/>
              </a:rPr>
              <a:t>PRE-WORKSHOP STAGE</a:t>
            </a:r>
            <a:br>
              <a:rPr lang="en-NG" dirty="0">
                <a:latin typeface="Calibri" panose="020F0502020204030204" pitchFamily="34" charset="0"/>
                <a:ea typeface="Calibri" panose="020F0502020204030204" pitchFamily="34" charset="0"/>
                <a:cs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6C90731C-75BE-4EDB-4F95-D17196F5CFEF}"/>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GB" sz="2800" dirty="0">
                <a:effectLst/>
                <a:latin typeface="Calibri" panose="020F0502020204030204" pitchFamily="34" charset="0"/>
                <a:ea typeface="Calibri" panose="020F0502020204030204" pitchFamily="34" charset="0"/>
                <a:cs typeface="Calibri" panose="020F0502020204030204" pitchFamily="34" charset="0"/>
              </a:rPr>
              <a:t>Stakeholders Engagement and Meeting</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Calibri" panose="020F0502020204030204" pitchFamily="34" charset="0"/>
              </a:rPr>
              <a:t>Human Resources and Data Requirement</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Calibri" panose="020F0502020204030204" pitchFamily="34" charset="0"/>
              </a:rPr>
              <a:t>Preparation of Logistics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Calibri" panose="020F0502020204030204" pitchFamily="34" charset="0"/>
              </a:rPr>
              <a:t>Arrival</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Calibri" panose="020F0502020204030204" pitchFamily="34" charset="0"/>
              </a:rPr>
              <a:t>Hall Arrangement/Preparation</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Calibri" panose="020F0502020204030204" pitchFamily="34" charset="0"/>
                <a:ea typeface="Calibri" panose="020F0502020204030204" pitchFamily="34" charset="0"/>
              </a:rPr>
              <a:t>Preview Meeting of Facilitators</a:t>
            </a:r>
            <a:endParaRPr lang="en-NG" sz="2800" dirty="0"/>
          </a:p>
        </p:txBody>
      </p:sp>
      <p:sp>
        <p:nvSpPr>
          <p:cNvPr id="4" name="Slide Number Placeholder 3">
            <a:extLst>
              <a:ext uri="{FF2B5EF4-FFF2-40B4-BE49-F238E27FC236}">
                <a16:creationId xmlns:a16="http://schemas.microsoft.com/office/drawing/2014/main" id="{D127B27A-A59A-F2C9-06E0-C5B0842D5CE0}"/>
              </a:ext>
            </a:extLst>
          </p:cNvPr>
          <p:cNvSpPr>
            <a:spLocks noGrp="1"/>
          </p:cNvSpPr>
          <p:nvPr>
            <p:ph type="sldNum" sz="quarter" idx="12"/>
          </p:nvPr>
        </p:nvSpPr>
        <p:spPr/>
        <p:txBody>
          <a:bodyPr/>
          <a:lstStyle/>
          <a:p>
            <a:fld id="{FAEF9944-A4F6-4C59-AEBD-678D6480B8EA}" type="slidenum">
              <a:rPr lang="en-US" smtClean="0"/>
              <a:t>31</a:t>
            </a:fld>
            <a:endParaRPr lang="en-US" dirty="0"/>
          </a:p>
        </p:txBody>
      </p:sp>
    </p:spTree>
    <p:extLst>
      <p:ext uri="{BB962C8B-B14F-4D97-AF65-F5344CB8AC3E}">
        <p14:creationId xmlns:p14="http://schemas.microsoft.com/office/powerpoint/2010/main" val="1763682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EF39-3342-827B-CBA1-FDC100F507EB}"/>
              </a:ext>
            </a:extLst>
          </p:cNvPr>
          <p:cNvSpPr>
            <a:spLocks noGrp="1"/>
          </p:cNvSpPr>
          <p:nvPr>
            <p:ph type="title"/>
          </p:nvPr>
        </p:nvSpPr>
        <p:spPr/>
        <p:txBody>
          <a:bodyPr>
            <a:normAutofit fontScale="90000"/>
          </a:bodyPr>
          <a:lstStyle/>
          <a:p>
            <a:r>
              <a:rPr lang="en-GB" sz="4000" b="1" dirty="0">
                <a:latin typeface="Calibri" panose="020F0502020204030204" pitchFamily="34" charset="0"/>
                <a:ea typeface="Calibri" panose="020F0502020204030204" pitchFamily="34" charset="0"/>
                <a:cs typeface="Calibri" panose="020F0502020204030204" pitchFamily="34" charset="0"/>
              </a:rPr>
              <a:t>Module 1: Concepts and Overview of the Demographic Dividend and Estimation Fundamentals</a:t>
            </a:r>
            <a:endParaRPr lang="en-NG" dirty="0"/>
          </a:p>
        </p:txBody>
      </p:sp>
      <p:sp>
        <p:nvSpPr>
          <p:cNvPr id="3" name="Content Placeholder 2">
            <a:extLst>
              <a:ext uri="{FF2B5EF4-FFF2-40B4-BE49-F238E27FC236}">
                <a16:creationId xmlns:a16="http://schemas.microsoft.com/office/drawing/2014/main" id="{08D715AC-E725-BD24-8231-DA8CFDB43C7A}"/>
              </a:ext>
            </a:extLst>
          </p:cNvPr>
          <p:cNvSpPr>
            <a:spLocks noGrp="1"/>
          </p:cNvSpPr>
          <p:nvPr>
            <p:ph idx="1"/>
          </p:nvPr>
        </p:nvSpPr>
        <p:spPr>
          <a:xfrm>
            <a:off x="846666" y="2391245"/>
            <a:ext cx="10498667" cy="4013199"/>
          </a:xfrm>
        </p:spPr>
        <p:txBody>
          <a:bodyPr>
            <a:normAutofit/>
          </a:bodyPr>
          <a:lstStyle/>
          <a:p>
            <a:pPr marL="0" marR="0">
              <a:lnSpc>
                <a:spcPct val="107000"/>
              </a:lnSpc>
              <a:spcBef>
                <a:spcPts val="0"/>
              </a:spcBef>
              <a:spcAft>
                <a:spcPts val="0"/>
              </a:spcAft>
            </a:pPr>
            <a:r>
              <a:rPr lang="en-GB" b="1" i="1" u="sng" dirty="0">
                <a:effectLst/>
                <a:latin typeface="Calibri" panose="020F0502020204030204" pitchFamily="34" charset="0"/>
                <a:ea typeface="Calibri" panose="020F0502020204030204" pitchFamily="34" charset="0"/>
                <a:cs typeface="Calibri" panose="020F0502020204030204" pitchFamily="34" charset="0"/>
              </a:rPr>
              <a:t>Session 1: Introduction to Demographic Dividend (DD)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Concept and Importance of the Demographic Dividend</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Video Presentation on the Concept of Demographic Dividend</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The African Union and Nigerian Roadmap for Harnessing the Demographic Dividend for Youth Development</a:t>
            </a:r>
          </a:p>
          <a:p>
            <a:pPr marL="342900" marR="0" lvl="0" indent="-342900">
              <a:lnSpc>
                <a:spcPct val="107000"/>
              </a:lnSpc>
              <a:spcBef>
                <a:spcPts val="0"/>
              </a:spcBef>
              <a:spcAft>
                <a:spcPts val="0"/>
              </a:spcAft>
              <a:buFont typeface="Symbol" panose="05050102010706020507" pitchFamily="18" charset="2"/>
              <a:buChar char=""/>
            </a:pP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b="1" i="1" u="sng" dirty="0">
                <a:effectLst/>
                <a:latin typeface="Calibri" panose="020F0502020204030204" pitchFamily="34" charset="0"/>
                <a:ea typeface="Calibri" panose="020F0502020204030204" pitchFamily="34" charset="0"/>
                <a:cs typeface="Calibri" panose="020F0502020204030204" pitchFamily="34" charset="0"/>
              </a:rPr>
              <a:t>Session II: Methodological Approaches for estimating Demographic Dividend</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Methodological Approaches for Estimating the Demographic Dividend Estimates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Comparative Analysis of the Demographic Dividend Estimates</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Video Documentary on Demographic Dividend in Nigeria</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NG" dirty="0"/>
          </a:p>
        </p:txBody>
      </p:sp>
      <p:sp>
        <p:nvSpPr>
          <p:cNvPr id="4" name="Slide Number Placeholder 3">
            <a:extLst>
              <a:ext uri="{FF2B5EF4-FFF2-40B4-BE49-F238E27FC236}">
                <a16:creationId xmlns:a16="http://schemas.microsoft.com/office/drawing/2014/main" id="{BE99A229-44AD-65D2-C57C-4C0DD6D06D23}"/>
              </a:ext>
            </a:extLst>
          </p:cNvPr>
          <p:cNvSpPr>
            <a:spLocks noGrp="1"/>
          </p:cNvSpPr>
          <p:nvPr>
            <p:ph type="sldNum" sz="quarter" idx="12"/>
          </p:nvPr>
        </p:nvSpPr>
        <p:spPr/>
        <p:txBody>
          <a:bodyPr/>
          <a:lstStyle/>
          <a:p>
            <a:fld id="{FAEF9944-A4F6-4C59-AEBD-678D6480B8EA}" type="slidenum">
              <a:rPr lang="en-US" smtClean="0"/>
              <a:t>32</a:t>
            </a:fld>
            <a:endParaRPr lang="en-US" dirty="0"/>
          </a:p>
        </p:txBody>
      </p:sp>
    </p:spTree>
    <p:extLst>
      <p:ext uri="{BB962C8B-B14F-4D97-AF65-F5344CB8AC3E}">
        <p14:creationId xmlns:p14="http://schemas.microsoft.com/office/powerpoint/2010/main" val="3488477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8FDD-74E7-46DA-C35B-2D7037318CC7}"/>
              </a:ext>
            </a:extLst>
          </p:cNvPr>
          <p:cNvSpPr>
            <a:spLocks noGrp="1"/>
          </p:cNvSpPr>
          <p:nvPr>
            <p:ph type="title"/>
          </p:nvPr>
        </p:nvSpPr>
        <p:spPr/>
        <p:txBody>
          <a:bodyPr>
            <a:no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Module 2: Concept and Overview of the National Transfer Accounts</a:t>
            </a:r>
            <a:endParaRPr lang="en-NG" sz="3600" dirty="0"/>
          </a:p>
        </p:txBody>
      </p:sp>
      <p:sp>
        <p:nvSpPr>
          <p:cNvPr id="3" name="Content Placeholder 2">
            <a:extLst>
              <a:ext uri="{FF2B5EF4-FFF2-40B4-BE49-F238E27FC236}">
                <a16:creationId xmlns:a16="http://schemas.microsoft.com/office/drawing/2014/main" id="{A5F0B400-3CEB-0B32-C629-E58D93F1241C}"/>
              </a:ext>
            </a:extLst>
          </p:cNvPr>
          <p:cNvSpPr>
            <a:spLocks noGrp="1"/>
          </p:cNvSpPr>
          <p:nvPr>
            <p:ph idx="1"/>
          </p:nvPr>
        </p:nvSpPr>
        <p:spPr>
          <a:xfrm>
            <a:off x="972273" y="2419109"/>
            <a:ext cx="10394066" cy="3456759"/>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Calibri" panose="020F0502020204030204" pitchFamily="34" charset="0"/>
              </a:rPr>
              <a:t>The concept and theory of demography and generational Economy</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Calibri" panose="020F0502020204030204" pitchFamily="34" charset="0"/>
              </a:rPr>
              <a:t>The NTA Flow Identity, Economic lifecycle and Intergenerational transfers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Calibri" panose="020F0502020204030204" pitchFamily="34" charset="0"/>
              </a:rPr>
              <a:t>Examples using the Nigerian NTA Estimates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Calibri" panose="020F0502020204030204" pitchFamily="34" charset="0"/>
              </a:rPr>
              <a:t>Extensions to the NTA methodology</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GB" sz="2800" dirty="0">
                <a:effectLst/>
                <a:latin typeface="Calibri" panose="020F0502020204030204" pitchFamily="34" charset="0"/>
                <a:ea typeface="Calibri" panose="020F0502020204030204" pitchFamily="34" charset="0"/>
                <a:cs typeface="Calibri" panose="020F0502020204030204" pitchFamily="34" charset="0"/>
              </a:rPr>
              <a:t>Demographic dividend projections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GB" sz="2800" dirty="0">
                <a:effectLst/>
                <a:latin typeface="Calibri" panose="020F0502020204030204" pitchFamily="34" charset="0"/>
                <a:ea typeface="Calibri" panose="020F0502020204030204" pitchFamily="34" charset="0"/>
                <a:cs typeface="Calibri" panose="020F0502020204030204" pitchFamily="34" charset="0"/>
              </a:rPr>
              <a:t>Wealth and Bequests </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GB" sz="2800" dirty="0">
                <a:effectLst/>
                <a:latin typeface="Calibri" panose="020F0502020204030204" pitchFamily="34" charset="0"/>
                <a:ea typeface="Calibri" panose="020F0502020204030204" pitchFamily="34" charset="0"/>
                <a:cs typeface="Calibri" panose="020F0502020204030204" pitchFamily="34" charset="0"/>
              </a:rPr>
              <a:t>National Time Transfer Accounts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sz="2800" dirty="0"/>
          </a:p>
        </p:txBody>
      </p:sp>
      <p:sp>
        <p:nvSpPr>
          <p:cNvPr id="4" name="Slide Number Placeholder 3">
            <a:extLst>
              <a:ext uri="{FF2B5EF4-FFF2-40B4-BE49-F238E27FC236}">
                <a16:creationId xmlns:a16="http://schemas.microsoft.com/office/drawing/2014/main" id="{C06B2086-E4D0-27BD-D03F-509A82A06CB7}"/>
              </a:ext>
            </a:extLst>
          </p:cNvPr>
          <p:cNvSpPr>
            <a:spLocks noGrp="1"/>
          </p:cNvSpPr>
          <p:nvPr>
            <p:ph type="sldNum" sz="quarter" idx="12"/>
          </p:nvPr>
        </p:nvSpPr>
        <p:spPr/>
        <p:txBody>
          <a:bodyPr/>
          <a:lstStyle/>
          <a:p>
            <a:fld id="{FAEF9944-A4F6-4C59-AEBD-678D6480B8EA}" type="slidenum">
              <a:rPr lang="en-US" smtClean="0"/>
              <a:t>33</a:t>
            </a:fld>
            <a:endParaRPr lang="en-US" dirty="0"/>
          </a:p>
        </p:txBody>
      </p:sp>
    </p:spTree>
    <p:extLst>
      <p:ext uri="{BB962C8B-B14F-4D97-AF65-F5344CB8AC3E}">
        <p14:creationId xmlns:p14="http://schemas.microsoft.com/office/powerpoint/2010/main" val="425250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0D9C-6B24-0D49-72E6-356595E251D0}"/>
              </a:ext>
            </a:extLst>
          </p:cNvPr>
          <p:cNvSpPr>
            <a:spLocks noGrp="1"/>
          </p:cNvSpPr>
          <p:nvPr>
            <p:ph type="title"/>
          </p:nvPr>
        </p:nvSpPr>
        <p:spPr/>
        <p:txBody>
          <a:bodyPr>
            <a:no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Module 3: Introduction to Excel, Stata and R Statistical Software</a:t>
            </a:r>
            <a:endParaRPr lang="en-NG" sz="3600" dirty="0"/>
          </a:p>
        </p:txBody>
      </p:sp>
      <p:sp>
        <p:nvSpPr>
          <p:cNvPr id="3" name="Content Placeholder 2">
            <a:extLst>
              <a:ext uri="{FF2B5EF4-FFF2-40B4-BE49-F238E27FC236}">
                <a16:creationId xmlns:a16="http://schemas.microsoft.com/office/drawing/2014/main" id="{4014CC6B-FAC9-12E2-1D7F-A3202DE7537B}"/>
              </a:ext>
            </a:extLst>
          </p:cNvPr>
          <p:cNvSpPr>
            <a:spLocks noGrp="1"/>
          </p:cNvSpPr>
          <p:nvPr>
            <p:ph idx="1"/>
          </p:nvPr>
        </p:nvSpPr>
        <p:spPr/>
        <p:txBody>
          <a:bodyPr>
            <a:normAutofit/>
          </a:bodyPr>
          <a:lstStyle/>
          <a:p>
            <a:pPr>
              <a:lnSpc>
                <a:spcPct val="107000"/>
              </a:lnSpc>
              <a:spcBef>
                <a:spcPts val="0"/>
              </a:spcBef>
              <a:spcAft>
                <a:spcPts val="0"/>
              </a:spcAft>
            </a:pPr>
            <a:r>
              <a:rPr lang="en-GB" sz="2800" dirty="0">
                <a:effectLst/>
                <a:latin typeface="Calibri" panose="020F0502020204030204" pitchFamily="34" charset="0"/>
                <a:ea typeface="Calibri" panose="020F0502020204030204" pitchFamily="34" charset="0"/>
                <a:cs typeface="Calibri" panose="020F0502020204030204" pitchFamily="34" charset="0"/>
              </a:rPr>
              <a:t>Basic Fundamentals of Excel Worksheet for calculations and constructing figures </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2800" dirty="0">
                <a:effectLst/>
                <a:latin typeface="Calibri" panose="020F0502020204030204" pitchFamily="34" charset="0"/>
                <a:ea typeface="Calibri" panose="020F0502020204030204" pitchFamily="34" charset="0"/>
                <a:cs typeface="Calibri" panose="020F0502020204030204" pitchFamily="34" charset="0"/>
              </a:rPr>
              <a:t>Basic Statistical Operations using Stata</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2800" dirty="0">
                <a:effectLst/>
                <a:latin typeface="Calibri" panose="020F0502020204030204" pitchFamily="34" charset="0"/>
                <a:ea typeface="Calibri" panose="020F0502020204030204" pitchFamily="34" charset="0"/>
                <a:cs typeface="Calibri" panose="020F0502020204030204" pitchFamily="34" charset="0"/>
              </a:rPr>
              <a:t>Basic Statistical Operations using R software</a:t>
            </a:r>
          </a:p>
          <a:p>
            <a:pPr>
              <a:lnSpc>
                <a:spcPct val="107000"/>
              </a:lnSpc>
              <a:spcBef>
                <a:spcPts val="0"/>
              </a:spcBef>
              <a:spcAft>
                <a:spcPts val="0"/>
              </a:spcAft>
            </a:pP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2800" b="1" i="1" u="sng" dirty="0">
                <a:effectLst/>
                <a:latin typeface="Calibri" panose="020F0502020204030204" pitchFamily="34" charset="0"/>
                <a:ea typeface="Calibri" panose="020F0502020204030204" pitchFamily="34" charset="0"/>
                <a:cs typeface="Calibri" panose="020F0502020204030204" pitchFamily="34" charset="0"/>
              </a:rPr>
              <a:t>Hands-on</a:t>
            </a:r>
            <a:r>
              <a:rPr lang="en-GB" sz="2800" b="1" i="1" dirty="0">
                <a:effectLst/>
                <a:latin typeface="Calibri" panose="020F0502020204030204" pitchFamily="34" charset="0"/>
                <a:ea typeface="Calibri" panose="020F0502020204030204" pitchFamily="34" charset="0"/>
                <a:cs typeface="Calibri" panose="020F0502020204030204" pitchFamily="34" charset="0"/>
              </a:rPr>
              <a:t>: Basic Fundamentals of using the Excel, STATA and R Software</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sz="3600" dirty="0"/>
          </a:p>
        </p:txBody>
      </p:sp>
      <p:sp>
        <p:nvSpPr>
          <p:cNvPr id="4" name="Slide Number Placeholder 3">
            <a:extLst>
              <a:ext uri="{FF2B5EF4-FFF2-40B4-BE49-F238E27FC236}">
                <a16:creationId xmlns:a16="http://schemas.microsoft.com/office/drawing/2014/main" id="{A91334E1-53BC-F6AE-D62F-D60D6497B97B}"/>
              </a:ext>
            </a:extLst>
          </p:cNvPr>
          <p:cNvSpPr>
            <a:spLocks noGrp="1"/>
          </p:cNvSpPr>
          <p:nvPr>
            <p:ph type="sldNum" sz="quarter" idx="12"/>
          </p:nvPr>
        </p:nvSpPr>
        <p:spPr/>
        <p:txBody>
          <a:bodyPr/>
          <a:lstStyle/>
          <a:p>
            <a:fld id="{FAEF9944-A4F6-4C59-AEBD-678D6480B8EA}" type="slidenum">
              <a:rPr lang="en-US" smtClean="0"/>
              <a:t>34</a:t>
            </a:fld>
            <a:endParaRPr lang="en-US" dirty="0"/>
          </a:p>
        </p:txBody>
      </p:sp>
    </p:spTree>
    <p:extLst>
      <p:ext uri="{BB962C8B-B14F-4D97-AF65-F5344CB8AC3E}">
        <p14:creationId xmlns:p14="http://schemas.microsoft.com/office/powerpoint/2010/main" val="2934127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128E-5908-BA7B-A794-A115EE6459C1}"/>
              </a:ext>
            </a:extLst>
          </p:cNvPr>
          <p:cNvSpPr>
            <a:spLocks noGrp="1"/>
          </p:cNvSpPr>
          <p:nvPr>
            <p:ph type="title"/>
          </p:nvPr>
        </p:nvSpPr>
        <p:spPr/>
        <p:txBody>
          <a:bodyPr>
            <a:normAutofit fontScale="90000"/>
          </a:bodyPr>
          <a:lstStyle/>
          <a:p>
            <a:r>
              <a:rPr lang="en-GB" b="1" dirty="0">
                <a:latin typeface="Calibri" panose="020F0502020204030204" pitchFamily="34" charset="0"/>
                <a:ea typeface="Calibri" panose="020F0502020204030204" pitchFamily="34" charset="0"/>
                <a:cs typeface="Calibri" panose="020F0502020204030204" pitchFamily="34" charset="0"/>
              </a:rPr>
              <a:t>Module 4: Getting Started with the Estimation</a:t>
            </a:r>
            <a:br>
              <a:rPr lang="en-NG" dirty="0">
                <a:latin typeface="Calibri" panose="020F0502020204030204" pitchFamily="34" charset="0"/>
                <a:ea typeface="Calibri" panose="020F0502020204030204" pitchFamily="34" charset="0"/>
                <a:cs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B6662E4E-6A75-2A41-71DB-5C73BD6D8E76}"/>
              </a:ext>
            </a:extLst>
          </p:cNvPr>
          <p:cNvSpPr>
            <a:spLocks noGrp="1"/>
          </p:cNvSpPr>
          <p:nvPr>
            <p:ph idx="1"/>
          </p:nvPr>
        </p:nvSpPr>
        <p:spPr/>
        <p:txBody>
          <a:bodyPr/>
          <a:lstStyle/>
          <a:p>
            <a:pPr>
              <a:lnSpc>
                <a:spcPct val="107000"/>
              </a:lnSpc>
              <a:spcBef>
                <a:spcPts val="0"/>
              </a:spcBef>
              <a:spcAft>
                <a:spcPts val="0"/>
              </a:spcAft>
            </a:pPr>
            <a:r>
              <a:rPr lang="en-GB" sz="2800" dirty="0">
                <a:effectLst/>
                <a:latin typeface="Calibri" panose="020F0502020204030204" pitchFamily="34" charset="0"/>
                <a:ea typeface="Calibri" panose="020F0502020204030204" pitchFamily="34" charset="0"/>
                <a:cs typeface="Calibri" panose="020F0502020204030204" pitchFamily="34" charset="0"/>
              </a:rPr>
              <a:t>Materials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2800" dirty="0">
                <a:effectLst/>
                <a:latin typeface="Calibri" panose="020F0502020204030204" pitchFamily="34" charset="0"/>
                <a:ea typeface="Calibri" panose="020F0502020204030204" pitchFamily="34" charset="0"/>
                <a:cs typeface="Calibri" panose="020F0502020204030204" pitchFamily="34" charset="0"/>
              </a:rPr>
              <a:t>Building a micro‐level database</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2800" dirty="0">
                <a:effectLst/>
                <a:latin typeface="Calibri" panose="020F0502020204030204" pitchFamily="34" charset="0"/>
                <a:ea typeface="Calibri" panose="020F0502020204030204" pitchFamily="34" charset="0"/>
                <a:cs typeface="Calibri" panose="020F0502020204030204" pitchFamily="34" charset="0"/>
              </a:rPr>
              <a:t>Basic methods for Estimation</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2800" dirty="0">
                <a:effectLst/>
                <a:latin typeface="Calibri" panose="020F0502020204030204" pitchFamily="34" charset="0"/>
                <a:ea typeface="Calibri" panose="020F0502020204030204" pitchFamily="34" charset="0"/>
                <a:cs typeface="Calibri" panose="020F0502020204030204" pitchFamily="34" charset="0"/>
              </a:rPr>
              <a:t>Steps to follow in completing the accounts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sz="2400" b="1" i="1" u="sng" dirty="0">
                <a:effectLst/>
                <a:latin typeface="Calibri" panose="020F0502020204030204" pitchFamily="34" charset="0"/>
                <a:ea typeface="Calibri" panose="020F0502020204030204" pitchFamily="34" charset="0"/>
                <a:cs typeface="Calibri" panose="020F0502020204030204" pitchFamily="34" charset="0"/>
              </a:rPr>
              <a:t>Hands-on</a:t>
            </a:r>
            <a:r>
              <a:rPr lang="en-GB" sz="2400" b="1" i="1" dirty="0">
                <a:effectLst/>
                <a:latin typeface="Calibri" panose="020F0502020204030204" pitchFamily="34" charset="0"/>
                <a:ea typeface="Calibri" panose="020F0502020204030204" pitchFamily="34" charset="0"/>
                <a:cs typeface="Calibri" panose="020F0502020204030204" pitchFamily="34" charset="0"/>
              </a:rPr>
              <a:t>: Familiarisation with demographic indicators as well as drawing graphs of population dynamics</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
        <p:nvSpPr>
          <p:cNvPr id="4" name="Slide Number Placeholder 3">
            <a:extLst>
              <a:ext uri="{FF2B5EF4-FFF2-40B4-BE49-F238E27FC236}">
                <a16:creationId xmlns:a16="http://schemas.microsoft.com/office/drawing/2014/main" id="{94600027-DAA4-B7B5-85D0-771F4D10CF25}"/>
              </a:ext>
            </a:extLst>
          </p:cNvPr>
          <p:cNvSpPr>
            <a:spLocks noGrp="1"/>
          </p:cNvSpPr>
          <p:nvPr>
            <p:ph type="sldNum" sz="quarter" idx="12"/>
          </p:nvPr>
        </p:nvSpPr>
        <p:spPr/>
        <p:txBody>
          <a:bodyPr/>
          <a:lstStyle/>
          <a:p>
            <a:fld id="{FAEF9944-A4F6-4C59-AEBD-678D6480B8EA}" type="slidenum">
              <a:rPr lang="en-US" smtClean="0"/>
              <a:t>35</a:t>
            </a:fld>
            <a:endParaRPr lang="en-US" dirty="0"/>
          </a:p>
        </p:txBody>
      </p:sp>
    </p:spTree>
    <p:extLst>
      <p:ext uri="{BB962C8B-B14F-4D97-AF65-F5344CB8AC3E}">
        <p14:creationId xmlns:p14="http://schemas.microsoft.com/office/powerpoint/2010/main" val="635471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FA0E1-422E-C068-8B8E-EFF13A132E54}"/>
              </a:ext>
            </a:extLst>
          </p:cNvPr>
          <p:cNvSpPr>
            <a:spLocks noGrp="1"/>
          </p:cNvSpPr>
          <p:nvPr>
            <p:ph type="title"/>
          </p:nvPr>
        </p:nvSpPr>
        <p:spPr/>
        <p:txBody>
          <a:bodyPr>
            <a:normAutofit fontScale="90000"/>
          </a:bodyPr>
          <a:lstStyle/>
          <a:p>
            <a:r>
              <a:rPr lang="en-GB" sz="3600" b="1" dirty="0">
                <a:latin typeface="Calibri" panose="020F0502020204030204" pitchFamily="34" charset="0"/>
                <a:ea typeface="Calibri" panose="020F0502020204030204" pitchFamily="34" charset="0"/>
                <a:cs typeface="Calibri" panose="020F0502020204030204" pitchFamily="34" charset="0"/>
              </a:rPr>
              <a:t>Module 5: Situation Analysis of the Demographic, Socio-economic and Governance Context of the State</a:t>
            </a:r>
            <a:br>
              <a:rPr lang="en-NG" sz="3600" dirty="0">
                <a:latin typeface="Calibri" panose="020F0502020204030204" pitchFamily="34" charset="0"/>
                <a:ea typeface="Calibri" panose="020F0502020204030204" pitchFamily="34" charset="0"/>
                <a:cs typeface="Times New Roman" panose="02020603050405020304" pitchFamily="18" charset="0"/>
              </a:rPr>
            </a:br>
            <a:endParaRPr lang="en-NG" dirty="0"/>
          </a:p>
        </p:txBody>
      </p:sp>
      <p:sp>
        <p:nvSpPr>
          <p:cNvPr id="3" name="Content Placeholder 2">
            <a:extLst>
              <a:ext uri="{FF2B5EF4-FFF2-40B4-BE49-F238E27FC236}">
                <a16:creationId xmlns:a16="http://schemas.microsoft.com/office/drawing/2014/main" id="{35ED5DA8-A3D5-DECC-F461-F6945014B295}"/>
              </a:ext>
            </a:extLst>
          </p:cNvPr>
          <p:cNvSpPr>
            <a:spLocks noGrp="1"/>
          </p:cNvSpPr>
          <p:nvPr>
            <p:ph idx="1"/>
          </p:nvPr>
        </p:nvSpPr>
        <p:spPr>
          <a:xfrm>
            <a:off x="1295401" y="2419109"/>
            <a:ext cx="9601196" cy="3456759"/>
          </a:xfrm>
        </p:spPr>
        <p:txBody>
          <a:bodyPr>
            <a:normAutofit lnSpcReduction="10000"/>
          </a:bodyPr>
          <a:lstStyle/>
          <a:p>
            <a:pPr>
              <a:lnSpc>
                <a:spcPct val="107000"/>
              </a:lnSpc>
              <a:spcBef>
                <a:spcPts val="60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Population and Demography of the State (Population size, distribution and growth Including fertility, mortality and migration) in the state</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Economic Structure, employment profiles and development of the State</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Structure of Access, Quality and Financing of Health and Education in the State</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Governance, rights and youth empowerment in the State</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en-GB" b="1" i="1" u="sng" dirty="0">
                <a:effectLst/>
                <a:latin typeface="Calibri" panose="020F0502020204030204" pitchFamily="34" charset="0"/>
                <a:ea typeface="Calibri" panose="020F0502020204030204" pitchFamily="34" charset="0"/>
                <a:cs typeface="Calibri" panose="020F0502020204030204" pitchFamily="34" charset="0"/>
              </a:rPr>
              <a:t>Hands-on</a:t>
            </a:r>
            <a:r>
              <a:rPr lang="en-GB" b="1" i="1" dirty="0">
                <a:effectLst/>
                <a:latin typeface="Calibri" panose="020F0502020204030204" pitchFamily="34" charset="0"/>
                <a:ea typeface="Calibri" panose="020F0502020204030204" pitchFamily="34" charset="0"/>
                <a:cs typeface="Calibri" panose="020F0502020204030204" pitchFamily="34" charset="0"/>
              </a:rPr>
              <a:t>: Using the Batch file mode (do-file) in STATA software</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NG" dirty="0"/>
          </a:p>
        </p:txBody>
      </p:sp>
      <p:sp>
        <p:nvSpPr>
          <p:cNvPr id="4" name="Slide Number Placeholder 3">
            <a:extLst>
              <a:ext uri="{FF2B5EF4-FFF2-40B4-BE49-F238E27FC236}">
                <a16:creationId xmlns:a16="http://schemas.microsoft.com/office/drawing/2014/main" id="{67F8A97F-D8D0-51EB-2C1F-00FDBFCEDD3D}"/>
              </a:ext>
            </a:extLst>
          </p:cNvPr>
          <p:cNvSpPr>
            <a:spLocks noGrp="1"/>
          </p:cNvSpPr>
          <p:nvPr>
            <p:ph type="sldNum" sz="quarter" idx="12"/>
          </p:nvPr>
        </p:nvSpPr>
        <p:spPr/>
        <p:txBody>
          <a:bodyPr/>
          <a:lstStyle/>
          <a:p>
            <a:fld id="{FAEF9944-A4F6-4C59-AEBD-678D6480B8EA}" type="slidenum">
              <a:rPr lang="en-US" smtClean="0"/>
              <a:t>36</a:t>
            </a:fld>
            <a:endParaRPr lang="en-US" dirty="0"/>
          </a:p>
        </p:txBody>
      </p:sp>
    </p:spTree>
    <p:extLst>
      <p:ext uri="{BB962C8B-B14F-4D97-AF65-F5344CB8AC3E}">
        <p14:creationId xmlns:p14="http://schemas.microsoft.com/office/powerpoint/2010/main" val="3404972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1DC0-7D04-04DE-B8DA-7F046705D072}"/>
              </a:ext>
            </a:extLst>
          </p:cNvPr>
          <p:cNvSpPr>
            <a:spLocks noGrp="1"/>
          </p:cNvSpPr>
          <p:nvPr>
            <p:ph type="title"/>
          </p:nvPr>
        </p:nvSpPr>
        <p:spPr/>
        <p:txBody>
          <a:bodyPr/>
          <a:lstStyle/>
          <a:p>
            <a:endParaRPr lang="en-NG"/>
          </a:p>
        </p:txBody>
      </p:sp>
      <p:sp>
        <p:nvSpPr>
          <p:cNvPr id="3" name="Content Placeholder 2">
            <a:extLst>
              <a:ext uri="{FF2B5EF4-FFF2-40B4-BE49-F238E27FC236}">
                <a16:creationId xmlns:a16="http://schemas.microsoft.com/office/drawing/2014/main" id="{3161E364-E16F-BCDC-433F-C4AEAC35BFC1}"/>
              </a:ext>
            </a:extLst>
          </p:cNvPr>
          <p:cNvSpPr>
            <a:spLocks noGrp="1"/>
          </p:cNvSpPr>
          <p:nvPr>
            <p:ph idx="1"/>
          </p:nvPr>
        </p:nvSpPr>
        <p:spPr>
          <a:xfrm>
            <a:off x="1295401" y="982132"/>
            <a:ext cx="9601196" cy="4893736"/>
          </a:xfrm>
          <a:solidFill>
            <a:schemeClr val="accent2">
              <a:lumMod val="20000"/>
              <a:lumOff val="80000"/>
            </a:schemeClr>
          </a:solidFill>
        </p:spPr>
        <p:txBody>
          <a:bodyPr>
            <a:noAutofit/>
          </a:bodyPr>
          <a:lstStyle/>
          <a:p>
            <a:pPr>
              <a:lnSpc>
                <a:spcPct val="107000"/>
              </a:lnSpc>
              <a:spcBef>
                <a:spcPts val="0"/>
              </a:spcBef>
              <a:spcAft>
                <a:spcPts val="0"/>
              </a:spcAft>
            </a:pPr>
            <a:r>
              <a:rPr lang="en-GB" b="1" dirty="0">
                <a:effectLst/>
                <a:latin typeface="Calibri" panose="020F0502020204030204" pitchFamily="34" charset="0"/>
                <a:ea typeface="Calibri" panose="020F0502020204030204" pitchFamily="34" charset="0"/>
                <a:cs typeface="Calibri" panose="020F0502020204030204" pitchFamily="34" charset="0"/>
              </a:rPr>
              <a:t>Module 6: Analysing the Household: Part 1. Public and Private Consumption</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b="1" i="1" u="sng" dirty="0">
                <a:effectLst/>
                <a:latin typeface="Calibri" panose="020F0502020204030204" pitchFamily="34" charset="0"/>
                <a:ea typeface="Calibri" panose="020F0502020204030204" pitchFamily="34" charset="0"/>
                <a:cs typeface="Calibri" panose="020F0502020204030204" pitchFamily="34" charset="0"/>
              </a:rPr>
              <a:t>Session I</a:t>
            </a:r>
            <a:r>
              <a:rPr lang="en-GB" b="1" i="1" dirty="0">
                <a:effectLst/>
                <a:latin typeface="Calibri" panose="020F0502020204030204" pitchFamily="34" charset="0"/>
                <a:ea typeface="Calibri" panose="020F0502020204030204" pitchFamily="34" charset="0"/>
                <a:cs typeface="Calibri" panose="020F0502020204030204" pitchFamily="34" charset="0"/>
              </a:rPr>
              <a:t>: 	</a:t>
            </a:r>
            <a:r>
              <a:rPr lang="en-GB" dirty="0">
                <a:effectLst/>
                <a:latin typeface="Calibri" panose="020F0502020204030204" pitchFamily="34" charset="0"/>
                <a:ea typeface="Calibri" panose="020F0502020204030204" pitchFamily="34" charset="0"/>
                <a:cs typeface="Calibri" panose="020F0502020204030204" pitchFamily="34" charset="0"/>
              </a:rPr>
              <a:t>Education</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Obtaining the profiles</a:t>
            </a:r>
            <a:endParaRPr lang="en-NG" sz="22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Adjusting and Smoothing </a:t>
            </a:r>
            <a:endParaRPr lang="en-NG"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b="1" i="1" u="sng" dirty="0">
                <a:effectLst/>
                <a:latin typeface="Calibri" panose="020F0502020204030204" pitchFamily="34" charset="0"/>
                <a:ea typeface="Calibri" panose="020F0502020204030204" pitchFamily="34" charset="0"/>
                <a:cs typeface="Calibri" panose="020F0502020204030204" pitchFamily="34" charset="0"/>
              </a:rPr>
              <a:t>Session II</a:t>
            </a:r>
            <a:r>
              <a:rPr lang="en-GB" b="1" i="1" dirty="0">
                <a:effectLst/>
                <a:latin typeface="Calibri" panose="020F0502020204030204" pitchFamily="34" charset="0"/>
                <a:ea typeface="Calibri" panose="020F0502020204030204" pitchFamily="34" charset="0"/>
                <a:cs typeface="Calibri" panose="020F0502020204030204" pitchFamily="34" charset="0"/>
              </a:rPr>
              <a:t>: 	</a:t>
            </a:r>
            <a:r>
              <a:rPr lang="en-GB" dirty="0">
                <a:effectLst/>
                <a:latin typeface="Calibri" panose="020F0502020204030204" pitchFamily="34" charset="0"/>
                <a:ea typeface="Calibri" panose="020F0502020204030204" pitchFamily="34" charset="0"/>
                <a:cs typeface="Calibri" panose="020F0502020204030204" pitchFamily="34" charset="0"/>
              </a:rPr>
              <a:t>Health</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Obtaining the profiles</a:t>
            </a:r>
            <a:endParaRPr lang="en-NG" sz="22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Adjusting and Smoothing</a:t>
            </a:r>
            <a:endParaRPr lang="en-NG"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b="1" i="1" u="sng" dirty="0">
                <a:effectLst/>
                <a:latin typeface="Calibri" panose="020F0502020204030204" pitchFamily="34" charset="0"/>
                <a:ea typeface="Calibri" panose="020F0502020204030204" pitchFamily="34" charset="0"/>
                <a:cs typeface="Calibri" panose="020F0502020204030204" pitchFamily="34" charset="0"/>
              </a:rPr>
              <a:t>Session III</a:t>
            </a:r>
            <a:r>
              <a:rPr lang="en-GB" b="1" i="1" dirty="0">
                <a:effectLst/>
                <a:latin typeface="Calibri" panose="020F0502020204030204" pitchFamily="34" charset="0"/>
                <a:ea typeface="Calibri" panose="020F0502020204030204" pitchFamily="34" charset="0"/>
                <a:cs typeface="Calibri" panose="020F0502020204030204" pitchFamily="34" charset="0"/>
              </a:rPr>
              <a:t>: 	</a:t>
            </a:r>
            <a:r>
              <a:rPr lang="en-GB" dirty="0">
                <a:effectLst/>
                <a:latin typeface="Calibri" panose="020F0502020204030204" pitchFamily="34" charset="0"/>
                <a:ea typeface="Calibri" panose="020F0502020204030204" pitchFamily="34" charset="0"/>
                <a:cs typeface="Calibri" panose="020F0502020204030204" pitchFamily="34" charset="0"/>
              </a:rPr>
              <a:t>Others Consumption Expenditures</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Obtaining the profiles</a:t>
            </a:r>
            <a:endParaRPr lang="en-NG" sz="22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0"/>
              </a:spcAft>
            </a:pPr>
            <a:r>
              <a:rPr lang="en-GB" sz="2200" dirty="0">
                <a:effectLst/>
                <a:latin typeface="Calibri" panose="020F0502020204030204" pitchFamily="34" charset="0"/>
                <a:ea typeface="Calibri" panose="020F0502020204030204" pitchFamily="34" charset="0"/>
                <a:cs typeface="Calibri" panose="020F0502020204030204" pitchFamily="34" charset="0"/>
              </a:rPr>
              <a:t>Adjusting and Smoothing</a:t>
            </a:r>
            <a:endParaRPr lang="en-NG"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b="1" i="1" u="sng" dirty="0">
                <a:effectLst/>
                <a:latin typeface="Calibri" panose="020F0502020204030204" pitchFamily="34" charset="0"/>
                <a:ea typeface="Calibri" panose="020F0502020204030204" pitchFamily="34" charset="0"/>
                <a:cs typeface="Calibri" panose="020F0502020204030204" pitchFamily="34" charset="0"/>
              </a:rPr>
              <a:t>Hands on</a:t>
            </a:r>
            <a:r>
              <a:rPr lang="en-GB" b="1" i="1" dirty="0">
                <a:effectLst/>
                <a:latin typeface="Calibri" panose="020F0502020204030204" pitchFamily="34" charset="0"/>
                <a:ea typeface="Calibri" panose="020F0502020204030204" pitchFamily="34" charset="0"/>
                <a:cs typeface="Calibri" panose="020F0502020204030204" pitchFamily="34" charset="0"/>
              </a:rPr>
              <a:t>: </a:t>
            </a:r>
            <a:r>
              <a:rPr lang="en-GB" dirty="0">
                <a:effectLst/>
                <a:latin typeface="Calibri" panose="020F0502020204030204" pitchFamily="34" charset="0"/>
                <a:ea typeface="Calibri" panose="020F0502020204030204" pitchFamily="34" charset="0"/>
                <a:cs typeface="Calibri" panose="020F0502020204030204" pitchFamily="34" charset="0"/>
              </a:rPr>
              <a:t>	Constructing the Per Capita Consumption Expenditure</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marL="1257300" lvl="1" indent="-342900">
              <a:lnSpc>
                <a:spcPct val="107000"/>
              </a:lnSpc>
              <a:spcBef>
                <a:spcPts val="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Adjusting and smoothing the estimates using the R software</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
        <p:nvSpPr>
          <p:cNvPr id="4" name="Slide Number Placeholder 3">
            <a:extLst>
              <a:ext uri="{FF2B5EF4-FFF2-40B4-BE49-F238E27FC236}">
                <a16:creationId xmlns:a16="http://schemas.microsoft.com/office/drawing/2014/main" id="{F9A7EDCF-BB80-DFFD-E8FB-ABA535CBEE70}"/>
              </a:ext>
            </a:extLst>
          </p:cNvPr>
          <p:cNvSpPr>
            <a:spLocks noGrp="1"/>
          </p:cNvSpPr>
          <p:nvPr>
            <p:ph type="sldNum" sz="quarter" idx="12"/>
          </p:nvPr>
        </p:nvSpPr>
        <p:spPr/>
        <p:txBody>
          <a:bodyPr/>
          <a:lstStyle/>
          <a:p>
            <a:fld id="{FAEF9944-A4F6-4C59-AEBD-678D6480B8EA}" type="slidenum">
              <a:rPr lang="en-US" smtClean="0"/>
              <a:t>37</a:t>
            </a:fld>
            <a:endParaRPr lang="en-US" dirty="0"/>
          </a:p>
        </p:txBody>
      </p:sp>
    </p:spTree>
    <p:extLst>
      <p:ext uri="{BB962C8B-B14F-4D97-AF65-F5344CB8AC3E}">
        <p14:creationId xmlns:p14="http://schemas.microsoft.com/office/powerpoint/2010/main" val="4129279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E619-FD4C-8645-BCB2-3BFF8630A9FA}"/>
              </a:ext>
            </a:extLst>
          </p:cNvPr>
          <p:cNvSpPr>
            <a:spLocks noGrp="1"/>
          </p:cNvSpPr>
          <p:nvPr>
            <p:ph type="title"/>
          </p:nvPr>
        </p:nvSpPr>
        <p:spPr/>
        <p:txBody>
          <a:bodyPr/>
          <a:lstStyle/>
          <a:p>
            <a:endParaRPr lang="en-NG"/>
          </a:p>
        </p:txBody>
      </p:sp>
      <p:sp>
        <p:nvSpPr>
          <p:cNvPr id="3" name="Content Placeholder 2">
            <a:extLst>
              <a:ext uri="{FF2B5EF4-FFF2-40B4-BE49-F238E27FC236}">
                <a16:creationId xmlns:a16="http://schemas.microsoft.com/office/drawing/2014/main" id="{F85D3096-90FC-D6AB-ADC7-A41983358C9A}"/>
              </a:ext>
            </a:extLst>
          </p:cNvPr>
          <p:cNvSpPr>
            <a:spLocks noGrp="1"/>
          </p:cNvSpPr>
          <p:nvPr>
            <p:ph idx="1"/>
          </p:nvPr>
        </p:nvSpPr>
        <p:spPr>
          <a:xfrm>
            <a:off x="1295401" y="982132"/>
            <a:ext cx="9601196" cy="4986868"/>
          </a:xfrm>
          <a:solidFill>
            <a:schemeClr val="accent2">
              <a:lumMod val="20000"/>
              <a:lumOff val="80000"/>
            </a:schemeClr>
          </a:solidFill>
        </p:spPr>
        <p:txBody>
          <a:bodyPr>
            <a:noAutofit/>
          </a:bodyPr>
          <a:lstStyle/>
          <a:p>
            <a:pPr>
              <a:lnSpc>
                <a:spcPct val="107000"/>
              </a:lnSpc>
              <a:spcBef>
                <a:spcPts val="0"/>
              </a:spcBef>
              <a:spcAft>
                <a:spcPts val="0"/>
              </a:spcAft>
            </a:pPr>
            <a:r>
              <a:rPr lang="en-GB" sz="2800" b="1" dirty="0">
                <a:effectLst/>
                <a:latin typeface="Calibri" panose="020F0502020204030204" pitchFamily="34" charset="0"/>
                <a:ea typeface="Calibri" panose="020F0502020204030204" pitchFamily="34" charset="0"/>
                <a:cs typeface="Calibri" panose="020F0502020204030204" pitchFamily="34" charset="0"/>
              </a:rPr>
              <a:t>Module 7: Analysing the Household: Part 2. Labour Income</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sz="2400" b="1" i="1" u="sng" dirty="0">
                <a:effectLst/>
                <a:latin typeface="Calibri" panose="020F0502020204030204" pitchFamily="34" charset="0"/>
                <a:ea typeface="Calibri" panose="020F0502020204030204" pitchFamily="34" charset="0"/>
                <a:cs typeface="Calibri" panose="020F0502020204030204" pitchFamily="34" charset="0"/>
              </a:rPr>
              <a:t>Session I</a:t>
            </a:r>
            <a:r>
              <a:rPr lang="en-GB" sz="2400" b="1" i="1" dirty="0">
                <a:effectLst/>
                <a:latin typeface="Calibri" panose="020F0502020204030204" pitchFamily="34" charset="0"/>
                <a:ea typeface="Calibri" panose="020F0502020204030204" pitchFamily="34" charset="0"/>
                <a:cs typeface="Calibri" panose="020F0502020204030204" pitchFamily="34" charset="0"/>
              </a:rPr>
              <a:t>:</a:t>
            </a:r>
            <a:r>
              <a:rPr lang="en-GB" sz="2400" dirty="0">
                <a:effectLst/>
                <a:latin typeface="Calibri" panose="020F0502020204030204" pitchFamily="34" charset="0"/>
                <a:ea typeface="Calibri" panose="020F0502020204030204" pitchFamily="34" charset="0"/>
                <a:cs typeface="Calibri" panose="020F0502020204030204" pitchFamily="34" charset="0"/>
              </a:rPr>
              <a:t> Wage and Earnings</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sz="2400" b="1" i="1" u="sng" dirty="0">
                <a:effectLst/>
                <a:latin typeface="Calibri" panose="020F0502020204030204" pitchFamily="34" charset="0"/>
                <a:ea typeface="Calibri" panose="020F0502020204030204" pitchFamily="34" charset="0"/>
                <a:cs typeface="Calibri" panose="020F0502020204030204" pitchFamily="34" charset="0"/>
              </a:rPr>
              <a:t>Session II</a:t>
            </a:r>
            <a:r>
              <a:rPr lang="en-GB" sz="2400" b="1" i="1" dirty="0">
                <a:effectLst/>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rPr>
              <a:t>Self-employed Income</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0"/>
              </a:spcAft>
            </a:pPr>
            <a:r>
              <a:rPr lang="en-GB" sz="2600" dirty="0">
                <a:effectLst/>
                <a:latin typeface="Calibri" panose="020F0502020204030204" pitchFamily="34" charset="0"/>
                <a:ea typeface="Calibri" panose="020F0502020204030204" pitchFamily="34" charset="0"/>
                <a:cs typeface="Calibri" panose="020F0502020204030204" pitchFamily="34" charset="0"/>
              </a:rPr>
              <a:t>Obtaining the profiles</a:t>
            </a:r>
            <a:endParaRPr lang="en-NG" sz="26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0"/>
              </a:spcAft>
            </a:pPr>
            <a:r>
              <a:rPr lang="en-GB" sz="2600" dirty="0">
                <a:effectLst/>
                <a:latin typeface="Calibri" panose="020F0502020204030204" pitchFamily="34" charset="0"/>
                <a:ea typeface="Calibri" panose="020F0502020204030204" pitchFamily="34" charset="0"/>
                <a:cs typeface="Calibri" panose="020F0502020204030204" pitchFamily="34" charset="0"/>
              </a:rPr>
              <a:t>Adjusting and Smoothing</a:t>
            </a:r>
            <a:endParaRPr lang="en-NG" sz="26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sz="2400" b="1" i="1" u="sng" dirty="0">
                <a:effectLst/>
                <a:latin typeface="Calibri" panose="020F0502020204030204" pitchFamily="34" charset="0"/>
                <a:ea typeface="Calibri" panose="020F0502020204030204" pitchFamily="34" charset="0"/>
                <a:cs typeface="Calibri" panose="020F0502020204030204" pitchFamily="34" charset="0"/>
              </a:rPr>
              <a:t>Hands on</a:t>
            </a:r>
            <a:r>
              <a:rPr lang="en-GB" sz="2400" b="1" i="1" dirty="0">
                <a:effectLst/>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rPr>
              <a:t>	Constructing the Per capita Consumption Expenditure</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marL="1371600" lvl="1" indent="-457200">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Adjusting and smoothing the estimates using the R software</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2800" b="1" dirty="0">
                <a:effectLst/>
                <a:latin typeface="Calibri" panose="020F0502020204030204" pitchFamily="34" charset="0"/>
                <a:ea typeface="Calibri" panose="020F0502020204030204" pitchFamily="34" charset="0"/>
                <a:cs typeface="Calibri" panose="020F0502020204030204" pitchFamily="34" charset="0"/>
              </a:rPr>
              <a:t>Module 8: The Macroeconomy and Aggregate Control for the variables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Relationship between NTA and SNA</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Calculating Macro-control for each of the Variables</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sz="2800" dirty="0"/>
          </a:p>
        </p:txBody>
      </p:sp>
      <p:sp>
        <p:nvSpPr>
          <p:cNvPr id="4" name="Slide Number Placeholder 3">
            <a:extLst>
              <a:ext uri="{FF2B5EF4-FFF2-40B4-BE49-F238E27FC236}">
                <a16:creationId xmlns:a16="http://schemas.microsoft.com/office/drawing/2014/main" id="{BFD029DE-62F6-1833-B89E-AA5EDFDFF19B}"/>
              </a:ext>
            </a:extLst>
          </p:cNvPr>
          <p:cNvSpPr>
            <a:spLocks noGrp="1"/>
          </p:cNvSpPr>
          <p:nvPr>
            <p:ph type="sldNum" sz="quarter" idx="12"/>
          </p:nvPr>
        </p:nvSpPr>
        <p:spPr/>
        <p:txBody>
          <a:bodyPr/>
          <a:lstStyle/>
          <a:p>
            <a:fld id="{FAEF9944-A4F6-4C59-AEBD-678D6480B8EA}" type="slidenum">
              <a:rPr lang="en-US" smtClean="0"/>
              <a:t>38</a:t>
            </a:fld>
            <a:endParaRPr lang="en-US" dirty="0"/>
          </a:p>
        </p:txBody>
      </p:sp>
    </p:spTree>
    <p:extLst>
      <p:ext uri="{BB962C8B-B14F-4D97-AF65-F5344CB8AC3E}">
        <p14:creationId xmlns:p14="http://schemas.microsoft.com/office/powerpoint/2010/main" val="2876596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CDEC-AAF8-226A-8FDD-CAAC0052A99F}"/>
              </a:ext>
            </a:extLst>
          </p:cNvPr>
          <p:cNvSpPr>
            <a:spLocks noGrp="1"/>
          </p:cNvSpPr>
          <p:nvPr>
            <p:ph type="title"/>
          </p:nvPr>
        </p:nvSpPr>
        <p:spPr/>
        <p:txBody>
          <a:bodyPr/>
          <a:lstStyle/>
          <a:p>
            <a:endParaRPr lang="en-NG"/>
          </a:p>
        </p:txBody>
      </p:sp>
      <p:sp>
        <p:nvSpPr>
          <p:cNvPr id="3" name="Content Placeholder 2">
            <a:extLst>
              <a:ext uri="{FF2B5EF4-FFF2-40B4-BE49-F238E27FC236}">
                <a16:creationId xmlns:a16="http://schemas.microsoft.com/office/drawing/2014/main" id="{68BC02E6-71E8-9CAF-4989-CCAFE6AA8C24}"/>
              </a:ext>
            </a:extLst>
          </p:cNvPr>
          <p:cNvSpPr>
            <a:spLocks noGrp="1"/>
          </p:cNvSpPr>
          <p:nvPr>
            <p:ph idx="1"/>
          </p:nvPr>
        </p:nvSpPr>
        <p:spPr>
          <a:xfrm>
            <a:off x="1295401" y="982132"/>
            <a:ext cx="9601196" cy="4986868"/>
          </a:xfrm>
          <a:solidFill>
            <a:schemeClr val="accent2">
              <a:lumMod val="20000"/>
              <a:lumOff val="80000"/>
            </a:schemeClr>
          </a:solidFill>
        </p:spPr>
        <p:txBody>
          <a:bodyPr>
            <a:normAutofit/>
          </a:bodyPr>
          <a:lstStyle/>
          <a:p>
            <a:pPr>
              <a:lnSpc>
                <a:spcPct val="107000"/>
              </a:lnSpc>
              <a:spcBef>
                <a:spcPts val="0"/>
              </a:spcBef>
              <a:spcAft>
                <a:spcPts val="0"/>
              </a:spcAft>
            </a:pPr>
            <a:r>
              <a:rPr lang="en-GB" sz="2800" b="1" dirty="0">
                <a:effectLst/>
                <a:latin typeface="Calibri" panose="020F0502020204030204" pitchFamily="34" charset="0"/>
                <a:ea typeface="Calibri" panose="020F0502020204030204" pitchFamily="34" charset="0"/>
                <a:cs typeface="Calibri" panose="020F0502020204030204" pitchFamily="34" charset="0"/>
              </a:rPr>
              <a:t>Module 9: Economic Lifecycle Account</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Estimating the Age Profiles</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Finalising the Age Profiles</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Comparing, Summarising and applying both the aggregate and Per capita account profiles</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 </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2800" b="1" dirty="0">
                <a:effectLst/>
                <a:latin typeface="Calibri" panose="020F0502020204030204" pitchFamily="34" charset="0"/>
                <a:ea typeface="Calibri" panose="020F0502020204030204" pitchFamily="34" charset="0"/>
                <a:cs typeface="Calibri" panose="020F0502020204030204" pitchFamily="34" charset="0"/>
              </a:rPr>
              <a:t>Module 10: Economic Support Ratio and the Demographic Dividends</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Demographic Transition</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Dependency Ratio</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Support Ratio</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First and Second Demographic Dividend</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sz="3600" dirty="0"/>
          </a:p>
        </p:txBody>
      </p:sp>
      <p:sp>
        <p:nvSpPr>
          <p:cNvPr id="4" name="Slide Number Placeholder 3">
            <a:extLst>
              <a:ext uri="{FF2B5EF4-FFF2-40B4-BE49-F238E27FC236}">
                <a16:creationId xmlns:a16="http://schemas.microsoft.com/office/drawing/2014/main" id="{F1E0258C-591F-E71E-F275-34B99D027635}"/>
              </a:ext>
            </a:extLst>
          </p:cNvPr>
          <p:cNvSpPr>
            <a:spLocks noGrp="1"/>
          </p:cNvSpPr>
          <p:nvPr>
            <p:ph type="sldNum" sz="quarter" idx="12"/>
          </p:nvPr>
        </p:nvSpPr>
        <p:spPr/>
        <p:txBody>
          <a:bodyPr/>
          <a:lstStyle/>
          <a:p>
            <a:fld id="{FAEF9944-A4F6-4C59-AEBD-678D6480B8EA}" type="slidenum">
              <a:rPr lang="en-US" smtClean="0"/>
              <a:t>39</a:t>
            </a:fld>
            <a:endParaRPr lang="en-US" dirty="0"/>
          </a:p>
        </p:txBody>
      </p:sp>
    </p:spTree>
    <p:extLst>
      <p:ext uri="{BB962C8B-B14F-4D97-AF65-F5344CB8AC3E}">
        <p14:creationId xmlns:p14="http://schemas.microsoft.com/office/powerpoint/2010/main" val="313799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F491C-7D08-4B67-8421-2AB4C5DE6588}"/>
              </a:ext>
            </a:extLst>
          </p:cNvPr>
          <p:cNvSpPr>
            <a:spLocks noGrp="1"/>
          </p:cNvSpPr>
          <p:nvPr>
            <p:ph type="title"/>
          </p:nvPr>
        </p:nvSpPr>
        <p:spPr>
          <a:xfrm>
            <a:off x="1407596" y="609600"/>
            <a:ext cx="8946305" cy="1303867"/>
          </a:xfrm>
        </p:spPr>
        <p:txBody>
          <a:bodyPr>
            <a:normAutofit fontScale="90000"/>
          </a:bodyPr>
          <a:lstStyle/>
          <a:p>
            <a:r>
              <a:rPr lang="en-GB" b="1" dirty="0"/>
              <a:t>How the concept of demographic dividend is shaping policy and practice?</a:t>
            </a:r>
          </a:p>
        </p:txBody>
      </p:sp>
      <p:sp>
        <p:nvSpPr>
          <p:cNvPr id="3" name="Content Placeholder 2">
            <a:extLst>
              <a:ext uri="{FF2B5EF4-FFF2-40B4-BE49-F238E27FC236}">
                <a16:creationId xmlns:a16="http://schemas.microsoft.com/office/drawing/2014/main" id="{35D1779A-E3B7-4224-AB78-DAFA74317F5E}"/>
              </a:ext>
            </a:extLst>
          </p:cNvPr>
          <p:cNvSpPr>
            <a:spLocks noGrp="1"/>
          </p:cNvSpPr>
          <p:nvPr>
            <p:ph idx="1"/>
          </p:nvPr>
        </p:nvSpPr>
        <p:spPr>
          <a:xfrm>
            <a:off x="1059367" y="2609385"/>
            <a:ext cx="10316846" cy="3359615"/>
          </a:xfrm>
        </p:spPr>
        <p:txBody>
          <a:bodyPr>
            <a:noAutofit/>
          </a:bodyPr>
          <a:lstStyle/>
          <a:p>
            <a:r>
              <a:rPr lang="en-GB" sz="2400" b="1" i="1" u="sng" dirty="0"/>
              <a:t>Nigerian Demographic Dividend Roadmap (2017) </a:t>
            </a:r>
            <a:r>
              <a:rPr lang="en-GB" sz="2400" dirty="0"/>
              <a:t>strives to put Nigeria on the path to reaping demographic dividend within the shortest possible time, through key deliverables, milestones and concrete activities. </a:t>
            </a:r>
          </a:p>
          <a:p>
            <a:r>
              <a:rPr lang="en-GB" sz="2400" dirty="0"/>
              <a:t>And the Nigerian roadmap further notes that</a:t>
            </a:r>
          </a:p>
          <a:p>
            <a:pPr lvl="1" algn="just"/>
            <a:r>
              <a:rPr lang="en-GB" sz="2400" i="1" dirty="0">
                <a:latin typeface="+mj-lt"/>
              </a:rPr>
              <a:t>The next 15 years offer a unique opportunity for a demographic dividend that will accelerate sustainable economic growth and development in Nigeria if we empower, support, educate and create employment for young people today. </a:t>
            </a:r>
          </a:p>
          <a:p>
            <a:endParaRPr lang="en-GB" sz="2400" dirty="0"/>
          </a:p>
        </p:txBody>
      </p:sp>
      <p:sp>
        <p:nvSpPr>
          <p:cNvPr id="4" name="Slide Number Placeholder 3"/>
          <p:cNvSpPr>
            <a:spLocks noGrp="1"/>
          </p:cNvSpPr>
          <p:nvPr>
            <p:ph type="sldNum" sz="quarter" idx="12"/>
          </p:nvPr>
        </p:nvSpPr>
        <p:spPr/>
        <p:txBody>
          <a:bodyPr/>
          <a:lstStyle/>
          <a:p>
            <a:fld id="{FAEF9944-A4F6-4C59-AEBD-678D6480B8EA}" type="slidenum">
              <a:rPr lang="en-US" smtClean="0"/>
              <a:t>4</a:t>
            </a:fld>
            <a:endParaRPr lang="en-US" dirty="0"/>
          </a:p>
        </p:txBody>
      </p:sp>
    </p:spTree>
    <p:extLst>
      <p:ext uri="{BB962C8B-B14F-4D97-AF65-F5344CB8AC3E}">
        <p14:creationId xmlns:p14="http://schemas.microsoft.com/office/powerpoint/2010/main" val="2342859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57A4-DDBD-01D8-D7C3-FB420400B591}"/>
              </a:ext>
            </a:extLst>
          </p:cNvPr>
          <p:cNvSpPr>
            <a:spLocks noGrp="1"/>
          </p:cNvSpPr>
          <p:nvPr>
            <p:ph type="title"/>
          </p:nvPr>
        </p:nvSpPr>
        <p:spPr/>
        <p:txBody>
          <a:bodyPr/>
          <a:lstStyle/>
          <a:p>
            <a:endParaRPr lang="en-NG"/>
          </a:p>
        </p:txBody>
      </p:sp>
      <p:sp>
        <p:nvSpPr>
          <p:cNvPr id="3" name="Content Placeholder 2">
            <a:extLst>
              <a:ext uri="{FF2B5EF4-FFF2-40B4-BE49-F238E27FC236}">
                <a16:creationId xmlns:a16="http://schemas.microsoft.com/office/drawing/2014/main" id="{25D71B47-4896-E29E-775A-A282FF791137}"/>
              </a:ext>
            </a:extLst>
          </p:cNvPr>
          <p:cNvSpPr>
            <a:spLocks noGrp="1"/>
          </p:cNvSpPr>
          <p:nvPr>
            <p:ph idx="1"/>
          </p:nvPr>
        </p:nvSpPr>
        <p:spPr>
          <a:xfrm>
            <a:off x="1295401" y="982132"/>
            <a:ext cx="9601196" cy="4893736"/>
          </a:xfrm>
          <a:solidFill>
            <a:schemeClr val="accent2">
              <a:lumMod val="20000"/>
              <a:lumOff val="80000"/>
            </a:schemeClr>
          </a:solidFill>
        </p:spPr>
        <p:txBody>
          <a:bodyPr>
            <a:normAutofit/>
          </a:bodyPr>
          <a:lstStyle/>
          <a:p>
            <a:pPr algn="just">
              <a:lnSpc>
                <a:spcPct val="107000"/>
              </a:lnSpc>
              <a:spcBef>
                <a:spcPts val="0"/>
              </a:spcBef>
              <a:spcAft>
                <a:spcPts val="0"/>
              </a:spcAft>
            </a:pPr>
            <a:r>
              <a:rPr lang="en-GB" sz="2800" b="1" i="1" dirty="0">
                <a:effectLst/>
                <a:latin typeface="Calibri" panose="020F0502020204030204" pitchFamily="34" charset="0"/>
                <a:ea typeface="Calibri" panose="020F0502020204030204" pitchFamily="34" charset="0"/>
                <a:cs typeface="Calibri" panose="020F0502020204030204" pitchFamily="34" charset="0"/>
              </a:rPr>
              <a:t>Module 11: Preparation of the Demographic Dividend Report</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Group delineation for the purpose of report writing</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Brainstorming on the Outline of the report</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Sharing of roles on the report preparation</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en-GB" sz="2800" b="1" i="1" dirty="0">
                <a:effectLst/>
                <a:latin typeface="Calibri" panose="020F0502020204030204" pitchFamily="34" charset="0"/>
                <a:ea typeface="Calibri" panose="020F0502020204030204" pitchFamily="34" charset="0"/>
                <a:cs typeface="Calibri" panose="020F0502020204030204" pitchFamily="34" charset="0"/>
              </a:rPr>
              <a:t> </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en-GB" sz="2800" b="1" i="1" dirty="0">
                <a:effectLst/>
                <a:latin typeface="Calibri" panose="020F0502020204030204" pitchFamily="34" charset="0"/>
                <a:ea typeface="Calibri" panose="020F0502020204030204" pitchFamily="34" charset="0"/>
                <a:cs typeface="Calibri" panose="020F0502020204030204" pitchFamily="34" charset="0"/>
              </a:rPr>
              <a:t>Module 12: Presentation and Harmonization of Group Report</a:t>
            </a:r>
            <a:endParaRPr lang="en-NG" sz="28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Group preparation of the State Transfer Accounts and Demographic Dividend reports according to agreed Chapters</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Presentation of the Revised Groups’ Reports </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Harmonisation of the Groups’ Reports</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sz="3600" dirty="0"/>
          </a:p>
        </p:txBody>
      </p:sp>
      <p:sp>
        <p:nvSpPr>
          <p:cNvPr id="4" name="Slide Number Placeholder 3">
            <a:extLst>
              <a:ext uri="{FF2B5EF4-FFF2-40B4-BE49-F238E27FC236}">
                <a16:creationId xmlns:a16="http://schemas.microsoft.com/office/drawing/2014/main" id="{6D2646D7-E054-70A0-FA2B-531123846184}"/>
              </a:ext>
            </a:extLst>
          </p:cNvPr>
          <p:cNvSpPr>
            <a:spLocks noGrp="1"/>
          </p:cNvSpPr>
          <p:nvPr>
            <p:ph type="sldNum" sz="quarter" idx="12"/>
          </p:nvPr>
        </p:nvSpPr>
        <p:spPr/>
        <p:txBody>
          <a:bodyPr/>
          <a:lstStyle/>
          <a:p>
            <a:fld id="{FAEF9944-A4F6-4C59-AEBD-678D6480B8EA}" type="slidenum">
              <a:rPr lang="en-US" smtClean="0"/>
              <a:t>40</a:t>
            </a:fld>
            <a:endParaRPr lang="en-US" dirty="0"/>
          </a:p>
        </p:txBody>
      </p:sp>
    </p:spTree>
    <p:extLst>
      <p:ext uri="{BB962C8B-B14F-4D97-AF65-F5344CB8AC3E}">
        <p14:creationId xmlns:p14="http://schemas.microsoft.com/office/powerpoint/2010/main" val="228767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1490-E786-8840-4ACE-067706008078}"/>
              </a:ext>
            </a:extLst>
          </p:cNvPr>
          <p:cNvSpPr>
            <a:spLocks noGrp="1"/>
          </p:cNvSpPr>
          <p:nvPr>
            <p:ph type="title"/>
          </p:nvPr>
        </p:nvSpPr>
        <p:spPr/>
        <p:txBody>
          <a:bodyPr/>
          <a:lstStyle/>
          <a:p>
            <a:endParaRPr lang="en-NG"/>
          </a:p>
        </p:txBody>
      </p:sp>
      <p:sp>
        <p:nvSpPr>
          <p:cNvPr id="3" name="Content Placeholder 2">
            <a:extLst>
              <a:ext uri="{FF2B5EF4-FFF2-40B4-BE49-F238E27FC236}">
                <a16:creationId xmlns:a16="http://schemas.microsoft.com/office/drawing/2014/main" id="{50521FB5-5126-26F8-5F7F-E5202795A021}"/>
              </a:ext>
            </a:extLst>
          </p:cNvPr>
          <p:cNvSpPr>
            <a:spLocks noGrp="1"/>
          </p:cNvSpPr>
          <p:nvPr>
            <p:ph idx="1"/>
          </p:nvPr>
        </p:nvSpPr>
        <p:spPr>
          <a:xfrm>
            <a:off x="1295402" y="1099595"/>
            <a:ext cx="9978341" cy="4727347"/>
          </a:xfrm>
          <a:solidFill>
            <a:schemeClr val="accent2">
              <a:lumMod val="20000"/>
              <a:lumOff val="80000"/>
            </a:schemeClr>
          </a:solidFill>
        </p:spPr>
        <p:txBody>
          <a:bodyPr>
            <a:noAutofit/>
          </a:bodyPr>
          <a:lstStyle/>
          <a:p>
            <a:pPr algn="just">
              <a:lnSpc>
                <a:spcPct val="107000"/>
              </a:lnSpc>
              <a:spcBef>
                <a:spcPts val="0"/>
              </a:spcBef>
              <a:spcAft>
                <a:spcPts val="0"/>
              </a:spcAft>
            </a:pPr>
            <a:r>
              <a:rPr lang="en-GB" b="1" i="1" dirty="0">
                <a:effectLst/>
                <a:latin typeface="Calibri" panose="020F0502020204030204" pitchFamily="34" charset="0"/>
                <a:ea typeface="Calibri" panose="020F0502020204030204" pitchFamily="34" charset="0"/>
                <a:cs typeface="Calibri" panose="020F0502020204030204" pitchFamily="34" charset="0"/>
              </a:rPr>
              <a:t>Module 13: Preparation of the Demographic Dividend Policy Brief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Presentation: How to write a Policy Brief</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Harmonising the outlines of the Policy Briefs and the Reports</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Policy Briefs Writing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Presentation of the Policy Briefs</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b="1" i="1" dirty="0">
                <a:effectLst/>
                <a:latin typeface="Calibri" panose="020F0502020204030204" pitchFamily="34" charset="0"/>
                <a:ea typeface="Calibri" panose="020F0502020204030204" pitchFamily="34" charset="0"/>
                <a:cs typeface="Calibri" panose="020F0502020204030204" pitchFamily="34" charset="0"/>
              </a:rPr>
              <a:t>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b="1" u="sng" dirty="0">
                <a:effectLst/>
                <a:latin typeface="Calibri" panose="020F0502020204030204" pitchFamily="34" charset="0"/>
                <a:ea typeface="Calibri" panose="020F0502020204030204" pitchFamily="34" charset="0"/>
                <a:cs typeface="Calibri" panose="020F0502020204030204" pitchFamily="34" charset="0"/>
              </a:rPr>
              <a:t>SECTION C: POST-WORKSHOP STAGE</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Report Writing by Technical Team</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Submission of Draft Report</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Report Validation</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Submission and Publication of the Revised Report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
        <p:nvSpPr>
          <p:cNvPr id="4" name="Slide Number Placeholder 3">
            <a:extLst>
              <a:ext uri="{FF2B5EF4-FFF2-40B4-BE49-F238E27FC236}">
                <a16:creationId xmlns:a16="http://schemas.microsoft.com/office/drawing/2014/main" id="{1B8CC876-3951-476A-3DF0-2747E8024250}"/>
              </a:ext>
            </a:extLst>
          </p:cNvPr>
          <p:cNvSpPr>
            <a:spLocks noGrp="1"/>
          </p:cNvSpPr>
          <p:nvPr>
            <p:ph type="sldNum" sz="quarter" idx="12"/>
          </p:nvPr>
        </p:nvSpPr>
        <p:spPr/>
        <p:txBody>
          <a:bodyPr/>
          <a:lstStyle/>
          <a:p>
            <a:fld id="{FAEF9944-A4F6-4C59-AEBD-678D6480B8EA}" type="slidenum">
              <a:rPr lang="en-US" smtClean="0"/>
              <a:t>41</a:t>
            </a:fld>
            <a:endParaRPr lang="en-US" dirty="0"/>
          </a:p>
        </p:txBody>
      </p:sp>
    </p:spTree>
    <p:extLst>
      <p:ext uri="{BB962C8B-B14F-4D97-AF65-F5344CB8AC3E}">
        <p14:creationId xmlns:p14="http://schemas.microsoft.com/office/powerpoint/2010/main" val="272081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04724"/>
          </a:xfrm>
        </p:spPr>
        <p:txBody>
          <a:bodyPr>
            <a:normAutofit/>
          </a:bodyPr>
          <a:lstStyle/>
          <a:p>
            <a:r>
              <a:rPr lang="en-GB" sz="3600" b="1" dirty="0">
                <a:solidFill>
                  <a:schemeClr val="accent6">
                    <a:lumMod val="50000"/>
                  </a:schemeClr>
                </a:solidFill>
                <a:latin typeface="Arial Rounded MT Bold" panose="020F0704030504030204" pitchFamily="34" charset="0"/>
                <a:ea typeface="Calibri" panose="020F0502020204030204" pitchFamily="34" charset="0"/>
              </a:rPr>
              <a:t>The Demographic Dividend Observatory?</a:t>
            </a:r>
            <a:endParaRPr lang="en-GB" sz="3600" b="1" dirty="0">
              <a:solidFill>
                <a:schemeClr val="accent6">
                  <a:lumMod val="50000"/>
                </a:schemeClr>
              </a:solidFill>
            </a:endParaRPr>
          </a:p>
        </p:txBody>
      </p:sp>
      <p:sp>
        <p:nvSpPr>
          <p:cNvPr id="3" name="Content Placeholder 2"/>
          <p:cNvSpPr>
            <a:spLocks noGrp="1"/>
          </p:cNvSpPr>
          <p:nvPr>
            <p:ph idx="1"/>
          </p:nvPr>
        </p:nvSpPr>
        <p:spPr>
          <a:xfrm>
            <a:off x="581192" y="2430684"/>
            <a:ext cx="11029615" cy="3734620"/>
          </a:xfrm>
        </p:spPr>
        <p:txBody>
          <a:bodyPr>
            <a:noAutofit/>
          </a:bodyPr>
          <a:lstStyle/>
          <a:p>
            <a:pPr marL="95250" indent="0">
              <a:buNone/>
            </a:pPr>
            <a:r>
              <a:rPr lang="af-ZA" sz="3200" dirty="0">
                <a:solidFill>
                  <a:schemeClr val="tx1"/>
                </a:solidFill>
                <a:effectLst/>
                <a:ea typeface="Calibri" panose="020F0502020204030204" pitchFamily="34" charset="0"/>
                <a:cs typeface="Times New Roman" panose="02020603050405020304" pitchFamily="18" charset="0"/>
              </a:rPr>
              <a:t>Institutional setup for...</a:t>
            </a:r>
            <a:endParaRPr lang="en-US" sz="3200" dirty="0">
              <a:solidFill>
                <a:schemeClr val="tx1"/>
              </a:solidFill>
              <a:effectLst/>
              <a:ea typeface="Calibri" panose="020F0502020204030204" pitchFamily="34" charset="0"/>
              <a:cs typeface="Times New Roman" panose="02020603050405020304" pitchFamily="18" charset="0"/>
            </a:endParaRPr>
          </a:p>
          <a:p>
            <a:pPr marL="1009650" lvl="1" indent="-457200">
              <a:buFont typeface="Wingdings" panose="05000000000000000000" pitchFamily="2" charset="2"/>
              <a:buChar char="Ø"/>
            </a:pPr>
            <a:r>
              <a:rPr lang="en-GB" sz="2400" dirty="0">
                <a:solidFill>
                  <a:schemeClr val="tx1"/>
                </a:solidFill>
                <a:effectLst/>
                <a:ea typeface="Calibri" panose="020F0502020204030204" pitchFamily="34" charset="0"/>
                <a:cs typeface="Times New Roman" panose="02020603050405020304" pitchFamily="18" charset="0"/>
              </a:rPr>
              <a:t>monitoring the thematic pillars of the national roadmap.</a:t>
            </a:r>
          </a:p>
          <a:p>
            <a:pPr marL="1009650" lvl="1" indent="-457200">
              <a:buFont typeface="Wingdings" panose="05000000000000000000" pitchFamily="2" charset="2"/>
              <a:buChar char="Ø"/>
            </a:pPr>
            <a:r>
              <a:rPr lang="en-GB" sz="2400" dirty="0">
                <a:solidFill>
                  <a:schemeClr val="tx1"/>
                </a:solidFill>
                <a:ea typeface="Calibri" panose="020F0502020204030204" pitchFamily="34" charset="0"/>
                <a:cs typeface="Times New Roman" panose="02020603050405020304" pitchFamily="18" charset="0"/>
              </a:rPr>
              <a:t>p</a:t>
            </a:r>
            <a:r>
              <a:rPr lang="en-GB" sz="2400" dirty="0">
                <a:solidFill>
                  <a:schemeClr val="tx1"/>
                </a:solidFill>
                <a:effectLst/>
                <a:ea typeface="Calibri" panose="020F0502020204030204" pitchFamily="34" charset="0"/>
                <a:cs typeface="Times New Roman" panose="02020603050405020304" pitchFamily="18" charset="0"/>
              </a:rPr>
              <a:t>rovision of a performance matrix to identify areas of strengths and areas for rigorous policy attention.</a:t>
            </a:r>
          </a:p>
          <a:p>
            <a:pPr marL="1009650" lvl="1" indent="-457200">
              <a:buFont typeface="Wingdings" panose="05000000000000000000" pitchFamily="2" charset="2"/>
              <a:buChar char="Ø"/>
            </a:pPr>
            <a:r>
              <a:rPr lang="en-GB" sz="2400" dirty="0">
                <a:solidFill>
                  <a:schemeClr val="tx1"/>
                </a:solidFill>
                <a:effectLst/>
                <a:ea typeface="Calibri" panose="020F0502020204030204" pitchFamily="34" charset="0"/>
                <a:cs typeface="Times New Roman" panose="02020603050405020304" pitchFamily="18" charset="0"/>
              </a:rPr>
              <a:t>tracks the progress made towards creating and harnessing the Demographic Dividend</a:t>
            </a:r>
            <a:r>
              <a:rPr lang="en-GB" sz="2400" dirty="0">
                <a:solidFill>
                  <a:schemeClr val="tx1"/>
                </a:solidFill>
                <a:ea typeface="Calibri" panose="020F0502020204030204" pitchFamily="34" charset="0"/>
                <a:cs typeface="Times New Roman" panose="02020603050405020304" pitchFamily="18" charset="0"/>
              </a:rPr>
              <a:t>.</a:t>
            </a:r>
          </a:p>
          <a:p>
            <a:pPr marL="1009650" lvl="1" indent="-457200">
              <a:buFont typeface="Wingdings" panose="05000000000000000000" pitchFamily="2" charset="2"/>
              <a:buChar char="Ø"/>
            </a:pPr>
            <a:r>
              <a:rPr lang="en-GB" sz="2400" dirty="0">
                <a:solidFill>
                  <a:schemeClr val="tx1"/>
                </a:solidFill>
                <a:effectLst/>
                <a:ea typeface="Calibri" panose="020F0502020204030204" pitchFamily="34" charset="0"/>
                <a:cs typeface="Times New Roman" panose="02020603050405020304" pitchFamily="18" charset="0"/>
              </a:rPr>
              <a:t>housing </a:t>
            </a:r>
            <a:r>
              <a:rPr lang="en-GB" sz="2400" dirty="0">
                <a:solidFill>
                  <a:schemeClr val="tx1"/>
                </a:solidFill>
                <a:ea typeface="Calibri" panose="020F0502020204030204" pitchFamily="34" charset="0"/>
                <a:cs typeface="Times New Roman" panose="02020603050405020304" pitchFamily="18" charset="0"/>
              </a:rPr>
              <a:t>the Demographic Dividend dashboard</a:t>
            </a:r>
            <a:endParaRPr lang="en-GB" sz="2400" dirty="0">
              <a:solidFill>
                <a:schemeClr val="tx1"/>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7FAC2B6D-3672-4992-8835-362C8E4B9417}" type="slidenum">
              <a:rPr lang="en-GB" smtClean="0"/>
              <a:pPr/>
              <a:t>42</a:t>
            </a:fld>
            <a:endParaRPr lang="en-GB"/>
          </a:p>
        </p:txBody>
      </p:sp>
    </p:spTree>
    <p:extLst>
      <p:ext uri="{BB962C8B-B14F-4D97-AF65-F5344CB8AC3E}">
        <p14:creationId xmlns:p14="http://schemas.microsoft.com/office/powerpoint/2010/main" val="109445566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National Policy and Evaluation Systems</a:t>
            </a:r>
          </a:p>
        </p:txBody>
      </p:sp>
      <p:graphicFrame>
        <p:nvGraphicFramePr>
          <p:cNvPr id="5" name="Content Placeholder 4"/>
          <p:cNvGraphicFramePr>
            <a:graphicFrameLocks noGrp="1"/>
          </p:cNvGraphicFramePr>
          <p:nvPr>
            <p:ph idx="1"/>
          </p:nvPr>
        </p:nvGraphicFramePr>
        <p:xfrm>
          <a:off x="581192" y="1988840"/>
          <a:ext cx="11029950" cy="479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FAC2B6D-3672-4992-8835-362C8E4B9417}" type="slidenum">
              <a:rPr lang="en-GB" smtClean="0"/>
              <a:pPr/>
              <a:t>43</a:t>
            </a:fld>
            <a:endParaRPr lang="en-GB"/>
          </a:p>
        </p:txBody>
      </p:sp>
    </p:spTree>
    <p:extLst>
      <p:ext uri="{BB962C8B-B14F-4D97-AF65-F5344CB8AC3E}">
        <p14:creationId xmlns:p14="http://schemas.microsoft.com/office/powerpoint/2010/main" val="3063306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676" y="555586"/>
            <a:ext cx="10451940" cy="906504"/>
          </a:xfrm>
        </p:spPr>
        <p:txBody>
          <a:bodyPr>
            <a:noAutofit/>
          </a:bodyPr>
          <a:lstStyle/>
          <a:p>
            <a:pPr algn="ctr"/>
            <a:r>
              <a:rPr lang="en-GB" b="1" i="1" dirty="0">
                <a:latin typeface="Garamond" panose="02020404030301010803" pitchFamily="18" charset="0"/>
              </a:rPr>
              <a:t>Proposition from the African Union Roadmap (P 28)</a:t>
            </a:r>
          </a:p>
        </p:txBody>
      </p:sp>
      <p:graphicFrame>
        <p:nvGraphicFramePr>
          <p:cNvPr id="4" name="Content Placeholder 3"/>
          <p:cNvGraphicFramePr>
            <a:graphicFrameLocks noGrp="1"/>
          </p:cNvGraphicFramePr>
          <p:nvPr>
            <p:ph idx="1"/>
          </p:nvPr>
        </p:nvGraphicFramePr>
        <p:xfrm>
          <a:off x="0" y="1700808"/>
          <a:ext cx="12192000"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9932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09600"/>
            <a:ext cx="9601196" cy="1303867"/>
          </a:xfrm>
        </p:spPr>
        <p:txBody>
          <a:bodyPr>
            <a:normAutofit fontScale="90000"/>
          </a:bodyPr>
          <a:lstStyle/>
          <a:p>
            <a:r>
              <a:rPr lang="en-GB" b="1" i="1" dirty="0">
                <a:latin typeface="Garamond" panose="02020404030301010803" pitchFamily="18" charset="0"/>
              </a:rPr>
              <a:t>Proposition from the Nigerian DD Roadmap (p19)</a:t>
            </a:r>
            <a:endParaRPr lang="en-GB" dirty="0"/>
          </a:p>
        </p:txBody>
      </p:sp>
      <p:sp>
        <p:nvSpPr>
          <p:cNvPr id="3" name="Content Placeholder 2"/>
          <p:cNvSpPr>
            <a:spLocks noGrp="1"/>
          </p:cNvSpPr>
          <p:nvPr>
            <p:ph idx="1"/>
          </p:nvPr>
        </p:nvSpPr>
        <p:spPr>
          <a:xfrm>
            <a:off x="263352" y="2060848"/>
            <a:ext cx="11665295" cy="4464496"/>
          </a:xfrm>
        </p:spPr>
        <p:txBody>
          <a:bodyPr anchor="t">
            <a:noAutofit/>
          </a:bodyPr>
          <a:lstStyle/>
          <a:p>
            <a:r>
              <a:rPr lang="en-GB" sz="2200" dirty="0"/>
              <a:t>The National Demographic Dividend Observatory (NDDO) to be domiciled in the Office of the Vice President of the Federal Republic of Nigeria but supervised by relevant MDAs.</a:t>
            </a:r>
          </a:p>
          <a:p>
            <a:r>
              <a:rPr lang="en-GB" sz="2200" dirty="0"/>
              <a:t>To achieve this, meeting of all stakeholders involved in producing activities that will lead to demographic dividend generation. </a:t>
            </a:r>
          </a:p>
          <a:p>
            <a:r>
              <a:rPr lang="en-GB" sz="2200" dirty="0"/>
              <a:t>The stakeholders will brainstorm and develop both qualitative and quantitative signature indicators including targets and benchmarks to be  monitored from the National Observatory. </a:t>
            </a:r>
          </a:p>
          <a:p>
            <a:r>
              <a:rPr lang="en-GB" sz="2200" dirty="0"/>
              <a:t>A task force comprising the Office of the Senior Special Assistant to the President on Sustainable Development Goals (OSSAP-SDG), Ministry of Budget and National Planning, the Nigerian Population Commission with support from Development Partners will be established to manage the Observatory and advise the Office of the Vice President at regular intervals. </a:t>
            </a:r>
          </a:p>
          <a:p>
            <a:r>
              <a:rPr lang="en-GB" sz="2200" dirty="0"/>
              <a:t>Feedback to implementing partners will be channelled through the office of the Vice President.</a:t>
            </a:r>
          </a:p>
        </p:txBody>
      </p:sp>
      <p:sp>
        <p:nvSpPr>
          <p:cNvPr id="4" name="Slide Number Placeholder 3"/>
          <p:cNvSpPr>
            <a:spLocks noGrp="1"/>
          </p:cNvSpPr>
          <p:nvPr>
            <p:ph type="sldNum" sz="quarter" idx="12"/>
          </p:nvPr>
        </p:nvSpPr>
        <p:spPr/>
        <p:txBody>
          <a:bodyPr/>
          <a:lstStyle/>
          <a:p>
            <a:fld id="{7FAC2B6D-3672-4992-8835-362C8E4B9417}" type="slidenum">
              <a:rPr lang="en-GB" smtClean="0"/>
              <a:pPr/>
              <a:t>45</a:t>
            </a:fld>
            <a:endParaRPr lang="en-GB"/>
          </a:p>
        </p:txBody>
      </p:sp>
    </p:spTree>
    <p:extLst>
      <p:ext uri="{BB962C8B-B14F-4D97-AF65-F5344CB8AC3E}">
        <p14:creationId xmlns:p14="http://schemas.microsoft.com/office/powerpoint/2010/main" val="6386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A2A8-8797-B684-8973-937726FB7C10}"/>
              </a:ext>
            </a:extLst>
          </p:cNvPr>
          <p:cNvSpPr>
            <a:spLocks noGrp="1"/>
          </p:cNvSpPr>
          <p:nvPr>
            <p:ph type="title"/>
          </p:nvPr>
        </p:nvSpPr>
        <p:spPr/>
        <p:txBody>
          <a:bodyPr/>
          <a:lstStyle/>
          <a:p>
            <a:r>
              <a:rPr lang="en-GB" b="1" dirty="0"/>
              <a:t>Concluding Thoughts</a:t>
            </a:r>
            <a:endParaRPr lang="en-NG" b="1" dirty="0"/>
          </a:p>
        </p:txBody>
      </p:sp>
      <p:sp>
        <p:nvSpPr>
          <p:cNvPr id="3" name="Content Placeholder 2">
            <a:extLst>
              <a:ext uri="{FF2B5EF4-FFF2-40B4-BE49-F238E27FC236}">
                <a16:creationId xmlns:a16="http://schemas.microsoft.com/office/drawing/2014/main" id="{C0A4BD95-1D6E-5D3F-3ACD-858E9F9DFF7B}"/>
              </a:ext>
            </a:extLst>
          </p:cNvPr>
          <p:cNvSpPr>
            <a:spLocks noGrp="1"/>
          </p:cNvSpPr>
          <p:nvPr>
            <p:ph idx="1"/>
          </p:nvPr>
        </p:nvSpPr>
        <p:spPr>
          <a:xfrm>
            <a:off x="1192192" y="2395959"/>
            <a:ext cx="10023676" cy="3852441"/>
          </a:xfrm>
        </p:spPr>
        <p:txBody>
          <a:bodyPr>
            <a:normAutofit fontScale="85000" lnSpcReduction="20000"/>
          </a:bodyPr>
          <a:lstStyle/>
          <a:p>
            <a:r>
              <a:rPr lang="en-GB" dirty="0">
                <a:latin typeface="Tahoma" panose="020B0604030504040204" pitchFamily="34" charset="0"/>
                <a:ea typeface="Tahoma" panose="020B0604030504040204" pitchFamily="34" charset="0"/>
                <a:cs typeface="Tahoma" panose="020B0604030504040204" pitchFamily="34" charset="0"/>
              </a:rPr>
              <a:t>The two manuals are intended as a Train the Trainer manual for developing countries that are still within the first dividend window. </a:t>
            </a:r>
          </a:p>
          <a:p>
            <a:r>
              <a:rPr lang="en-GB" dirty="0">
                <a:latin typeface="Tahoma" panose="020B0604030504040204" pitchFamily="34" charset="0"/>
                <a:ea typeface="Tahoma" panose="020B0604030504040204" pitchFamily="34" charset="0"/>
                <a:cs typeface="Tahoma" panose="020B0604030504040204" pitchFamily="34" charset="0"/>
              </a:rPr>
              <a:t>It explains how to compute the age profiles of the National Transfer Accounts flows and to estimate the demographic dividends for different countries. </a:t>
            </a:r>
          </a:p>
          <a:p>
            <a:r>
              <a:rPr lang="en-GB" dirty="0">
                <a:latin typeface="Tahoma" panose="020B0604030504040204" pitchFamily="34" charset="0"/>
                <a:ea typeface="Tahoma" panose="020B0604030504040204" pitchFamily="34" charset="0"/>
                <a:cs typeface="Tahoma" panose="020B0604030504040204" pitchFamily="34" charset="0"/>
              </a:rPr>
              <a:t>It simplifies the training guidelines that will help academics and bureaucrats to construct NTA age profiles and to prepare a comprehensive report on their country’s Demographic Dividend. </a:t>
            </a:r>
          </a:p>
          <a:p>
            <a:r>
              <a:rPr lang="en-GB" dirty="0">
                <a:latin typeface="Tahoma" panose="020B0604030504040204" pitchFamily="34" charset="0"/>
                <a:ea typeface="Tahoma" panose="020B0604030504040204" pitchFamily="34" charset="0"/>
                <a:cs typeface="Tahoma" panose="020B0604030504040204" pitchFamily="34" charset="0"/>
              </a:rPr>
              <a:t>It discusses ways through which the National Transfer Accounts can be mainstreamed into the national accounting and government systems. </a:t>
            </a:r>
          </a:p>
          <a:p>
            <a:r>
              <a:rPr lang="en-GB" dirty="0">
                <a:latin typeface="Tahoma" panose="020B0604030504040204" pitchFamily="34" charset="0"/>
                <a:ea typeface="Tahoma" panose="020B0604030504040204" pitchFamily="34" charset="0"/>
                <a:cs typeface="Tahoma" panose="020B0604030504040204" pitchFamily="34" charset="0"/>
              </a:rPr>
              <a:t>It is our belief that other countries within the NTA network will find the manual useful for their training purposes. It should be especially valuable for training government officials</a:t>
            </a:r>
            <a:endParaRPr lang="en-NG"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42039EC-B94D-775D-00DF-A1C0B43EBCB4}"/>
              </a:ext>
            </a:extLst>
          </p:cNvPr>
          <p:cNvSpPr>
            <a:spLocks noGrp="1"/>
          </p:cNvSpPr>
          <p:nvPr>
            <p:ph type="sldNum" sz="quarter" idx="12"/>
          </p:nvPr>
        </p:nvSpPr>
        <p:spPr/>
        <p:txBody>
          <a:bodyPr/>
          <a:lstStyle/>
          <a:p>
            <a:fld id="{FAEF9944-A4F6-4C59-AEBD-678D6480B8EA}" type="slidenum">
              <a:rPr lang="en-US" smtClean="0"/>
              <a:t>46</a:t>
            </a:fld>
            <a:endParaRPr lang="en-US" dirty="0"/>
          </a:p>
        </p:txBody>
      </p:sp>
    </p:spTree>
    <p:extLst>
      <p:ext uri="{BB962C8B-B14F-4D97-AF65-F5344CB8AC3E}">
        <p14:creationId xmlns:p14="http://schemas.microsoft.com/office/powerpoint/2010/main" val="410082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5EBE-FBE1-40BF-A0D3-629E69AC8960}"/>
              </a:ext>
            </a:extLst>
          </p:cNvPr>
          <p:cNvSpPr>
            <a:spLocks noGrp="1"/>
          </p:cNvSpPr>
          <p:nvPr>
            <p:ph type="title"/>
          </p:nvPr>
        </p:nvSpPr>
        <p:spPr>
          <a:xfrm>
            <a:off x="1170878" y="0"/>
            <a:ext cx="10058400" cy="1371600"/>
          </a:xfrm>
        </p:spPr>
        <p:txBody>
          <a:bodyPr/>
          <a:lstStyle/>
          <a:p>
            <a:r>
              <a:rPr lang="en-GB" b="1" dirty="0"/>
              <a:t>Steps in the production of DD </a:t>
            </a:r>
            <a:endParaRPr lang="en-NG" b="1" dirty="0"/>
          </a:p>
        </p:txBody>
      </p:sp>
      <p:sp>
        <p:nvSpPr>
          <p:cNvPr id="3" name="Content Placeholder 2">
            <a:extLst>
              <a:ext uri="{FF2B5EF4-FFF2-40B4-BE49-F238E27FC236}">
                <a16:creationId xmlns:a16="http://schemas.microsoft.com/office/drawing/2014/main" id="{DDF273AC-A412-460D-A45C-7DED2204DB67}"/>
              </a:ext>
            </a:extLst>
          </p:cNvPr>
          <p:cNvSpPr>
            <a:spLocks noGrp="1"/>
          </p:cNvSpPr>
          <p:nvPr>
            <p:ph idx="1"/>
          </p:nvPr>
        </p:nvSpPr>
        <p:spPr/>
        <p:txBody>
          <a:bodyPr/>
          <a:lstStyle/>
          <a:p>
            <a:endParaRPr lang="en-NG"/>
          </a:p>
        </p:txBody>
      </p:sp>
      <p:graphicFrame>
        <p:nvGraphicFramePr>
          <p:cNvPr id="4" name="Diagram 3">
            <a:extLst>
              <a:ext uri="{FF2B5EF4-FFF2-40B4-BE49-F238E27FC236}">
                <a16:creationId xmlns:a16="http://schemas.microsoft.com/office/drawing/2014/main" id="{78B47E14-AD25-4063-BEC4-1E6FE9399EC8}"/>
              </a:ext>
            </a:extLst>
          </p:cNvPr>
          <p:cNvGraphicFramePr/>
          <p:nvPr/>
        </p:nvGraphicFramePr>
        <p:xfrm>
          <a:off x="490654" y="1449659"/>
          <a:ext cx="11418848" cy="5073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09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F85D-700C-4B76-95FC-A414F43E5A2D}"/>
              </a:ext>
            </a:extLst>
          </p:cNvPr>
          <p:cNvSpPr>
            <a:spLocks noGrp="1"/>
          </p:cNvSpPr>
          <p:nvPr>
            <p:ph type="title"/>
          </p:nvPr>
        </p:nvSpPr>
        <p:spPr>
          <a:xfrm>
            <a:off x="1" y="0"/>
            <a:ext cx="12192000" cy="1303867"/>
          </a:xfrm>
          <a:solidFill>
            <a:schemeClr val="accent5">
              <a:lumMod val="20000"/>
              <a:lumOff val="80000"/>
            </a:schemeClr>
          </a:solidFill>
        </p:spPr>
        <p:txBody>
          <a:bodyPr>
            <a:normAutofit fontScale="90000"/>
          </a:bodyPr>
          <a:lstStyle/>
          <a:p>
            <a:r>
              <a:rPr lang="en-GB" b="1" dirty="0">
                <a:latin typeface="+mn-lt"/>
              </a:rPr>
              <a:t>Steps in the production of a demographic dividend</a:t>
            </a:r>
            <a:endParaRPr lang="en-GB" dirty="0">
              <a:latin typeface="+mn-lt"/>
            </a:endParaRPr>
          </a:p>
        </p:txBody>
      </p:sp>
      <p:graphicFrame>
        <p:nvGraphicFramePr>
          <p:cNvPr id="4" name="Content Placeholder 3">
            <a:extLst>
              <a:ext uri="{FF2B5EF4-FFF2-40B4-BE49-F238E27FC236}">
                <a16:creationId xmlns:a16="http://schemas.microsoft.com/office/drawing/2014/main" id="{014F57EE-11E5-4291-B620-289C92301DB4}"/>
              </a:ext>
            </a:extLst>
          </p:cNvPr>
          <p:cNvGraphicFramePr>
            <a:graphicFrameLocks noGrp="1"/>
          </p:cNvGraphicFramePr>
          <p:nvPr>
            <p:ph idx="1"/>
          </p:nvPr>
        </p:nvGraphicFramePr>
        <p:xfrm>
          <a:off x="187568" y="1278060"/>
          <a:ext cx="11816862" cy="4600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270EC166-C143-4D7B-8EE8-9F168BB0F5A3}"/>
              </a:ext>
            </a:extLst>
          </p:cNvPr>
          <p:cNvSpPr/>
          <p:nvPr/>
        </p:nvSpPr>
        <p:spPr>
          <a:xfrm>
            <a:off x="0" y="6535155"/>
            <a:ext cx="6096000" cy="342786"/>
          </a:xfrm>
          <a:prstGeom prst="rect">
            <a:avLst/>
          </a:prstGeom>
          <a:solidFill>
            <a:schemeClr val="accent1">
              <a:lumMod val="40000"/>
              <a:lumOff val="60000"/>
            </a:schemeClr>
          </a:solidFill>
        </p:spPr>
        <p:txBody>
          <a:bodyPr wrap="square">
            <a:spAutoFit/>
          </a:bodyPr>
          <a:lstStyle/>
          <a:p>
            <a:pPr>
              <a:lnSpc>
                <a:spcPct val="107000"/>
              </a:lnSpc>
              <a:spcAft>
                <a:spcPts val="0"/>
              </a:spcAft>
            </a:pPr>
            <a:r>
              <a:rPr lang="en-GB" sz="1600" b="1" i="1" dirty="0">
                <a:latin typeface="Times New Roman" panose="02020603050405020304" pitchFamily="18" charset="0"/>
                <a:ea typeface="Calibri" panose="020F0502020204030204" pitchFamily="34" charset="0"/>
                <a:cs typeface="Times New Roman" panose="02020603050405020304" pitchFamily="18" charset="0"/>
              </a:rPr>
              <a:t>Source: National Demographic Dividend Report for Nigeria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Up Arrow Callout 2"/>
          <p:cNvSpPr/>
          <p:nvPr/>
        </p:nvSpPr>
        <p:spPr>
          <a:xfrm>
            <a:off x="3370729" y="4200042"/>
            <a:ext cx="5450541" cy="2398258"/>
          </a:xfrm>
          <a:prstGeom prst="upArrowCallou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GB" sz="2000" dirty="0">
                <a:solidFill>
                  <a:schemeClr val="tx1"/>
                </a:solidFill>
                <a:latin typeface="Calibri" panose="020F0502020204030204" pitchFamily="34" charset="0"/>
              </a:rPr>
              <a:t>Support ratio is computed as the inverse of the dependency ratio, which reflects how the non-workers have been supported by workers, that is, the ratio of the effective number of producers to the effective number of consumers.</a:t>
            </a:r>
          </a:p>
        </p:txBody>
      </p:sp>
    </p:spTree>
    <p:extLst>
      <p:ext uri="{BB962C8B-B14F-4D97-AF65-F5344CB8AC3E}">
        <p14:creationId xmlns:p14="http://schemas.microsoft.com/office/powerpoint/2010/main" val="2225023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C5B4-D63A-4292-89EF-B640EF091D0A}"/>
              </a:ext>
            </a:extLst>
          </p:cNvPr>
          <p:cNvSpPr>
            <a:spLocks noGrp="1"/>
          </p:cNvSpPr>
          <p:nvPr>
            <p:ph type="title"/>
          </p:nvPr>
        </p:nvSpPr>
        <p:spPr>
          <a:xfrm>
            <a:off x="753035" y="1"/>
            <a:ext cx="10475259" cy="672352"/>
          </a:xfrm>
          <a:solidFill>
            <a:schemeClr val="accent1">
              <a:lumMod val="40000"/>
              <a:lumOff val="60000"/>
            </a:schemeClr>
          </a:solidFill>
        </p:spPr>
        <p:txBody>
          <a:bodyPr>
            <a:normAutofit fontScale="90000"/>
          </a:bodyPr>
          <a:lstStyle/>
          <a:p>
            <a:r>
              <a:rPr lang="en-GB" b="1" dirty="0">
                <a:solidFill>
                  <a:schemeClr val="accent1">
                    <a:lumMod val="50000"/>
                  </a:schemeClr>
                </a:solidFill>
              </a:rPr>
              <a:t>However, Nigeria is not homogenous…</a:t>
            </a:r>
            <a:endParaRPr lang="en-GB" dirty="0">
              <a:solidFill>
                <a:schemeClr val="accent1">
                  <a:lumMod val="50000"/>
                </a:schemeClr>
              </a:solidFill>
            </a:endParaRPr>
          </a:p>
        </p:txBody>
      </p:sp>
      <p:graphicFrame>
        <p:nvGraphicFramePr>
          <p:cNvPr id="4" name="Chart 3">
            <a:extLst>
              <a:ext uri="{FF2B5EF4-FFF2-40B4-BE49-F238E27FC236}">
                <a16:creationId xmlns:a16="http://schemas.microsoft.com/office/drawing/2014/main" id="{0742E789-B7E8-46A0-A417-C0E066C6F867}"/>
              </a:ext>
            </a:extLst>
          </p:cNvPr>
          <p:cNvGraphicFramePr>
            <a:graphicFrameLocks/>
          </p:cNvGraphicFramePr>
          <p:nvPr>
            <p:extLst>
              <p:ext uri="{D42A27DB-BD31-4B8C-83A1-F6EECF244321}">
                <p14:modId xmlns:p14="http://schemas.microsoft.com/office/powerpoint/2010/main" val="2655090263"/>
              </p:ext>
            </p:extLst>
          </p:nvPr>
        </p:nvGraphicFramePr>
        <p:xfrm>
          <a:off x="107576" y="944381"/>
          <a:ext cx="11927542" cy="58194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0093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950E10-863B-4238-9706-CE844FE96F8F}"/>
              </a:ext>
            </a:extLst>
          </p:cNvPr>
          <p:cNvSpPr>
            <a:spLocks noGrp="1"/>
          </p:cNvSpPr>
          <p:nvPr>
            <p:ph type="sldNum" sz="quarter" idx="12"/>
          </p:nvPr>
        </p:nvSpPr>
        <p:spPr/>
        <p:txBody>
          <a:bodyPr/>
          <a:lstStyle/>
          <a:p>
            <a:fld id="{4FAB73BC-B049-4115-A692-8D63A059BFB8}" type="slidenum">
              <a:rPr lang="en-US" smtClean="0"/>
              <a:pPr/>
              <a:t>8</a:t>
            </a:fld>
            <a:endParaRPr lang="en-US" dirty="0"/>
          </a:p>
        </p:txBody>
      </p:sp>
      <p:graphicFrame>
        <p:nvGraphicFramePr>
          <p:cNvPr id="5" name="Chart 4">
            <a:extLst>
              <a:ext uri="{FF2B5EF4-FFF2-40B4-BE49-F238E27FC236}">
                <a16:creationId xmlns:a16="http://schemas.microsoft.com/office/drawing/2014/main" id="{C27549C1-E1E0-4E65-81AF-7035994E085A}"/>
              </a:ext>
            </a:extLst>
          </p:cNvPr>
          <p:cNvGraphicFramePr>
            <a:graphicFrameLocks/>
          </p:cNvGraphicFramePr>
          <p:nvPr>
            <p:extLst>
              <p:ext uri="{D42A27DB-BD31-4B8C-83A1-F6EECF244321}">
                <p14:modId xmlns:p14="http://schemas.microsoft.com/office/powerpoint/2010/main" val="1917811785"/>
              </p:ext>
            </p:extLst>
          </p:nvPr>
        </p:nvGraphicFramePr>
        <p:xfrm>
          <a:off x="1" y="1215342"/>
          <a:ext cx="6096000" cy="5325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99D68DF7-1BD9-6997-3AF1-262B22F03E33}"/>
              </a:ext>
            </a:extLst>
          </p:cNvPr>
          <p:cNvGraphicFramePr>
            <a:graphicFrameLocks/>
          </p:cNvGraphicFramePr>
          <p:nvPr>
            <p:extLst>
              <p:ext uri="{D42A27DB-BD31-4B8C-83A1-F6EECF244321}">
                <p14:modId xmlns:p14="http://schemas.microsoft.com/office/powerpoint/2010/main" val="2026705978"/>
              </p:ext>
            </p:extLst>
          </p:nvPr>
        </p:nvGraphicFramePr>
        <p:xfrm>
          <a:off x="6095999" y="1215341"/>
          <a:ext cx="6095999" cy="5325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041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13" y="-94987"/>
            <a:ext cx="11250591" cy="720020"/>
          </a:xfrm>
          <a:solidFill>
            <a:schemeClr val="accent5">
              <a:lumMod val="60000"/>
              <a:lumOff val="40000"/>
            </a:schemeClr>
          </a:solidFill>
        </p:spPr>
        <p:txBody>
          <a:bodyPr>
            <a:normAutofit/>
          </a:bodyPr>
          <a:lstStyle/>
          <a:p>
            <a:r>
              <a:rPr lang="en-GB" sz="3200" b="1" dirty="0"/>
              <a:t>Main Outputs of the different stages of the DD programming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9847431"/>
              </p:ext>
            </p:extLst>
          </p:nvPr>
        </p:nvGraphicFramePr>
        <p:xfrm>
          <a:off x="783198" y="1465729"/>
          <a:ext cx="10535290" cy="5392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414848" y="176089"/>
            <a:ext cx="1884348" cy="604269"/>
          </a:xfrm>
        </p:spPr>
        <p:txBody>
          <a:bodyPr/>
          <a:lstStyle/>
          <a:p>
            <a:fld id="{FAEF9944-A4F6-4C59-AEBD-678D6480B8EA}" type="slidenum">
              <a:rPr lang="en-US" smtClean="0"/>
              <a:t>9</a:t>
            </a:fld>
            <a:endParaRPr lang="en-US" dirty="0"/>
          </a:p>
        </p:txBody>
      </p:sp>
    </p:spTree>
    <p:extLst>
      <p:ext uri="{BB962C8B-B14F-4D97-AF65-F5344CB8AC3E}">
        <p14:creationId xmlns:p14="http://schemas.microsoft.com/office/powerpoint/2010/main" val="875129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6076</TotalTime>
  <Words>2862</Words>
  <Application>Microsoft Office PowerPoint</Application>
  <PresentationFormat>Widescreen</PresentationFormat>
  <Paragraphs>325</Paragraphs>
  <Slides>46</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Aharoni</vt:lpstr>
      <vt:lpstr>Arial</vt:lpstr>
      <vt:lpstr>Arial Rounded MT Bold</vt:lpstr>
      <vt:lpstr>Arial Unicode MS</vt:lpstr>
      <vt:lpstr>Book Antiqua</vt:lpstr>
      <vt:lpstr>Calibri</vt:lpstr>
      <vt:lpstr>Courier New</vt:lpstr>
      <vt:lpstr>Garamond</vt:lpstr>
      <vt:lpstr>Helvetica Neue</vt:lpstr>
      <vt:lpstr>Manrope Var</vt:lpstr>
      <vt:lpstr>Symbol</vt:lpstr>
      <vt:lpstr>Tahoma</vt:lpstr>
      <vt:lpstr>Times New Roman</vt:lpstr>
      <vt:lpstr>Wingdings</vt:lpstr>
      <vt:lpstr>Organic</vt:lpstr>
      <vt:lpstr> DELIVERING CAPACITY BUILDING WORKSHOP TO DEMOGRAPHIC DIVIDEND STAKEHOLDERS</vt:lpstr>
      <vt:lpstr>PowerPoint Presentation</vt:lpstr>
      <vt:lpstr>How the concept of demographic dividend is shaping policy and practice?</vt:lpstr>
      <vt:lpstr>How the concept of demographic dividend is shaping policy and practice?</vt:lpstr>
      <vt:lpstr>Steps in the production of DD </vt:lpstr>
      <vt:lpstr>Steps in the production of a demographic dividend</vt:lpstr>
      <vt:lpstr>However, Nigeria is not homogenous…</vt:lpstr>
      <vt:lpstr>PowerPoint Presentation</vt:lpstr>
      <vt:lpstr>Main Outputs of the different stages of the DD programming</vt:lpstr>
      <vt:lpstr>Thematic Pillars in the Nigerian Demographic Dividend Roadmap</vt:lpstr>
      <vt:lpstr>Steps to preparing the demographic dividend  reports</vt:lpstr>
      <vt:lpstr>Key DD Stakeholders</vt:lpstr>
      <vt:lpstr>Some Key Resources</vt:lpstr>
      <vt:lpstr>Reading Materials</vt:lpstr>
      <vt:lpstr>PowerPoint Presentation</vt:lpstr>
      <vt:lpstr>Stages for delivering the workshops</vt:lpstr>
      <vt:lpstr>PowerPoint Presentation</vt:lpstr>
      <vt:lpstr>Section A: Introduction and Background  This section provides the introductory note to the manual that seeks in Nigeria to guide the development of the Roadmap for Harnessing Demographic Dividend. It contains the background, purpose of the manual, target audience, training approach, required knowledge resources as well as the timeframe for preparing the roadmap.</vt:lpstr>
      <vt:lpstr>Section B: Pre-Workshop Stage </vt:lpstr>
      <vt:lpstr>Section C: Workshop Stage </vt:lpstr>
      <vt:lpstr>PowerPoint Presentation</vt:lpstr>
      <vt:lpstr>PowerPoint Presentation</vt:lpstr>
      <vt:lpstr>PowerPoint Presentation</vt:lpstr>
      <vt:lpstr>Section D: Post Workshop Stage </vt:lpstr>
      <vt:lpstr>Thematic Pillars in the Nigerian Demographic Dividend Roadmap</vt:lpstr>
      <vt:lpstr>Pillars in various Roadmaps for Harnessing the Demographic Dividend</vt:lpstr>
      <vt:lpstr>PowerPoint Presentation</vt:lpstr>
      <vt:lpstr>Stages of the Training Procedure Pre-workshop Stage</vt:lpstr>
      <vt:lpstr>Stage 2 of the Training Procedure Workshop Stage</vt:lpstr>
      <vt:lpstr>Stages of the Training Procedure Post-workshop Stage</vt:lpstr>
      <vt:lpstr>PRE-WORKSHOP STAGE </vt:lpstr>
      <vt:lpstr>Module 1: Concepts and Overview of the Demographic Dividend and Estimation Fundamentals</vt:lpstr>
      <vt:lpstr>Module 2: Concept and Overview of the National Transfer Accounts</vt:lpstr>
      <vt:lpstr>Module 3: Introduction to Excel, Stata and R Statistical Software</vt:lpstr>
      <vt:lpstr>Module 4: Getting Started with the Estimation </vt:lpstr>
      <vt:lpstr>Module 5: Situation Analysis of the Demographic, Socio-economic and Governance Context of the State </vt:lpstr>
      <vt:lpstr>PowerPoint Presentation</vt:lpstr>
      <vt:lpstr>PowerPoint Presentation</vt:lpstr>
      <vt:lpstr>PowerPoint Presentation</vt:lpstr>
      <vt:lpstr>PowerPoint Presentation</vt:lpstr>
      <vt:lpstr>PowerPoint Presentation</vt:lpstr>
      <vt:lpstr>The Demographic Dividend Observatory?</vt:lpstr>
      <vt:lpstr>National Policy and Evaluation Systems</vt:lpstr>
      <vt:lpstr>Proposition from the African Union Roadmap (P 28)</vt:lpstr>
      <vt:lpstr>Proposition from the Nigerian DD Roadmap (p19)</vt:lpstr>
      <vt:lpstr>Concluding Thoughts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the Demographic Dividend for Achieving the UNFPA Goals</dc:title>
  <dc:creator>Lanre Olaniyan</dc:creator>
  <cp:lastModifiedBy>Lanre Olaniyan</cp:lastModifiedBy>
  <cp:revision>161</cp:revision>
  <dcterms:created xsi:type="dcterms:W3CDTF">2021-03-04T10:56:33Z</dcterms:created>
  <dcterms:modified xsi:type="dcterms:W3CDTF">2023-02-18T07:16:13Z</dcterms:modified>
</cp:coreProperties>
</file>