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074" r:id="rId2"/>
    <p:sldId id="1423" r:id="rId3"/>
    <p:sldId id="1399" r:id="rId4"/>
    <p:sldId id="1413" r:id="rId5"/>
    <p:sldId id="1421" r:id="rId6"/>
    <p:sldId id="1403" r:id="rId7"/>
    <p:sldId id="1404" r:id="rId8"/>
    <p:sldId id="1401" r:id="rId9"/>
    <p:sldId id="1402" r:id="rId10"/>
    <p:sldId id="1405" r:id="rId11"/>
    <p:sldId id="1406" r:id="rId12"/>
    <p:sldId id="1407" r:id="rId13"/>
    <p:sldId id="1408" r:id="rId14"/>
    <p:sldId id="1417" r:id="rId15"/>
    <p:sldId id="1422" r:id="rId16"/>
    <p:sldId id="1411" r:id="rId17"/>
    <p:sldId id="1377" r:id="rId18"/>
    <p:sldId id="1419" r:id="rId19"/>
    <p:sldId id="1424" r:id="rId20"/>
    <p:sldId id="1418" r:id="rId21"/>
    <p:sldId id="1420" r:id="rId22"/>
    <p:sldId id="1425" r:id="rId23"/>
  </p:sldIdLst>
  <p:sldSz cx="16256000" cy="9144000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679262"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358524"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2037786"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717048"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3396310" algn="l" defTabSz="1358524" rtl="0" eaLnBrk="1" latinLnBrk="0" hangingPunct="1"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4075572" algn="l" defTabSz="1358524" rtl="0" eaLnBrk="1" latinLnBrk="0" hangingPunct="1"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4754834" algn="l" defTabSz="1358524" rtl="0" eaLnBrk="1" latinLnBrk="0" hangingPunct="1"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5434096" algn="l" defTabSz="1358524" rtl="0" eaLnBrk="1" latinLnBrk="0" hangingPunct="1"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hard Hammer" initials="BH" lastIdx="1" clrIdx="0"/>
  <p:cmAuthor id="1" name="Hammer, Bernhard" initials="HB" lastIdx="1" clrIdx="1">
    <p:extLst>
      <p:ext uri="{19B8F6BF-5375-455C-9EA6-DF929625EA0E}">
        <p15:presenceInfo xmlns:p15="http://schemas.microsoft.com/office/powerpoint/2012/main" userId="S-1-5-21-2427019623-1759575026-195824430-24760" providerId="AD"/>
      </p:ext>
    </p:extLst>
  </p:cmAuthor>
  <p:cmAuthor id="2" name="Berni" initials="B" lastIdx="1" clrIdx="2">
    <p:extLst>
      <p:ext uri="{19B8F6BF-5375-455C-9EA6-DF929625EA0E}">
        <p15:presenceInfo xmlns:p15="http://schemas.microsoft.com/office/powerpoint/2012/main" userId="Ber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A85"/>
    <a:srgbClr val="23A2A9"/>
    <a:srgbClr val="FFC000"/>
    <a:srgbClr val="FFFFCC"/>
    <a:srgbClr val="66CCFF"/>
    <a:srgbClr val="000000"/>
    <a:srgbClr val="E7F6EF"/>
    <a:srgbClr val="FF99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89474" autoAdjust="0"/>
  </p:normalViewPr>
  <p:slideViewPr>
    <p:cSldViewPr>
      <p:cViewPr varScale="1">
        <p:scale>
          <a:sx n="45" d="100"/>
          <a:sy n="45" d="100"/>
        </p:scale>
        <p:origin x="1216" y="48"/>
      </p:cViewPr>
      <p:guideLst>
        <p:guide orient="horz" pos="2880"/>
        <p:guide pos="512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238" y="58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1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 defTabSz="913911">
              <a:defRPr sz="1200">
                <a:cs typeface="+mn-cs"/>
              </a:defRPr>
            </a:lvl1pPr>
          </a:lstStyle>
          <a:p>
            <a:pPr>
              <a:defRPr/>
            </a:pPr>
            <a:fld id="{CE20B42F-CD9D-4B56-A5C8-01652EF73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2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198" y="1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8188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208" y="4686223"/>
            <a:ext cx="4939350" cy="444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198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 defTabSz="913911">
              <a:defRPr sz="1200">
                <a:cs typeface="+mn-cs"/>
              </a:defRPr>
            </a:lvl1pPr>
          </a:lstStyle>
          <a:p>
            <a:pPr>
              <a:defRPr/>
            </a:pPr>
            <a:fld id="{EF06A917-34F2-4DA4-A641-BB6BE273E64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93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79262"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58524"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037786"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717048"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396310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219" y="1829881"/>
            <a:ext cx="144700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28220" y="3511304"/>
            <a:ext cx="11379200" cy="23368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5" name="Grafik 3" descr="W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22" y="7969391"/>
            <a:ext cx="4456279" cy="1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vid+oeacw-logo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7" y="8079805"/>
            <a:ext cx="4828891" cy="94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CE61760-2C99-47CD-AD62-C10936F6EF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744" y="7739580"/>
            <a:ext cx="1279072" cy="12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5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7"/>
            <a:ext cx="16256000" cy="971597"/>
          </a:xfrm>
          <a:prstGeom prst="rect">
            <a:avLst/>
          </a:prstGeom>
          <a:solidFill>
            <a:srgbClr val="307A85"/>
          </a:solidFill>
        </p:spPr>
        <p:txBody>
          <a:bodyPr anchor="ctr"/>
          <a:lstStyle>
            <a:lvl1pPr marL="487626">
              <a:defRPr sz="36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9205" y="2171733"/>
            <a:ext cx="14209579" cy="5384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2888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0A099-0E45-43FD-98A3-8A4E2209E112}"/>
              </a:ext>
            </a:extLst>
          </p:cNvPr>
          <p:cNvSpPr txBox="1">
            <a:spLocks/>
          </p:cNvSpPr>
          <p:nvPr userDrawn="1"/>
        </p:nvSpPr>
        <p:spPr>
          <a:xfrm>
            <a:off x="0" y="7"/>
            <a:ext cx="16256000" cy="971597"/>
          </a:xfrm>
          <a:prstGeom prst="rect">
            <a:avLst/>
          </a:prstGeom>
          <a:solidFill>
            <a:srgbClr val="307A85"/>
          </a:solidFill>
        </p:spPr>
        <p:txBody>
          <a:bodyPr anchor="ctr"/>
          <a:lstStyle>
            <a:lvl1pPr marL="487638"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5pPr>
            <a:lvl6pPr marL="812730" algn="l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6pPr>
            <a:lvl7pPr marL="1625463" algn="l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7pPr>
            <a:lvl8pPr marL="2438192" algn="l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8pPr>
            <a:lvl9pPr marL="3250924" algn="l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4267" kern="0"/>
              <a:t>Titelmasterformat durch Klicken bearbeiten</a:t>
            </a:r>
            <a:endParaRPr lang="de-AT" sz="4267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0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5pPr>
      <a:lvl6pPr marL="812710" algn="l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6pPr>
      <a:lvl7pPr marL="1625422" algn="l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7pPr>
      <a:lvl8pPr marL="2438131" algn="l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8pPr>
      <a:lvl9pPr marL="3250843" algn="l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9pPr>
    </p:titleStyle>
    <p:bodyStyle>
      <a:lvl1pPr marL="609535" indent="-609535" algn="l" rtl="0" eaLnBrk="0" fontAlgn="base" hangingPunct="0">
        <a:spcBef>
          <a:spcPct val="20000"/>
        </a:spcBef>
        <a:spcAft>
          <a:spcPct val="0"/>
        </a:spcAft>
        <a:defRPr sz="5689">
          <a:solidFill>
            <a:schemeClr val="tx1"/>
          </a:solidFill>
          <a:latin typeface="+mn-lt"/>
          <a:ea typeface="+mn-ea"/>
          <a:cs typeface="+mn-cs"/>
        </a:defRPr>
      </a:lvl1pPr>
      <a:lvl2pPr marL="1320655" indent="-507945" algn="l" rtl="0" eaLnBrk="0" fontAlgn="base" hangingPunct="0">
        <a:spcBef>
          <a:spcPct val="20000"/>
        </a:spcBef>
        <a:spcAft>
          <a:spcPct val="0"/>
        </a:spcAft>
        <a:defRPr sz="4977">
          <a:solidFill>
            <a:schemeClr val="tx1"/>
          </a:solidFill>
          <a:latin typeface="+mn-lt"/>
        </a:defRPr>
      </a:lvl2pPr>
      <a:lvl3pPr marL="2031777" indent="-406357" algn="l" rtl="0" eaLnBrk="0" fontAlgn="base" hangingPunct="0">
        <a:spcBef>
          <a:spcPct val="20000"/>
        </a:spcBef>
        <a:spcAft>
          <a:spcPct val="0"/>
        </a:spcAft>
        <a:defRPr sz="4267">
          <a:solidFill>
            <a:schemeClr val="tx1"/>
          </a:solidFill>
          <a:latin typeface="+mn-lt"/>
        </a:defRPr>
      </a:lvl3pPr>
      <a:lvl4pPr marL="2844489" indent="-406357" algn="l" rtl="0" eaLnBrk="0" fontAlgn="base" hangingPunct="0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4pPr>
      <a:lvl5pPr marL="3657198" indent="-406357" algn="l" rtl="0" eaLnBrk="0" fontAlgn="base" hangingPunct="0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5pPr>
      <a:lvl6pPr marL="4469908" indent="-406357" algn="l" rtl="0" fontAlgn="base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6pPr>
      <a:lvl7pPr marL="5282621" indent="-406357" algn="l" rtl="0" fontAlgn="base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7pPr>
      <a:lvl8pPr marL="6095332" indent="-406357" algn="l" rtl="0" fontAlgn="base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8pPr>
      <a:lvl9pPr marL="6908041" indent="-406357" algn="l" rtl="0" fontAlgn="base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625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10" algn="l" defTabSz="1625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22" algn="l" defTabSz="1625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131" algn="l" defTabSz="1625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843" algn="l" defTabSz="1625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553" algn="l" defTabSz="1625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265" algn="l" defTabSz="1625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974" algn="l" defTabSz="1625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684" algn="l" defTabSz="1625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205-021-02838-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7220" y="2336967"/>
            <a:ext cx="14470000" cy="1280143"/>
          </a:xfrm>
        </p:spPr>
        <p:txBody>
          <a:bodyPr/>
          <a:lstStyle/>
          <a:p>
            <a:pPr algn="ctr"/>
            <a:br>
              <a:rPr lang="de-AT" sz="5689" dirty="0"/>
            </a:br>
            <a:endParaRPr lang="de-AT" sz="5689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154" y="731575"/>
            <a:ext cx="15489721" cy="5376597"/>
          </a:xfrm>
          <a:solidFill>
            <a:srgbClr val="23A2A9">
              <a:alpha val="30000"/>
            </a:srgbClr>
          </a:solidFill>
        </p:spPr>
        <p:txBody>
          <a:bodyPr/>
          <a:lstStyle/>
          <a:p>
            <a:pPr algn="ctr" eaLnBrk="1" hangingPunct="1"/>
            <a:endParaRPr lang="de-AT" sz="4267" b="1" dirty="0">
              <a:latin typeface="Gill Sans MT" panose="020B0502020104020203" pitchFamily="34" charset="0"/>
            </a:endParaRPr>
          </a:p>
          <a:p>
            <a:pPr algn="ctr" eaLnBrk="1" hangingPunct="1">
              <a:spcAft>
                <a:spcPts val="1600"/>
              </a:spcAft>
            </a:pPr>
            <a:r>
              <a:rPr lang="en-US" sz="4800" dirty="0"/>
              <a:t> 	</a:t>
            </a:r>
          </a:p>
          <a:p>
            <a:pPr algn="ctr" eaLnBrk="1" hangingPunct="1">
              <a:spcAft>
                <a:spcPts val="1600"/>
              </a:spcAft>
            </a:pPr>
            <a:r>
              <a:rPr lang="en-US" sz="4800" dirty="0"/>
              <a:t>Measuring the Changing Generational Economy</a:t>
            </a:r>
          </a:p>
          <a:p>
            <a:pPr algn="ctr" eaLnBrk="1" hangingPunct="1">
              <a:spcAft>
                <a:spcPts val="1600"/>
              </a:spcAft>
            </a:pPr>
            <a:r>
              <a:rPr lang="en-US" sz="4800" dirty="0"/>
              <a:t>Longitudinal NTA</a:t>
            </a:r>
          </a:p>
          <a:p>
            <a:pPr algn="ctr" eaLnBrk="1" hangingPunct="1"/>
            <a:r>
              <a:rPr lang="de-AT" sz="2667" dirty="0"/>
              <a:t>14th NTA </a:t>
            </a:r>
            <a:r>
              <a:rPr lang="de-AT" sz="2667" dirty="0" err="1"/>
              <a:t>conference</a:t>
            </a:r>
            <a:r>
              <a:rPr lang="de-AT" sz="2667" dirty="0"/>
              <a:t>, </a:t>
            </a:r>
            <a:r>
              <a:rPr lang="de-AT" sz="2667" dirty="0" err="1"/>
              <a:t>February</a:t>
            </a:r>
            <a:r>
              <a:rPr lang="de-AT" sz="2667" dirty="0"/>
              <a:t> 2023</a:t>
            </a:r>
            <a:endParaRPr lang="de-AT" sz="2667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6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65DB4-6DBA-F7A7-2870-A219A6FA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LCD in Canada 1998 - 2013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2A806F-F897-F299-2A66-0021E52A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5216" y="2171733"/>
            <a:ext cx="5103664" cy="5384800"/>
          </a:xfrm>
        </p:spPr>
        <p:txBody>
          <a:bodyPr/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MARCEL MÉRETTE AND JULIEN NAVAUX (2019)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Population Aging in Canada: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What Life Cycle Deficit Age Profiles Are Telling us about Living Standards. 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Canadian Public Policy</a:t>
            </a:r>
            <a:endParaRPr lang="de-AT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1491F0-2B22-F68B-443D-ADA07A0DA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991"/>
            <a:ext cx="10945216" cy="74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CB51A-62D9-7F29-0C99-AF573657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Income and </a:t>
            </a:r>
            <a:r>
              <a:rPr lang="de-AT" dirty="0" err="1"/>
              <a:t>Consumption</a:t>
            </a:r>
            <a:r>
              <a:rPr lang="de-AT" dirty="0"/>
              <a:t> in Australia 1981 - 2010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FB9B34-9AAA-1F93-DA9F-476C9551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0208" y="2627784"/>
            <a:ext cx="5400600" cy="6008869"/>
          </a:xfrm>
        </p:spPr>
        <p:txBody>
          <a:bodyPr/>
          <a:lstStyle/>
          <a:p>
            <a:pPr marL="0" algn="l">
              <a:spcBef>
                <a:spcPts val="600"/>
              </a:spcBef>
              <a:spcAft>
                <a:spcPts val="600"/>
              </a:spcAft>
            </a:pPr>
            <a:r>
              <a:rPr lang="de-AT" sz="2800" dirty="0"/>
              <a:t>James Mahmud Rice, </a:t>
            </a:r>
            <a:r>
              <a:rPr lang="de-AT" sz="2800" dirty="0" err="1"/>
              <a:t>Jeromey</a:t>
            </a:r>
            <a:r>
              <a:rPr lang="de-AT" sz="2800" dirty="0"/>
              <a:t> B. Temple, Peter F McDonald (2017).</a:t>
            </a:r>
          </a:p>
          <a:p>
            <a:pPr marL="0" algn="l">
              <a:spcBef>
                <a:spcPts val="600"/>
              </a:spcBef>
              <a:spcAft>
                <a:spcPts val="600"/>
              </a:spcAft>
            </a:pPr>
            <a:r>
              <a:rPr lang="de-AT" sz="2800" dirty="0"/>
              <a:t> </a:t>
            </a:r>
            <a:r>
              <a:rPr lang="en-US" sz="2800" b="0" i="0" u="none" strike="noStrike" baseline="0" dirty="0"/>
              <a:t>Ageing and the economic life cycle: The National Transfer </a:t>
            </a:r>
            <a:r>
              <a:rPr lang="de-AT" sz="2800" b="0" i="0" u="none" strike="noStrike" baseline="0" dirty="0"/>
              <a:t>Accounts Approach</a:t>
            </a:r>
            <a:r>
              <a:rPr lang="de-AT" sz="2800" dirty="0"/>
              <a:t>. </a:t>
            </a:r>
            <a:r>
              <a:rPr lang="de-AT" sz="2800" dirty="0" err="1"/>
              <a:t>Australian</a:t>
            </a:r>
            <a:r>
              <a:rPr lang="de-AT" sz="2800" dirty="0"/>
              <a:t> Journal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Ageing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EFDE9A-49F8-AC73-E0EC-817D3CAF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40" y="1638062"/>
            <a:ext cx="8773925" cy="63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A091A-C78D-36BB-C307-0514111A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Unpaid</a:t>
            </a:r>
            <a:r>
              <a:rPr lang="de-AT" dirty="0"/>
              <a:t> </a:t>
            </a:r>
            <a:r>
              <a:rPr lang="de-AT" dirty="0" err="1"/>
              <a:t>work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women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Netherlands</a:t>
            </a:r>
            <a:r>
              <a:rPr lang="de-AT" dirty="0"/>
              <a:t> 1975 - 2005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3EE3C3-8602-FC33-F644-CD1B12FC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12" y="7668344"/>
            <a:ext cx="15193688" cy="53848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de-AT" sz="2800" dirty="0"/>
              <a:t>Ana Seme, Lili </a:t>
            </a:r>
            <a:r>
              <a:rPr lang="de-AT" sz="2800" dirty="0" err="1"/>
              <a:t>Vargha</a:t>
            </a:r>
            <a:r>
              <a:rPr lang="de-AT" sz="2800" dirty="0"/>
              <a:t>, Tanja </a:t>
            </a:r>
            <a:r>
              <a:rPr lang="de-AT" sz="2800" dirty="0" err="1"/>
              <a:t>Istenic</a:t>
            </a:r>
            <a:r>
              <a:rPr lang="de-AT" sz="2800" dirty="0"/>
              <a:t> and Joze </a:t>
            </a:r>
            <a:r>
              <a:rPr lang="de-AT" sz="2800" dirty="0" err="1"/>
              <a:t>Sambt</a:t>
            </a:r>
            <a:r>
              <a:rPr lang="de-AT" sz="2800" dirty="0"/>
              <a:t>;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Historical patterns of unpaid work in Europe: NTTA results by age and gender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Vienna Yearbook of Population Research 2019 (Vol. 17), pp. 121–140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C7E036-49FB-05ED-0F76-837827C9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36" y="1099843"/>
            <a:ext cx="11161239" cy="64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9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623B6-3E96-DF64-1396-DB6F961F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Unpaid</a:t>
            </a:r>
            <a:r>
              <a:rPr lang="de-AT" dirty="0"/>
              <a:t> </a:t>
            </a:r>
            <a:r>
              <a:rPr lang="de-AT" dirty="0" err="1"/>
              <a:t>work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Netherlands</a:t>
            </a:r>
            <a:r>
              <a:rPr lang="de-AT" dirty="0"/>
              <a:t> 1975 - 2005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9B9AB8F-805D-BBEF-6FBA-7FDC2ADCC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92" y="1187624"/>
            <a:ext cx="15183303" cy="7488832"/>
          </a:xfrm>
        </p:spPr>
      </p:pic>
    </p:spTree>
    <p:extLst>
      <p:ext uri="{BB962C8B-B14F-4D97-AF65-F5344CB8AC3E}">
        <p14:creationId xmlns:p14="http://schemas.microsoft.com/office/powerpoint/2010/main" val="40414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A797D-2ABB-86A0-50A9-FFB94768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Summary: Generational Economy in </a:t>
            </a:r>
            <a:r>
              <a:rPr lang="de-AT" dirty="0" err="1"/>
              <a:t>the</a:t>
            </a:r>
            <a:r>
              <a:rPr lang="de-AT" dirty="0"/>
              <a:t> 20th Century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49F875-0A42-DFFE-F2AE-C6826551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AT" dirty="0"/>
              <a:t>Extension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education</a:t>
            </a:r>
            <a:endParaRPr lang="de-AT" dirty="0"/>
          </a:p>
          <a:p>
            <a:pPr>
              <a:buFontTx/>
              <a:buChar char="-"/>
            </a:pPr>
            <a:r>
              <a:rPr lang="de-AT" dirty="0" err="1"/>
              <a:t>Postponement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childbearing</a:t>
            </a:r>
            <a:endParaRPr lang="de-AT" dirty="0"/>
          </a:p>
          <a:p>
            <a:pPr>
              <a:buFontTx/>
              <a:buChar char="-"/>
            </a:pPr>
            <a:r>
              <a:rPr lang="de-AT" dirty="0"/>
              <a:t>Women </a:t>
            </a:r>
            <a:r>
              <a:rPr lang="de-AT" dirty="0" err="1"/>
              <a:t>entering</a:t>
            </a:r>
            <a:r>
              <a:rPr lang="de-AT" dirty="0"/>
              <a:t> formal labour </a:t>
            </a:r>
            <a:r>
              <a:rPr lang="de-AT" dirty="0" err="1"/>
              <a:t>market</a:t>
            </a:r>
            <a:endParaRPr lang="de-AT" dirty="0"/>
          </a:p>
          <a:p>
            <a:pPr>
              <a:buFontTx/>
              <a:buChar char="-"/>
            </a:pPr>
            <a:r>
              <a:rPr lang="de-AT" dirty="0" err="1"/>
              <a:t>Emergence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 </a:t>
            </a:r>
            <a:r>
              <a:rPr lang="de-AT" dirty="0" err="1"/>
              <a:t>long</a:t>
            </a:r>
            <a:r>
              <a:rPr lang="de-AT" dirty="0"/>
              <a:t> </a:t>
            </a:r>
            <a:r>
              <a:rPr lang="de-AT" dirty="0" err="1"/>
              <a:t>retirement</a:t>
            </a:r>
            <a:r>
              <a:rPr lang="de-AT" dirty="0"/>
              <a:t> </a:t>
            </a:r>
            <a:r>
              <a:rPr lang="de-AT" dirty="0" err="1"/>
              <a:t>period</a:t>
            </a:r>
            <a:r>
              <a:rPr lang="de-AT" dirty="0"/>
              <a:t> </a:t>
            </a:r>
            <a:r>
              <a:rPr lang="de-AT" dirty="0" err="1"/>
              <a:t>financed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public</a:t>
            </a:r>
            <a:r>
              <a:rPr lang="de-AT" dirty="0"/>
              <a:t> </a:t>
            </a:r>
            <a:r>
              <a:rPr lang="de-AT" dirty="0" err="1"/>
              <a:t>transfers</a:t>
            </a:r>
            <a:endParaRPr lang="de-AT" dirty="0"/>
          </a:p>
          <a:p>
            <a:pPr>
              <a:buFontTx/>
              <a:buChar char="-"/>
            </a:pPr>
            <a:r>
              <a:rPr lang="de-AT" dirty="0" err="1"/>
              <a:t>Increasing</a:t>
            </a:r>
            <a:r>
              <a:rPr lang="de-AT" dirty="0"/>
              <a:t> </a:t>
            </a:r>
            <a:r>
              <a:rPr lang="de-AT" dirty="0" err="1"/>
              <a:t>income</a:t>
            </a:r>
            <a:r>
              <a:rPr lang="de-AT" dirty="0"/>
              <a:t> and </a:t>
            </a:r>
            <a:r>
              <a:rPr lang="de-AT" dirty="0" err="1"/>
              <a:t>consumption</a:t>
            </a:r>
            <a:endParaRPr lang="de-AT" dirty="0"/>
          </a:p>
          <a:p>
            <a:pPr>
              <a:buFontTx/>
              <a:buChar char="-"/>
            </a:pPr>
            <a:endParaRPr lang="de-AT" dirty="0"/>
          </a:p>
          <a:p>
            <a:pPr marL="0" indent="0"/>
            <a:r>
              <a:rPr lang="de-AT" dirty="0" err="1"/>
              <a:t>Interrelated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:</a:t>
            </a:r>
          </a:p>
          <a:p>
            <a:pPr marL="457200" indent="-457200">
              <a:buFontTx/>
              <a:buChar char="-"/>
            </a:pPr>
            <a:r>
              <a:rPr lang="de-AT" dirty="0" err="1"/>
              <a:t>Economic</a:t>
            </a:r>
            <a:r>
              <a:rPr lang="de-AT" dirty="0"/>
              <a:t> </a:t>
            </a:r>
            <a:r>
              <a:rPr lang="de-AT" dirty="0" err="1"/>
              <a:t>growth</a:t>
            </a:r>
            <a:r>
              <a:rPr lang="de-AT" dirty="0"/>
              <a:t> (</a:t>
            </a:r>
            <a:r>
              <a:rPr lang="de-AT" dirty="0" err="1"/>
              <a:t>based</a:t>
            </a:r>
            <a:r>
              <a:rPr lang="de-AT" dirty="0"/>
              <a:t> on </a:t>
            </a:r>
            <a:r>
              <a:rPr lang="de-AT" dirty="0" err="1"/>
              <a:t>cheap</a:t>
            </a:r>
            <a:r>
              <a:rPr lang="de-AT" dirty="0"/>
              <a:t> fossile </a:t>
            </a:r>
            <a:r>
              <a:rPr lang="de-AT" dirty="0" err="1"/>
              <a:t>energy</a:t>
            </a:r>
            <a:r>
              <a:rPr lang="de-AT" dirty="0"/>
              <a:t>)</a:t>
            </a:r>
          </a:p>
          <a:p>
            <a:pPr marL="457200" indent="-457200">
              <a:buFontTx/>
              <a:buChar char="-"/>
            </a:pPr>
            <a:r>
              <a:rPr lang="de-AT" dirty="0" err="1"/>
              <a:t>Demographic</a:t>
            </a:r>
            <a:r>
              <a:rPr lang="de-AT" dirty="0"/>
              <a:t> </a:t>
            </a:r>
            <a:r>
              <a:rPr lang="de-AT" dirty="0" err="1"/>
              <a:t>transition</a:t>
            </a:r>
            <a:r>
              <a:rPr lang="de-AT" dirty="0"/>
              <a:t>: </a:t>
            </a:r>
            <a:r>
              <a:rPr lang="de-AT" dirty="0" err="1"/>
              <a:t>lower</a:t>
            </a:r>
            <a:r>
              <a:rPr lang="de-AT" dirty="0"/>
              <a:t> </a:t>
            </a:r>
            <a:r>
              <a:rPr lang="de-AT" dirty="0" err="1"/>
              <a:t>fertility</a:t>
            </a:r>
            <a:r>
              <a:rPr lang="de-AT" dirty="0"/>
              <a:t>, </a:t>
            </a:r>
            <a:r>
              <a:rPr lang="de-AT" dirty="0" err="1"/>
              <a:t>demographic</a:t>
            </a:r>
            <a:r>
              <a:rPr lang="de-AT" dirty="0"/>
              <a:t> </a:t>
            </a:r>
            <a:r>
              <a:rPr lang="de-AT" dirty="0" err="1"/>
              <a:t>dividend</a:t>
            </a:r>
            <a:endParaRPr lang="de-AT" dirty="0"/>
          </a:p>
          <a:p>
            <a:pPr marL="457200" indent="-457200">
              <a:buFontTx/>
              <a:buChar char="-"/>
            </a:pPr>
            <a:r>
              <a:rPr lang="de-AT" dirty="0"/>
              <a:t>Integration </a:t>
            </a:r>
            <a:r>
              <a:rPr lang="de-AT" dirty="0" err="1"/>
              <a:t>of</a:t>
            </a:r>
            <a:r>
              <a:rPr lang="de-AT" dirty="0"/>
              <a:t> Asia, Eastern Europe </a:t>
            </a:r>
            <a:r>
              <a:rPr lang="de-AT" dirty="0" err="1"/>
              <a:t>into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global </a:t>
            </a:r>
            <a:r>
              <a:rPr lang="de-AT" dirty="0" err="1"/>
              <a:t>market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595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C9E930-3EB6-8CFC-AE67-8FCFDED5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280" y="3323861"/>
            <a:ext cx="14209579" cy="1248139"/>
          </a:xfrm>
        </p:spPr>
        <p:txBody>
          <a:bodyPr/>
          <a:lstStyle/>
          <a:p>
            <a:r>
              <a:rPr lang="de-AT" sz="3600" b="1" dirty="0"/>
              <a:t>The generational </a:t>
            </a:r>
            <a:r>
              <a:rPr lang="de-AT" sz="3600" b="1" dirty="0" err="1"/>
              <a:t>economy</a:t>
            </a:r>
            <a:r>
              <a:rPr lang="de-AT" sz="3600" b="1" dirty="0"/>
              <a:t> at </a:t>
            </a:r>
            <a:r>
              <a:rPr lang="de-AT" sz="3600" b="1" dirty="0" err="1"/>
              <a:t>the</a:t>
            </a:r>
            <a:r>
              <a:rPr lang="de-AT" sz="3600" b="1" dirty="0"/>
              <a:t> </a:t>
            </a:r>
            <a:r>
              <a:rPr lang="de-AT" sz="3600" b="1" dirty="0" err="1"/>
              <a:t>beginning</a:t>
            </a:r>
            <a:r>
              <a:rPr lang="de-AT" sz="3600" b="1" dirty="0"/>
              <a:t> </a:t>
            </a:r>
            <a:r>
              <a:rPr lang="de-AT" sz="3600" b="1" dirty="0" err="1"/>
              <a:t>of</a:t>
            </a:r>
            <a:r>
              <a:rPr lang="de-AT" sz="3600" b="1" dirty="0"/>
              <a:t> </a:t>
            </a:r>
            <a:r>
              <a:rPr lang="de-AT" sz="3600" b="1" dirty="0" err="1"/>
              <a:t>the</a:t>
            </a:r>
            <a:r>
              <a:rPr lang="de-AT" sz="3600" b="1" dirty="0"/>
              <a:t> 21st </a:t>
            </a:r>
            <a:r>
              <a:rPr lang="de-AT" sz="3600" b="1" dirty="0" err="1"/>
              <a:t>century</a:t>
            </a:r>
            <a:endParaRPr lang="de-AT" sz="3600" b="1" dirty="0"/>
          </a:p>
        </p:txBody>
      </p:sp>
    </p:spTree>
    <p:extLst>
      <p:ext uri="{BB962C8B-B14F-4D97-AF65-F5344CB8AC3E}">
        <p14:creationId xmlns:p14="http://schemas.microsoft.com/office/powerpoint/2010/main" val="237729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DE29B-6640-AAC5-48EE-3E1C55CA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Consumption</a:t>
            </a:r>
            <a:r>
              <a:rPr lang="de-AT" dirty="0"/>
              <a:t> and Labour </a:t>
            </a:r>
            <a:r>
              <a:rPr lang="de-AT" dirty="0" err="1"/>
              <a:t>income</a:t>
            </a:r>
            <a:r>
              <a:rPr lang="de-AT" dirty="0"/>
              <a:t> in Spain 2000 - 2012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3F018E5-E390-452F-ABCE-3D686152C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192" y="1187624"/>
            <a:ext cx="8928992" cy="7732184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13181CA-9475-3BAC-CB5A-4E1A9023477C}"/>
              </a:ext>
            </a:extLst>
          </p:cNvPr>
          <p:cNvSpPr txBox="1"/>
          <p:nvPr/>
        </p:nvSpPr>
        <p:spPr>
          <a:xfrm>
            <a:off x="10576272" y="1894344"/>
            <a:ext cx="51845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AT" sz="2800" b="0" i="0" u="none" strike="noStrike" baseline="0" dirty="0" err="1">
                <a:latin typeface="Gill Sans MT" panose="020B0502020104020203" pitchFamily="34" charset="0"/>
              </a:rPr>
              <a:t>Meritxell</a:t>
            </a:r>
            <a:r>
              <a:rPr lang="de-AT" sz="2800" b="0" i="0" u="none" strike="noStrike" baseline="0" dirty="0">
                <a:latin typeface="Gill Sans MT" panose="020B0502020104020203" pitchFamily="34" charset="0"/>
              </a:rPr>
              <a:t> </a:t>
            </a:r>
            <a:r>
              <a:rPr lang="de-AT" sz="2800" b="0" i="0" u="none" strike="noStrike" baseline="0" dirty="0" err="1">
                <a:latin typeface="Gill Sans MT" panose="020B0502020104020203" pitchFamily="34" charset="0"/>
              </a:rPr>
              <a:t>Soléa</a:t>
            </a:r>
            <a:r>
              <a:rPr lang="de-AT" sz="2800" b="0" i="0" u="none" strike="noStrike" baseline="0" dirty="0">
                <a:latin typeface="Gill Sans MT" panose="020B0502020104020203" pitchFamily="34" charset="0"/>
              </a:rPr>
              <a:t>, Guadalupe </a:t>
            </a:r>
            <a:r>
              <a:rPr lang="de-AT" sz="2800" b="0" i="0" u="none" strike="noStrike" baseline="0" dirty="0" err="1">
                <a:latin typeface="Gill Sans MT" panose="020B0502020104020203" pitchFamily="34" charset="0"/>
              </a:rPr>
              <a:t>Souto</a:t>
            </a:r>
            <a:r>
              <a:rPr lang="de-AT" sz="2800" b="0" i="0" u="none" strike="noStrike" baseline="0" dirty="0">
                <a:latin typeface="Gill Sans MT" panose="020B0502020104020203" pitchFamily="34" charset="0"/>
              </a:rPr>
              <a:t>, </a:t>
            </a:r>
            <a:r>
              <a:rPr lang="de-AT" sz="2800" b="0" i="0" u="none" strike="noStrike" baseline="0" dirty="0" err="1">
                <a:latin typeface="Gill Sans MT" panose="020B0502020104020203" pitchFamily="34" charset="0"/>
              </a:rPr>
              <a:t>Elisenda</a:t>
            </a:r>
            <a:r>
              <a:rPr lang="de-AT" sz="2800" b="0" i="0" u="none" strike="noStrike" baseline="0" dirty="0">
                <a:latin typeface="Gill Sans MT" panose="020B0502020104020203" pitchFamily="34" charset="0"/>
              </a:rPr>
              <a:t> </a:t>
            </a:r>
            <a:r>
              <a:rPr lang="de-AT" sz="2800" b="0" i="0" u="none" strike="noStrike" baseline="0" dirty="0" err="1">
                <a:latin typeface="Gill Sans MT" panose="020B0502020104020203" pitchFamily="34" charset="0"/>
              </a:rPr>
              <a:t>Renteriac</a:t>
            </a:r>
            <a:r>
              <a:rPr lang="de-AT" sz="2800" b="0" i="0" u="none" strike="noStrike" baseline="0" dirty="0">
                <a:latin typeface="Gill Sans MT" panose="020B0502020104020203" pitchFamily="34" charset="0"/>
              </a:rPr>
              <a:t>, Giorgos </a:t>
            </a:r>
            <a:r>
              <a:rPr lang="de-AT" sz="2800" b="0" i="0" u="none" strike="noStrike" baseline="0" dirty="0" err="1">
                <a:latin typeface="Gill Sans MT" panose="020B0502020104020203" pitchFamily="34" charset="0"/>
              </a:rPr>
              <a:t>Papadomichelakisa</a:t>
            </a:r>
            <a:r>
              <a:rPr lang="de-AT" sz="2800" b="0" i="0" u="none" strike="noStrike" baseline="0" dirty="0">
                <a:latin typeface="Gill Sans MT" panose="020B0502020104020203" pitchFamily="34" charset="0"/>
              </a:rPr>
              <a:t>,</a:t>
            </a:r>
          </a:p>
          <a:p>
            <a:pPr algn="l"/>
            <a:r>
              <a:rPr lang="de-AT" sz="2800" b="0" i="0" u="none" strike="noStrike" baseline="0" dirty="0" err="1">
                <a:latin typeface="Gill Sans MT" panose="020B0502020104020203" pitchFamily="34" charset="0"/>
              </a:rPr>
              <a:t>Concepció</a:t>
            </a:r>
            <a:r>
              <a:rPr lang="de-AT" sz="2800" b="0" i="0" u="none" strike="noStrike" baseline="0" dirty="0">
                <a:latin typeface="Gill Sans MT" panose="020B0502020104020203" pitchFamily="34" charset="0"/>
              </a:rPr>
              <a:t> </a:t>
            </a:r>
            <a:r>
              <a:rPr lang="de-AT" sz="2800" b="0" i="0" u="none" strike="noStrike" baseline="0" dirty="0" err="1">
                <a:latin typeface="Gill Sans MT" panose="020B0502020104020203" pitchFamily="34" charset="0"/>
              </a:rPr>
              <a:t>Patxota</a:t>
            </a:r>
            <a:endParaRPr lang="de-AT" sz="2800" dirty="0">
              <a:latin typeface="Gill Sans MT" panose="020B0502020104020203" pitchFamily="34" charset="0"/>
            </a:endParaRPr>
          </a:p>
          <a:p>
            <a:pPr algn="l"/>
            <a:endParaRPr lang="en-US" sz="2800" b="0" i="0" u="none" strike="noStrike" baseline="0" dirty="0">
              <a:latin typeface="Gill Sans MT" panose="020B0502020104020203" pitchFamily="34" charset="0"/>
            </a:endParaRPr>
          </a:p>
          <a:p>
            <a:pPr algn="l"/>
            <a:r>
              <a:rPr lang="en-US" sz="2800" b="0" i="0" u="none" strike="noStrike" baseline="0" dirty="0">
                <a:latin typeface="Gill Sans MT" panose="020B0502020104020203" pitchFamily="34" charset="0"/>
              </a:rPr>
              <a:t>Protecting the elderly and children in times of crisis: An analysis based on</a:t>
            </a:r>
          </a:p>
          <a:p>
            <a:pPr algn="l"/>
            <a:r>
              <a:rPr lang="de-AT" sz="2800" b="0" i="0" u="none" strike="noStrike" baseline="0" dirty="0">
                <a:latin typeface="Gill Sans MT" panose="020B0502020104020203" pitchFamily="34" charset="0"/>
              </a:rPr>
              <a:t>National Transfer Accounts</a:t>
            </a:r>
          </a:p>
          <a:p>
            <a:pPr algn="l"/>
            <a:endParaRPr lang="de-AT" sz="2800" b="0" i="0" u="none" strike="noStrike" baseline="0" dirty="0">
              <a:latin typeface="Gill Sans MT" panose="020B0502020104020203" pitchFamily="34" charset="0"/>
            </a:endParaRPr>
          </a:p>
          <a:p>
            <a:pPr algn="l"/>
            <a:r>
              <a:rPr lang="de-AT" sz="2800" dirty="0">
                <a:latin typeface="Gill Sans MT" panose="020B0502020104020203" pitchFamily="34" charset="0"/>
              </a:rPr>
              <a:t>Journal </a:t>
            </a:r>
            <a:r>
              <a:rPr lang="de-AT" sz="2800" dirty="0" err="1">
                <a:latin typeface="Gill Sans MT" panose="020B0502020104020203" pitchFamily="34" charset="0"/>
              </a:rPr>
              <a:t>of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the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economics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of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ageing</a:t>
            </a:r>
            <a:r>
              <a:rPr lang="de-AT" sz="2800" dirty="0">
                <a:latin typeface="Gill Sans MT" panose="020B0502020104020203" pitchFamily="34" charset="0"/>
              </a:rPr>
              <a:t> (2020)</a:t>
            </a:r>
            <a:endParaRPr lang="de-AT" sz="2800" b="0" i="0" u="none" strike="noStrike" baseline="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9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49FF2-64F0-4953-B59B-5499F9B4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Decomposition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income</a:t>
            </a:r>
            <a:r>
              <a:rPr lang="de-AT" dirty="0"/>
              <a:t> </a:t>
            </a:r>
            <a:r>
              <a:rPr lang="de-AT" dirty="0" err="1"/>
              <a:t>changes</a:t>
            </a:r>
            <a:r>
              <a:rPr lang="de-AT" dirty="0"/>
              <a:t> 2008 - 2017: Spain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7179-9897-44C5-8C90-02968BBF2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2FBDC4-89D8-A6B0-CE48-76F4C932B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2" y="1269964"/>
            <a:ext cx="11513148" cy="71883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656CE51-3A3B-811A-47C6-0E179A579019}"/>
              </a:ext>
            </a:extLst>
          </p:cNvPr>
          <p:cNvSpPr txBox="1"/>
          <p:nvPr/>
        </p:nvSpPr>
        <p:spPr>
          <a:xfrm>
            <a:off x="12472353" y="2112482"/>
            <a:ext cx="3610459" cy="5503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de-AT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Hammer, B., Spitzer, S. &amp; </a:t>
            </a:r>
            <a:r>
              <a:rPr lang="de-AT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Prskawetz</a:t>
            </a:r>
            <a:r>
              <a:rPr lang="de-AT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A. (2021). 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Age-Specific Income Trends in Europe: The Role of Employment, Wages, and Social Transfers. </a:t>
            </a:r>
            <a:r>
              <a:rPr lang="de-DE" sz="2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Social</a:t>
            </a:r>
            <a:r>
              <a:rPr lang="de-DE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sz="2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Indicators</a:t>
            </a:r>
            <a:r>
              <a:rPr lang="de-DE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Research</a:t>
            </a:r>
            <a:r>
              <a:rPr lang="de-DE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(2021). </a:t>
            </a:r>
            <a:r>
              <a:rPr lang="de-DE" sz="28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https://doi.org/10.1007/s11205-021-02838-w</a:t>
            </a:r>
            <a:endParaRPr lang="de-AT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3488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40BE8-5B64-E32A-FBD5-0E015A53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generational </a:t>
            </a:r>
            <a:r>
              <a:rPr lang="de-AT" dirty="0" err="1"/>
              <a:t>economy</a:t>
            </a:r>
            <a:r>
              <a:rPr lang="de-AT" dirty="0"/>
              <a:t> at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beginning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21st </a:t>
            </a:r>
            <a:r>
              <a:rPr lang="de-AT" dirty="0" err="1"/>
              <a:t>century</a:t>
            </a:r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A61C517-3253-99CF-5EAE-E8064708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10" y="1547664"/>
            <a:ext cx="14209579" cy="538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Frequent </a:t>
            </a:r>
            <a:r>
              <a:rPr lang="de-AT" dirty="0" err="1"/>
              <a:t>economic</a:t>
            </a:r>
            <a:r>
              <a:rPr lang="de-AT" dirty="0"/>
              <a:t> </a:t>
            </a:r>
            <a:r>
              <a:rPr lang="de-AT" dirty="0" err="1"/>
              <a:t>crisis</a:t>
            </a:r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/>
              <a:t>A </a:t>
            </a:r>
            <a:r>
              <a:rPr lang="de-AT" sz="3200" dirty="0" err="1"/>
              <a:t>slowdown</a:t>
            </a:r>
            <a:r>
              <a:rPr lang="de-AT" sz="3200" dirty="0"/>
              <a:t> </a:t>
            </a:r>
            <a:r>
              <a:rPr lang="de-AT" sz="3200" dirty="0" err="1"/>
              <a:t>of</a:t>
            </a:r>
            <a:r>
              <a:rPr lang="de-AT" sz="3200" dirty="0"/>
              <a:t> </a:t>
            </a:r>
            <a:r>
              <a:rPr lang="de-AT" sz="3200" dirty="0" err="1"/>
              <a:t>growth</a:t>
            </a:r>
            <a:r>
              <a:rPr lang="de-AT" sz="3200" dirty="0"/>
              <a:t> in </a:t>
            </a:r>
            <a:r>
              <a:rPr lang="de-AT" sz="3200" dirty="0" err="1"/>
              <a:t>many</a:t>
            </a:r>
            <a:r>
              <a:rPr lang="de-AT" sz="3200" dirty="0"/>
              <a:t>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err="1"/>
              <a:t>Beginning</a:t>
            </a:r>
            <a:r>
              <a:rPr lang="de-AT" dirty="0"/>
              <a:t> </a:t>
            </a:r>
            <a:r>
              <a:rPr lang="de-AT" dirty="0" err="1"/>
              <a:t>retirement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baby-</a:t>
            </a:r>
            <a:r>
              <a:rPr lang="de-AT" dirty="0" err="1"/>
              <a:t>boomer</a:t>
            </a:r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Asian and Eastern Europe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ageing</a:t>
            </a:r>
            <a:r>
              <a:rPr lang="de-AT" dirty="0"/>
              <a:t> fast, </a:t>
            </a:r>
            <a:r>
              <a:rPr lang="de-AT" dirty="0" err="1"/>
              <a:t>their</a:t>
            </a:r>
            <a:r>
              <a:rPr lang="de-AT" dirty="0"/>
              <a:t> LCD </a:t>
            </a:r>
            <a:r>
              <a:rPr lang="de-AT" dirty="0" err="1"/>
              <a:t>increases</a:t>
            </a:r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Environmental </a:t>
            </a:r>
            <a:r>
              <a:rPr lang="de-AT" dirty="0" err="1"/>
              <a:t>challenges</a:t>
            </a:r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/>
              <a:t>Inflation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AT" sz="3200" dirty="0" err="1"/>
              <a:t>Increasing</a:t>
            </a:r>
            <a:r>
              <a:rPr lang="de-AT" sz="3200" dirty="0"/>
              <a:t> </a:t>
            </a:r>
            <a:r>
              <a:rPr lang="de-AT" sz="3200" dirty="0" err="1"/>
              <a:t>difficultues</a:t>
            </a:r>
            <a:r>
              <a:rPr lang="de-AT" sz="3200" dirty="0"/>
              <a:t> </a:t>
            </a:r>
            <a:r>
              <a:rPr lang="de-AT" sz="3200" dirty="0" err="1"/>
              <a:t>to</a:t>
            </a:r>
            <a:r>
              <a:rPr lang="de-AT" sz="3200" dirty="0"/>
              <a:t> </a:t>
            </a:r>
            <a:r>
              <a:rPr lang="de-AT" sz="3200" dirty="0" err="1"/>
              <a:t>finance</a:t>
            </a:r>
            <a:r>
              <a:rPr lang="de-AT" sz="3200" dirty="0"/>
              <a:t> </a:t>
            </a:r>
            <a:r>
              <a:rPr lang="de-AT" sz="3200" dirty="0" err="1"/>
              <a:t>public</a:t>
            </a:r>
            <a:r>
              <a:rPr lang="de-AT" sz="3200" dirty="0"/>
              <a:t> </a:t>
            </a:r>
            <a:r>
              <a:rPr lang="de-AT" sz="3200" dirty="0" err="1"/>
              <a:t>pensions</a:t>
            </a:r>
            <a:endParaRPr lang="de-AT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AT" sz="3200" dirty="0" err="1"/>
              <a:t>Increasing</a:t>
            </a:r>
            <a:r>
              <a:rPr lang="de-AT" sz="3200" dirty="0"/>
              <a:t> labour </a:t>
            </a:r>
            <a:r>
              <a:rPr lang="de-AT" sz="3200" dirty="0" err="1"/>
              <a:t>shortage</a:t>
            </a:r>
            <a:r>
              <a:rPr lang="de-AT" sz="3200" dirty="0"/>
              <a:t> in </a:t>
            </a:r>
            <a:r>
              <a:rPr lang="de-AT" sz="3200" dirty="0" err="1"/>
              <a:t>health</a:t>
            </a:r>
            <a:r>
              <a:rPr lang="de-AT" sz="3200" dirty="0"/>
              <a:t>, care, </a:t>
            </a:r>
            <a:r>
              <a:rPr lang="de-AT" sz="3200" dirty="0" err="1"/>
              <a:t>education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/>
            <a:r>
              <a:rPr lang="de-AT" b="1" dirty="0"/>
              <a:t>=&gt; </a:t>
            </a:r>
            <a:r>
              <a:rPr lang="de-AT" b="1" dirty="0" err="1"/>
              <a:t>Factors</a:t>
            </a:r>
            <a:r>
              <a:rPr lang="de-AT" b="1" dirty="0"/>
              <a:t> </a:t>
            </a:r>
            <a:r>
              <a:rPr lang="de-AT" b="1" dirty="0" err="1"/>
              <a:t>thtat</a:t>
            </a:r>
            <a:r>
              <a:rPr lang="de-AT" b="1" dirty="0"/>
              <a:t> </a:t>
            </a:r>
            <a:r>
              <a:rPr lang="de-AT" b="1" dirty="0" err="1"/>
              <a:t>shaped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generational </a:t>
            </a:r>
            <a:r>
              <a:rPr lang="de-AT" b="1" dirty="0" err="1"/>
              <a:t>economy</a:t>
            </a:r>
            <a:r>
              <a:rPr lang="de-AT" b="1" dirty="0"/>
              <a:t> </a:t>
            </a:r>
            <a:r>
              <a:rPr lang="de-AT" b="1" dirty="0" err="1"/>
              <a:t>during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20th </a:t>
            </a:r>
            <a:r>
              <a:rPr lang="de-AT" b="1" dirty="0" err="1"/>
              <a:t>century</a:t>
            </a:r>
            <a:r>
              <a:rPr lang="de-AT" b="1" dirty="0"/>
              <a:t> turn </a:t>
            </a:r>
            <a:r>
              <a:rPr lang="de-AT" b="1" dirty="0" err="1"/>
              <a:t>into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</a:t>
            </a:r>
            <a:r>
              <a:rPr lang="de-AT" b="1" dirty="0" err="1"/>
              <a:t>opposite</a:t>
            </a:r>
            <a:r>
              <a:rPr lang="de-AT" b="1" dirty="0"/>
              <a:t> </a:t>
            </a:r>
            <a:r>
              <a:rPr lang="de-AT" b="1" dirty="0" err="1"/>
              <a:t>direction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61086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C9E930-3EB6-8CFC-AE67-8FCFDED5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352" y="4139952"/>
            <a:ext cx="14209579" cy="1248139"/>
          </a:xfrm>
        </p:spPr>
        <p:txBody>
          <a:bodyPr/>
          <a:lstStyle/>
          <a:p>
            <a:r>
              <a:rPr lang="de-AT" sz="3600" dirty="0"/>
              <a:t>The </a:t>
            </a:r>
            <a:r>
              <a:rPr lang="de-AT" sz="3600" dirty="0" err="1"/>
              <a:t>future</a:t>
            </a:r>
            <a:r>
              <a:rPr lang="de-AT" sz="3600" dirty="0"/>
              <a:t> </a:t>
            </a:r>
            <a:r>
              <a:rPr lang="de-AT" sz="3600" dirty="0" err="1"/>
              <a:t>of</a:t>
            </a:r>
            <a:r>
              <a:rPr lang="de-AT" sz="3600" dirty="0"/>
              <a:t> </a:t>
            </a:r>
            <a:r>
              <a:rPr lang="de-AT" sz="3600" dirty="0" err="1"/>
              <a:t>the</a:t>
            </a:r>
            <a:r>
              <a:rPr lang="de-AT" sz="3600" dirty="0"/>
              <a:t> generational </a:t>
            </a:r>
            <a:r>
              <a:rPr lang="de-AT" sz="3600" dirty="0" err="1"/>
              <a:t>economy</a:t>
            </a:r>
            <a:r>
              <a:rPr lang="de-AT" sz="3600" dirty="0"/>
              <a:t> in </a:t>
            </a:r>
            <a:r>
              <a:rPr lang="de-AT" sz="3600" dirty="0" err="1"/>
              <a:t>the</a:t>
            </a:r>
            <a:r>
              <a:rPr lang="de-AT" sz="3600" dirty="0"/>
              <a:t> 21st </a:t>
            </a:r>
            <a:r>
              <a:rPr lang="de-AT" sz="3600" dirty="0" err="1"/>
              <a:t>century</a:t>
            </a:r>
            <a:r>
              <a:rPr lang="de-AT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973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C9E930-3EB6-8CFC-AE67-8FCFDED5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84" y="3635896"/>
            <a:ext cx="12385376" cy="1248139"/>
          </a:xfrm>
        </p:spPr>
        <p:txBody>
          <a:bodyPr/>
          <a:lstStyle/>
          <a:p>
            <a:r>
              <a:rPr lang="de-AT" sz="3600" b="1" dirty="0"/>
              <a:t>The generational </a:t>
            </a:r>
            <a:r>
              <a:rPr lang="de-AT" sz="3600" b="1" dirty="0" err="1"/>
              <a:t>economy</a:t>
            </a:r>
            <a:r>
              <a:rPr lang="de-AT" sz="3600" b="1" dirty="0"/>
              <a:t> in </a:t>
            </a:r>
            <a:r>
              <a:rPr lang="de-AT" sz="3600" b="1" dirty="0" err="1"/>
              <a:t>the</a:t>
            </a:r>
            <a:r>
              <a:rPr lang="de-AT" sz="3600" b="1" dirty="0"/>
              <a:t> 20th </a:t>
            </a:r>
            <a:r>
              <a:rPr lang="de-AT" sz="3600" b="1" dirty="0" err="1"/>
              <a:t>century</a:t>
            </a:r>
            <a:endParaRPr lang="de-AT" sz="3600" b="1" dirty="0"/>
          </a:p>
        </p:txBody>
      </p:sp>
    </p:spTree>
    <p:extLst>
      <p:ext uri="{BB962C8B-B14F-4D97-AF65-F5344CB8AC3E}">
        <p14:creationId xmlns:p14="http://schemas.microsoft.com/office/powerpoint/2010/main" val="64265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40BE8-5B64-E32A-FBD5-0E015A53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future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generational </a:t>
            </a:r>
            <a:r>
              <a:rPr lang="de-AT" dirty="0" err="1"/>
              <a:t>economy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21st </a:t>
            </a:r>
            <a:r>
              <a:rPr lang="de-AT" dirty="0" err="1"/>
              <a:t>century</a:t>
            </a:r>
            <a:endParaRPr lang="de-AT" dirty="0"/>
          </a:p>
        </p:txBody>
      </p:sp>
      <p:pic>
        <p:nvPicPr>
          <p:cNvPr id="4" name="pop_DE_2010_2040">
            <a:hlinkClick r:id="" action="ppaction://media"/>
            <a:extLst>
              <a:ext uri="{FF2B5EF4-FFF2-40B4-BE49-F238E27FC236}">
                <a16:creationId xmlns:a16="http://schemas.microsoft.com/office/drawing/2014/main" id="{5A1C49C3-F4C8-8496-F040-BAE1C75991B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1336" y="1439640"/>
            <a:ext cx="11881320" cy="6683489"/>
          </a:xfrm>
        </p:spPr>
      </p:pic>
    </p:spTree>
    <p:extLst>
      <p:ext uri="{BB962C8B-B14F-4D97-AF65-F5344CB8AC3E}">
        <p14:creationId xmlns:p14="http://schemas.microsoft.com/office/powerpoint/2010/main" val="24342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E2A31-556E-59D5-52A4-3C5F6FCA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future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generational </a:t>
            </a:r>
            <a:r>
              <a:rPr lang="de-AT" dirty="0" err="1"/>
              <a:t>economy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21st </a:t>
            </a:r>
            <a:r>
              <a:rPr lang="de-AT" dirty="0" err="1"/>
              <a:t>century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6C46F8-DD94-3C2D-FCFC-39FA766C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AT" dirty="0"/>
              <a:t>NTA </a:t>
            </a:r>
            <a:r>
              <a:rPr lang="de-AT" dirty="0" err="1"/>
              <a:t>data</a:t>
            </a:r>
            <a:r>
              <a:rPr lang="de-AT" dirty="0"/>
              <a:t> and </a:t>
            </a:r>
            <a:r>
              <a:rPr lang="de-AT" dirty="0" err="1"/>
              <a:t>indicators</a:t>
            </a:r>
            <a:r>
              <a:rPr lang="de-AT" dirty="0"/>
              <a:t> </a:t>
            </a:r>
            <a:r>
              <a:rPr lang="de-AT" dirty="0" err="1"/>
              <a:t>should</a:t>
            </a:r>
            <a:r>
              <a:rPr lang="de-AT" dirty="0"/>
              <a:t> </a:t>
            </a:r>
            <a:r>
              <a:rPr lang="de-AT" dirty="0" err="1"/>
              <a:t>improve</a:t>
            </a:r>
            <a:r>
              <a:rPr lang="de-AT" dirty="0"/>
              <a:t> </a:t>
            </a:r>
            <a:r>
              <a:rPr lang="de-AT" dirty="0" err="1"/>
              <a:t>decisions</a:t>
            </a:r>
            <a:r>
              <a:rPr lang="de-AT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Inform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performance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generational </a:t>
            </a:r>
            <a:r>
              <a:rPr lang="de-AT" dirty="0" err="1"/>
              <a:t>economy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understandng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developments</a:t>
            </a:r>
            <a:endParaRPr lang="de-A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de-A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risks</a:t>
            </a:r>
            <a:r>
              <a:rPr lang="de-A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endParaRPr lang="de-A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Assessment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options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-)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de-AT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1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E2A31-556E-59D5-52A4-3C5F6FCA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future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generational </a:t>
            </a:r>
            <a:r>
              <a:rPr lang="de-AT" dirty="0" err="1"/>
              <a:t>economy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21st </a:t>
            </a:r>
            <a:r>
              <a:rPr lang="de-AT" dirty="0" err="1"/>
              <a:t>century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6C46F8-DD94-3C2D-FCFC-39FA766C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AT" sz="2800" dirty="0"/>
              <a:t>NTA </a:t>
            </a:r>
            <a:r>
              <a:rPr lang="de-AT" sz="2800" dirty="0" err="1"/>
              <a:t>data</a:t>
            </a:r>
            <a:r>
              <a:rPr lang="de-AT" sz="2800" dirty="0"/>
              <a:t> and </a:t>
            </a:r>
            <a:r>
              <a:rPr lang="de-AT" sz="2800" dirty="0" err="1"/>
              <a:t>indicators</a:t>
            </a:r>
            <a:r>
              <a:rPr lang="de-AT" sz="2800" dirty="0"/>
              <a:t> </a:t>
            </a:r>
            <a:r>
              <a:rPr lang="de-AT" sz="2800" dirty="0" err="1"/>
              <a:t>should</a:t>
            </a:r>
            <a:r>
              <a:rPr lang="de-AT" sz="2800" dirty="0"/>
              <a:t> </a:t>
            </a:r>
            <a:r>
              <a:rPr lang="de-AT" sz="2800" dirty="0" err="1"/>
              <a:t>improve</a:t>
            </a:r>
            <a:r>
              <a:rPr lang="de-AT" sz="2800" dirty="0"/>
              <a:t> </a:t>
            </a:r>
            <a:r>
              <a:rPr lang="de-AT" sz="2800" dirty="0" err="1"/>
              <a:t>decisions</a:t>
            </a:r>
            <a:r>
              <a:rPr lang="de-AT" sz="2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de-AT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de-AT" sz="2800" dirty="0"/>
              <a:t>Inform </a:t>
            </a:r>
            <a:r>
              <a:rPr lang="de-AT" sz="2800" dirty="0" err="1"/>
              <a:t>about</a:t>
            </a:r>
            <a:r>
              <a:rPr lang="de-AT" sz="2800" dirty="0"/>
              <a:t> </a:t>
            </a:r>
            <a:r>
              <a:rPr lang="de-AT" sz="2800" dirty="0" err="1"/>
              <a:t>the</a:t>
            </a:r>
            <a:r>
              <a:rPr lang="de-AT" sz="2800" dirty="0"/>
              <a:t> </a:t>
            </a:r>
            <a:r>
              <a:rPr lang="de-AT" sz="2800" dirty="0" err="1"/>
              <a:t>performance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the</a:t>
            </a:r>
            <a:r>
              <a:rPr lang="de-AT" sz="2800" dirty="0"/>
              <a:t> generational </a:t>
            </a:r>
            <a:r>
              <a:rPr lang="de-AT" sz="2800" dirty="0" err="1"/>
              <a:t>economy</a:t>
            </a:r>
            <a:endParaRPr lang="de-AT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understandng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developments</a:t>
            </a:r>
            <a:endParaRPr lang="de-A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risks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endParaRPr lang="de-AT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Assessment 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options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-)</a:t>
            </a:r>
            <a:r>
              <a:rPr lang="de-A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de-AT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</a:pP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expect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generational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decades</a:t>
            </a:r>
            <a:r>
              <a:rPr lang="de-AT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AT" sz="3600" b="1" dirty="0"/>
          </a:p>
        </p:txBody>
      </p:sp>
    </p:spTree>
    <p:extLst>
      <p:ext uri="{BB962C8B-B14F-4D97-AF65-F5344CB8AC3E}">
        <p14:creationId xmlns:p14="http://schemas.microsoft.com/office/powerpoint/2010/main" val="226125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8F6D1-BC3D-59E9-65D6-9FD38386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generational </a:t>
            </a:r>
            <a:r>
              <a:rPr lang="de-AT" dirty="0" err="1"/>
              <a:t>economy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20th </a:t>
            </a:r>
            <a:r>
              <a:rPr lang="de-AT" dirty="0" err="1"/>
              <a:t>century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B9D5FE-AAD8-2648-C02A-5E2226FB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10" y="1403648"/>
            <a:ext cx="14209579" cy="6157199"/>
          </a:xfrm>
        </p:spPr>
        <p:txBody>
          <a:bodyPr/>
          <a:lstStyle/>
          <a:p>
            <a:pPr marL="0" indent="0"/>
            <a:r>
              <a:rPr lang="de-AT" sz="2800" b="1" u="sng" dirty="0" err="1"/>
              <a:t>Emergence</a:t>
            </a:r>
            <a:r>
              <a:rPr lang="de-AT" sz="2800" b="1" u="sng" dirty="0"/>
              <a:t> </a:t>
            </a:r>
            <a:r>
              <a:rPr lang="de-AT" sz="2800" b="1" u="sng" dirty="0" err="1"/>
              <a:t>of</a:t>
            </a:r>
            <a:r>
              <a:rPr lang="de-AT" sz="2800" b="1" u="sng" dirty="0"/>
              <a:t> </a:t>
            </a:r>
            <a:r>
              <a:rPr lang="de-AT" sz="2800" b="1" u="sng" dirty="0" err="1"/>
              <a:t>retirement</a:t>
            </a:r>
            <a:r>
              <a:rPr lang="de-AT" sz="2800" b="1" u="sng" dirty="0"/>
              <a:t> </a:t>
            </a:r>
          </a:p>
          <a:p>
            <a:pPr marL="0" indent="0"/>
            <a:r>
              <a:rPr lang="de-AT" sz="2800" dirty="0"/>
              <a:t>Integration </a:t>
            </a:r>
            <a:r>
              <a:rPr lang="de-AT" sz="2800" dirty="0" err="1"/>
              <a:t>of</a:t>
            </a:r>
            <a:r>
              <a:rPr lang="de-AT" sz="2800" dirty="0"/>
              <a:t> all </a:t>
            </a:r>
            <a:r>
              <a:rPr lang="de-AT" sz="2800" dirty="0" err="1"/>
              <a:t>workers</a:t>
            </a:r>
            <a:r>
              <a:rPr lang="de-AT" sz="2800" dirty="0"/>
              <a:t> in </a:t>
            </a:r>
            <a:r>
              <a:rPr lang="de-AT" sz="2800" dirty="0" err="1"/>
              <a:t>public</a:t>
            </a:r>
            <a:r>
              <a:rPr lang="de-AT" sz="2800" dirty="0"/>
              <a:t> </a:t>
            </a:r>
            <a:r>
              <a:rPr lang="de-AT" sz="2800" dirty="0" err="1"/>
              <a:t>retirement</a:t>
            </a:r>
            <a:r>
              <a:rPr lang="de-AT" sz="2800" dirty="0"/>
              <a:t> </a:t>
            </a:r>
            <a:r>
              <a:rPr lang="de-AT" sz="2800" dirty="0" err="1"/>
              <a:t>schemes</a:t>
            </a:r>
            <a:r>
              <a:rPr lang="de-AT" sz="2800" dirty="0"/>
              <a:t> (</a:t>
            </a:r>
            <a:r>
              <a:rPr lang="de-AT" sz="2800" dirty="0" err="1"/>
              <a:t>constant</a:t>
            </a:r>
            <a:r>
              <a:rPr lang="de-AT" sz="2800" dirty="0"/>
              <a:t> </a:t>
            </a:r>
            <a:r>
              <a:rPr lang="de-AT" sz="2800" dirty="0" err="1"/>
              <a:t>reitrement</a:t>
            </a:r>
            <a:r>
              <a:rPr lang="de-AT" sz="2800" dirty="0"/>
              <a:t> </a:t>
            </a:r>
            <a:r>
              <a:rPr lang="de-AT" sz="2800" dirty="0" err="1"/>
              <a:t>age</a:t>
            </a:r>
            <a:r>
              <a:rPr lang="de-AT" sz="2800" dirty="0"/>
              <a:t>)</a:t>
            </a:r>
          </a:p>
          <a:p>
            <a:pPr marL="0" indent="0"/>
            <a:r>
              <a:rPr lang="de-AT" sz="2800" dirty="0" err="1"/>
              <a:t>Rising</a:t>
            </a:r>
            <a:r>
              <a:rPr lang="de-AT" sz="2800" dirty="0"/>
              <a:t> </a:t>
            </a:r>
            <a:r>
              <a:rPr lang="de-AT" sz="2800" dirty="0" err="1"/>
              <a:t>life</a:t>
            </a:r>
            <a:r>
              <a:rPr lang="de-AT" sz="2800" dirty="0"/>
              <a:t> </a:t>
            </a:r>
            <a:r>
              <a:rPr lang="de-AT" sz="2800" dirty="0" err="1"/>
              <a:t>expectancy</a:t>
            </a:r>
            <a:endParaRPr lang="de-AT" sz="2800" b="1" u="sng" dirty="0"/>
          </a:p>
          <a:p>
            <a:pPr marL="0" indent="0"/>
            <a:r>
              <a:rPr lang="de-AT" sz="2800" dirty="0"/>
              <a:t>=&gt; Growth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public</a:t>
            </a:r>
            <a:r>
              <a:rPr lang="de-AT" sz="2800" dirty="0"/>
              <a:t> intergenerational </a:t>
            </a:r>
            <a:r>
              <a:rPr lang="de-AT" sz="2800" dirty="0" err="1"/>
              <a:t>transfers</a:t>
            </a:r>
            <a:endParaRPr lang="de-AT" sz="2800" dirty="0"/>
          </a:p>
          <a:p>
            <a:pPr marL="0" indent="0"/>
            <a:endParaRPr lang="de-AT" sz="2800" dirty="0"/>
          </a:p>
          <a:p>
            <a:pPr marL="0" indent="0"/>
            <a:r>
              <a:rPr lang="de-AT" sz="2800" b="1" u="sng" dirty="0"/>
              <a:t>Extension </a:t>
            </a:r>
            <a:r>
              <a:rPr lang="de-AT" sz="2800" b="1" u="sng" dirty="0" err="1"/>
              <a:t>of</a:t>
            </a:r>
            <a:r>
              <a:rPr lang="de-AT" sz="2800" b="1" u="sng" dirty="0"/>
              <a:t> </a:t>
            </a:r>
            <a:r>
              <a:rPr lang="de-AT" sz="2800" b="1" u="sng" dirty="0" err="1"/>
              <a:t>youth</a:t>
            </a:r>
            <a:r>
              <a:rPr lang="de-AT" sz="2800" b="1" u="sng" dirty="0"/>
              <a:t>/</a:t>
            </a:r>
            <a:r>
              <a:rPr lang="de-AT" sz="2800" b="1" u="sng" dirty="0" err="1"/>
              <a:t>young</a:t>
            </a:r>
            <a:r>
              <a:rPr lang="de-AT" sz="2800" b="1" u="sng" dirty="0"/>
              <a:t> </a:t>
            </a:r>
            <a:r>
              <a:rPr lang="de-AT" sz="2800" b="1" u="sng" dirty="0" err="1"/>
              <a:t>adulthood</a:t>
            </a:r>
            <a:endParaRPr lang="de-AT" sz="2800" b="1" u="sng" dirty="0"/>
          </a:p>
          <a:p>
            <a:r>
              <a:rPr lang="de-AT" sz="2800" dirty="0"/>
              <a:t>Extension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education</a:t>
            </a:r>
            <a:r>
              <a:rPr lang="de-AT" sz="2800" dirty="0"/>
              <a:t> </a:t>
            </a:r>
            <a:r>
              <a:rPr lang="de-AT" sz="2800" dirty="0" err="1"/>
              <a:t>period</a:t>
            </a:r>
            <a:endParaRPr lang="de-AT" sz="2800" dirty="0"/>
          </a:p>
          <a:p>
            <a:r>
              <a:rPr lang="de-AT" sz="2800" dirty="0"/>
              <a:t>Lower and </a:t>
            </a:r>
            <a:r>
              <a:rPr lang="de-AT" sz="2800" dirty="0" err="1"/>
              <a:t>later</a:t>
            </a:r>
            <a:r>
              <a:rPr lang="de-AT" sz="2800" dirty="0"/>
              <a:t> </a:t>
            </a:r>
            <a:r>
              <a:rPr lang="de-AT" sz="2800" dirty="0" err="1"/>
              <a:t>fertility</a:t>
            </a:r>
            <a:r>
              <a:rPr lang="de-AT" sz="2800" dirty="0"/>
              <a:t>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AT" sz="2800" dirty="0" err="1"/>
              <a:t>increasing</a:t>
            </a:r>
            <a:r>
              <a:rPr lang="de-AT" sz="2800" dirty="0"/>
              <a:t> </a:t>
            </a:r>
            <a:r>
              <a:rPr lang="de-AT" sz="2800" dirty="0" err="1"/>
              <a:t>investments</a:t>
            </a:r>
            <a:r>
              <a:rPr lang="de-AT" sz="2800" dirty="0"/>
              <a:t> per </a:t>
            </a:r>
            <a:r>
              <a:rPr lang="de-AT" sz="2800" dirty="0" err="1"/>
              <a:t>child</a:t>
            </a:r>
            <a:r>
              <a:rPr lang="de-AT" sz="2800" dirty="0"/>
              <a:t> (time + </a:t>
            </a:r>
            <a:r>
              <a:rPr lang="de-AT" sz="2800" dirty="0" err="1"/>
              <a:t>money</a:t>
            </a:r>
            <a:r>
              <a:rPr lang="de-AT" sz="2800" dirty="0"/>
              <a:t>)</a:t>
            </a:r>
          </a:p>
          <a:p>
            <a:pPr>
              <a:buFont typeface="Symbol" panose="05050102010706020507" pitchFamily="18" charset="2"/>
              <a:buChar char="Þ"/>
            </a:pPr>
            <a:endParaRPr lang="de-AT" sz="2800" dirty="0"/>
          </a:p>
          <a:p>
            <a:pPr marL="0" indent="0"/>
            <a:endParaRPr lang="de-AT" sz="2800" dirty="0"/>
          </a:p>
          <a:p>
            <a:pPr marL="0" indent="0"/>
            <a:r>
              <a:rPr lang="de-AT" sz="2800" b="1" u="sng" dirty="0"/>
              <a:t>Large </a:t>
            </a:r>
            <a:r>
              <a:rPr lang="de-AT" sz="2800" b="1" u="sng" dirty="0" err="1"/>
              <a:t>increases</a:t>
            </a:r>
            <a:r>
              <a:rPr lang="de-AT" sz="2800" b="1" u="sng" dirty="0"/>
              <a:t> in </a:t>
            </a:r>
            <a:r>
              <a:rPr lang="de-AT" sz="2800" b="1" u="sng" dirty="0" err="1"/>
              <a:t>income</a:t>
            </a:r>
            <a:r>
              <a:rPr lang="de-AT" sz="2800" b="1" u="sng" dirty="0"/>
              <a:t> and </a:t>
            </a:r>
            <a:r>
              <a:rPr lang="de-AT" sz="2800" b="1" u="sng" dirty="0" err="1"/>
              <a:t>consumption</a:t>
            </a:r>
            <a:endParaRPr lang="de-AT" sz="2800" b="1" u="sng" dirty="0"/>
          </a:p>
          <a:p>
            <a:pPr marL="0" indent="0"/>
            <a:endParaRPr lang="de-AT" sz="2800" dirty="0"/>
          </a:p>
          <a:p>
            <a:endParaRPr lang="de-AT" sz="2800" dirty="0"/>
          </a:p>
          <a:p>
            <a:endParaRPr lang="de-AT" sz="2400" dirty="0"/>
          </a:p>
          <a:p>
            <a:pPr marL="0" indent="0"/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49055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5FE20-E91C-FCC8-62EC-4E9E9BDE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generational </a:t>
            </a:r>
            <a:r>
              <a:rPr lang="de-AT" dirty="0" err="1"/>
              <a:t>economy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20th </a:t>
            </a:r>
            <a:r>
              <a:rPr lang="de-AT" dirty="0" err="1"/>
              <a:t>century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D2A5E4C-D174-D5E7-2DF0-B584693A2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6" y="1475656"/>
            <a:ext cx="11147424" cy="7431616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D41CBA2-1495-1F69-8228-9B41D5E630CD}"/>
              </a:ext>
            </a:extLst>
          </p:cNvPr>
          <p:cNvSpPr txBox="1"/>
          <p:nvPr/>
        </p:nvSpPr>
        <p:spPr>
          <a:xfrm>
            <a:off x="12016432" y="3017728"/>
            <a:ext cx="40462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Gill Sans MT" panose="020B0502020104020203" pitchFamily="34" charset="0"/>
              </a:rPr>
              <a:t>Source: Miguel Sanchez-Romero: </a:t>
            </a:r>
          </a:p>
          <a:p>
            <a:endParaRPr lang="de-AT" sz="2800" b="1" dirty="0">
              <a:latin typeface="Gill Sans MT" panose="020B0502020104020203" pitchFamily="34" charset="0"/>
            </a:endParaRPr>
          </a:p>
          <a:p>
            <a:r>
              <a:rPr lang="en-US" sz="2800" b="1" dirty="0">
                <a:latin typeface="Gill Sans MT" panose="020B0502020104020203" pitchFamily="34" charset="0"/>
              </a:rPr>
              <a:t>Reconstructing historical changes in the inter-age resource reallocation system</a:t>
            </a:r>
            <a:endParaRPr lang="de-AT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9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238EE-4B31-538E-595C-B1E63E49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gold-standard </a:t>
            </a:r>
            <a:r>
              <a:rPr lang="de-AT" dirty="0" err="1"/>
              <a:t>of</a:t>
            </a:r>
            <a:r>
              <a:rPr lang="de-AT" dirty="0"/>
              <a:t> longitudinal NTA: France 1979 - 2019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0557116-63B1-647E-146A-D24E43DD4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160" y="1187624"/>
            <a:ext cx="15158698" cy="6552728"/>
          </a:xfrm>
        </p:spPr>
      </p:pic>
    </p:spTree>
    <p:extLst>
      <p:ext uri="{BB962C8B-B14F-4D97-AF65-F5344CB8AC3E}">
        <p14:creationId xmlns:p14="http://schemas.microsoft.com/office/powerpoint/2010/main" val="5390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E4759-EB5A-DA8F-6D66-07C48B4E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LCD in France 1979-2005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A3581-7EF0-79E4-8151-35B09FC1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8360" y="1979712"/>
            <a:ext cx="4693988" cy="6288700"/>
          </a:xfrm>
        </p:spPr>
        <p:txBody>
          <a:bodyPr/>
          <a:lstStyle/>
          <a:p>
            <a:pPr marL="0" algn="l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The lifecycle deficit in France, 1979–2005</a:t>
            </a:r>
          </a:p>
          <a:p>
            <a:pPr marL="0" algn="l">
              <a:spcBef>
                <a:spcPts val="600"/>
              </a:spcBef>
              <a:spcAft>
                <a:spcPts val="600"/>
              </a:spcAft>
            </a:pPr>
            <a:r>
              <a:rPr lang="de-AT" sz="2800" dirty="0">
                <a:solidFill>
                  <a:srgbClr val="000000"/>
                </a:solidFill>
              </a:rPr>
              <a:t>Hippolyte </a:t>
            </a:r>
            <a:r>
              <a:rPr lang="de-AT" sz="2800" dirty="0" err="1">
                <a:solidFill>
                  <a:srgbClr val="000000"/>
                </a:solidFill>
              </a:rPr>
              <a:t>d’Albis</a:t>
            </a:r>
            <a:r>
              <a:rPr lang="de-AT" sz="2800" dirty="0">
                <a:solidFill>
                  <a:srgbClr val="000000"/>
                </a:solidFill>
              </a:rPr>
              <a:t>, Carole Bonnet, Julien </a:t>
            </a:r>
            <a:r>
              <a:rPr lang="de-AT" sz="2800" dirty="0" err="1">
                <a:solidFill>
                  <a:srgbClr val="000000"/>
                </a:solidFill>
              </a:rPr>
              <a:t>Navaux</a:t>
            </a:r>
            <a:r>
              <a:rPr lang="de-AT" sz="2800" dirty="0">
                <a:solidFill>
                  <a:srgbClr val="000000"/>
                </a:solidFill>
              </a:rPr>
              <a:t>, Jacques </a:t>
            </a:r>
            <a:r>
              <a:rPr lang="de-AT" sz="2800" dirty="0" err="1">
                <a:solidFill>
                  <a:srgbClr val="000000"/>
                </a:solidFill>
              </a:rPr>
              <a:t>Pelletan</a:t>
            </a:r>
            <a:r>
              <a:rPr lang="de-AT" sz="2800" dirty="0">
                <a:solidFill>
                  <a:srgbClr val="000000"/>
                </a:solidFill>
              </a:rPr>
              <a:t>, Hector Toubon, François-Charles Wolff</a:t>
            </a:r>
            <a:endParaRPr lang="de-AT" sz="2800" dirty="0">
              <a:solidFill>
                <a:srgbClr val="0080AE"/>
              </a:solidFill>
            </a:endParaRPr>
          </a:p>
          <a:p>
            <a:pPr marL="0" algn="l">
              <a:spcBef>
                <a:spcPts val="600"/>
              </a:spcBef>
              <a:spcAft>
                <a:spcPts val="600"/>
              </a:spcAft>
            </a:pPr>
            <a:r>
              <a:rPr lang="de-AT" sz="2800" dirty="0">
                <a:solidFill>
                  <a:srgbClr val="0080AE"/>
                </a:solidFill>
              </a:rPr>
              <a:t>Journal </a:t>
            </a:r>
            <a:r>
              <a:rPr lang="de-AT" sz="2800" dirty="0" err="1">
                <a:solidFill>
                  <a:srgbClr val="0080AE"/>
                </a:solidFill>
              </a:rPr>
              <a:t>of</a:t>
            </a:r>
            <a:r>
              <a:rPr lang="de-AT" sz="2800" dirty="0">
                <a:solidFill>
                  <a:srgbClr val="0080AE"/>
                </a:solidFill>
              </a:rPr>
              <a:t> </a:t>
            </a:r>
            <a:r>
              <a:rPr lang="de-AT" sz="2800" dirty="0" err="1">
                <a:solidFill>
                  <a:srgbClr val="0080AE"/>
                </a:solidFill>
              </a:rPr>
              <a:t>the</a:t>
            </a:r>
            <a:r>
              <a:rPr lang="de-AT" sz="2800" dirty="0">
                <a:solidFill>
                  <a:srgbClr val="0080AE"/>
                </a:solidFill>
              </a:rPr>
              <a:t> Economics </a:t>
            </a:r>
            <a:r>
              <a:rPr lang="de-AT" sz="2800" dirty="0" err="1">
                <a:solidFill>
                  <a:srgbClr val="0080AE"/>
                </a:solidFill>
              </a:rPr>
              <a:t>of</a:t>
            </a:r>
            <a:r>
              <a:rPr lang="de-AT" sz="2800" dirty="0">
                <a:solidFill>
                  <a:srgbClr val="0080AE"/>
                </a:solidFill>
              </a:rPr>
              <a:t> </a:t>
            </a:r>
            <a:r>
              <a:rPr lang="de-AT" sz="2800" dirty="0" err="1">
                <a:solidFill>
                  <a:srgbClr val="0080AE"/>
                </a:solidFill>
              </a:rPr>
              <a:t>Ageing</a:t>
            </a:r>
            <a:r>
              <a:rPr lang="de-AT" sz="2800" dirty="0">
                <a:solidFill>
                  <a:srgbClr val="0080AE"/>
                </a:solidFill>
              </a:rPr>
              <a:t> (2015)</a:t>
            </a:r>
            <a:endParaRPr lang="de-AT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12459C-A70B-8417-9596-C855144A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60" y="1512675"/>
            <a:ext cx="10571708" cy="69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2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30396-927A-079F-D528-43FA499E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LCD in France 1979-2005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2FE01B2-2F24-AA8B-8823-A0E63E81C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424" y="1331640"/>
            <a:ext cx="10943875" cy="7471079"/>
          </a:xfrm>
        </p:spPr>
      </p:pic>
    </p:spTree>
    <p:extLst>
      <p:ext uri="{BB962C8B-B14F-4D97-AF65-F5344CB8AC3E}">
        <p14:creationId xmlns:p14="http://schemas.microsoft.com/office/powerpoint/2010/main" val="331231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717B6-A3DB-93C9-1D72-F0C054F6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Income and </a:t>
            </a:r>
            <a:r>
              <a:rPr lang="de-AT" dirty="0" err="1"/>
              <a:t>Consumption</a:t>
            </a:r>
            <a:r>
              <a:rPr lang="de-AT" dirty="0"/>
              <a:t> in Slovenia 1983 - 2012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FE49A70-67F9-FB87-F7E1-2BFBB7B7D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176" y="1006289"/>
            <a:ext cx="10225136" cy="744585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970DA44-4061-A329-8E30-8F53A8509D24}"/>
              </a:ext>
            </a:extLst>
          </p:cNvPr>
          <p:cNvSpPr txBox="1"/>
          <p:nvPr/>
        </p:nvSpPr>
        <p:spPr>
          <a:xfrm>
            <a:off x="10936312" y="1707705"/>
            <a:ext cx="51125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Gill Sans MT" panose="020B0502020104020203" pitchFamily="34" charset="0"/>
              </a:rPr>
              <a:t>Tanja </a:t>
            </a:r>
            <a:r>
              <a:rPr lang="en-US" sz="2800" dirty="0" err="1">
                <a:latin typeface="Gill Sans MT" panose="020B0502020104020203" pitchFamily="34" charset="0"/>
              </a:rPr>
              <a:t>Istenič</a:t>
            </a:r>
            <a:r>
              <a:rPr lang="en-US" sz="2800" dirty="0">
                <a:latin typeface="Gill Sans MT" panose="020B0502020104020203" pitchFamily="34" charset="0"/>
              </a:rPr>
              <a:t> &amp; </a:t>
            </a:r>
            <a:r>
              <a:rPr lang="en-US" sz="2800" dirty="0" err="1">
                <a:latin typeface="Gill Sans MT" panose="020B0502020104020203" pitchFamily="34" charset="0"/>
              </a:rPr>
              <a:t>Jože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latin typeface="Gill Sans MT" panose="020B0502020104020203" pitchFamily="34" charset="0"/>
              </a:rPr>
              <a:t>Sambt</a:t>
            </a:r>
            <a:r>
              <a:rPr lang="en-US" sz="2800" dirty="0">
                <a:latin typeface="Gill Sans MT" panose="020B0502020104020203" pitchFamily="34" charset="0"/>
              </a:rPr>
              <a:t> (2019) </a:t>
            </a:r>
          </a:p>
          <a:p>
            <a:pPr algn="l"/>
            <a:endParaRPr lang="en-US" sz="2800" dirty="0">
              <a:latin typeface="Gill Sans MT" panose="020B0502020104020203" pitchFamily="34" charset="0"/>
            </a:endParaRPr>
          </a:p>
          <a:p>
            <a:pPr algn="l"/>
            <a:r>
              <a:rPr lang="en-US" sz="2800" dirty="0">
                <a:latin typeface="Gill Sans MT" panose="020B0502020104020203" pitchFamily="34" charset="0"/>
              </a:rPr>
              <a:t>Changing patterns of transfers in Slovenia</a:t>
            </a:r>
          </a:p>
          <a:p>
            <a:pPr algn="l"/>
            <a:r>
              <a:rPr lang="en-US" sz="2800" dirty="0">
                <a:latin typeface="Gill Sans MT" panose="020B0502020104020203" pitchFamily="34" charset="0"/>
              </a:rPr>
              <a:t>in the last three decades: transition from a socialist economy to a market economy</a:t>
            </a:r>
          </a:p>
          <a:p>
            <a:pPr algn="l"/>
            <a:endParaRPr lang="en-US" sz="2800" dirty="0">
              <a:latin typeface="Gill Sans MT" panose="020B0502020104020203" pitchFamily="34" charset="0"/>
            </a:endParaRPr>
          </a:p>
          <a:p>
            <a:pPr algn="l"/>
            <a:r>
              <a:rPr lang="en-US" sz="2800" dirty="0">
                <a:latin typeface="Gill Sans MT" panose="020B0502020104020203" pitchFamily="34" charset="0"/>
              </a:rPr>
              <a:t>Post-</a:t>
            </a:r>
          </a:p>
          <a:p>
            <a:pPr algn="l"/>
            <a:r>
              <a:rPr lang="fr-FR" sz="2800" dirty="0" err="1">
                <a:latin typeface="Gill Sans MT" panose="020B0502020104020203" pitchFamily="34" charset="0"/>
              </a:rPr>
              <a:t>Communist</a:t>
            </a:r>
            <a:r>
              <a:rPr lang="fr-FR" sz="2800" dirty="0">
                <a:latin typeface="Gill Sans MT" panose="020B0502020104020203" pitchFamily="34" charset="0"/>
              </a:rPr>
              <a:t> Economies, 31:5, 579-602, DOI: 10.1080/14631377.2019.1578585</a:t>
            </a:r>
            <a:endParaRPr lang="de-AT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4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4C799-4A25-5427-8766-C416806FC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Income and </a:t>
            </a:r>
            <a:r>
              <a:rPr lang="de-AT" dirty="0" err="1"/>
              <a:t>Consumption</a:t>
            </a:r>
            <a:r>
              <a:rPr lang="de-AT" dirty="0"/>
              <a:t> in Slovenia 1983 - 2012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FDF7FE4-2142-E91B-2D97-2A96DB4FF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263" y="2171700"/>
            <a:ext cx="8604895" cy="5384800"/>
          </a:xfrm>
        </p:spPr>
      </p:pic>
    </p:spTree>
    <p:extLst>
      <p:ext uri="{BB962C8B-B14F-4D97-AF65-F5344CB8AC3E}">
        <p14:creationId xmlns:p14="http://schemas.microsoft.com/office/powerpoint/2010/main" val="37316095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Benutzerdefiniert</PresentationFormat>
  <Paragraphs>106</Paragraphs>
  <Slides>22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Gill Sans MT</vt:lpstr>
      <vt:lpstr>Symbol</vt:lpstr>
      <vt:lpstr>Times New Roman</vt:lpstr>
      <vt:lpstr>Wingdings</vt:lpstr>
      <vt:lpstr>Default Design</vt:lpstr>
      <vt:lpstr> </vt:lpstr>
      <vt:lpstr>PowerPoint-Präsentation</vt:lpstr>
      <vt:lpstr>The generational economy in the 20th century</vt:lpstr>
      <vt:lpstr>The generational economy in the 20th century</vt:lpstr>
      <vt:lpstr>The gold-standard of longitudinal NTA: France 1979 - 2019</vt:lpstr>
      <vt:lpstr>The LCD in France 1979-2005</vt:lpstr>
      <vt:lpstr>The LCD in France 1979-2005</vt:lpstr>
      <vt:lpstr>Income and Consumption in Slovenia 1983 - 2012</vt:lpstr>
      <vt:lpstr>Income and Consumption in Slovenia 1983 - 2012</vt:lpstr>
      <vt:lpstr>The LCD in Canada 1998 - 2013</vt:lpstr>
      <vt:lpstr>Income and Consumption in Australia 1981 - 2010</vt:lpstr>
      <vt:lpstr>Unpaid work of women in the Netherlands 1975 - 2005</vt:lpstr>
      <vt:lpstr>Unpaid work in the Netherlands 1975 - 2005</vt:lpstr>
      <vt:lpstr>Summary: Generational Economy in the 20th Century</vt:lpstr>
      <vt:lpstr>PowerPoint-Präsentation</vt:lpstr>
      <vt:lpstr>Consumption and Labour income in Spain 2000 - 2012</vt:lpstr>
      <vt:lpstr>Decomposition of income changes 2008 - 2017: Spain</vt:lpstr>
      <vt:lpstr>The generational economy at the beginning of the 21st century</vt:lpstr>
      <vt:lpstr>PowerPoint-Präsentation</vt:lpstr>
      <vt:lpstr>The future of the generational economy in the 21st century</vt:lpstr>
      <vt:lpstr>The future of the generational economy in the 21st century</vt:lpstr>
      <vt:lpstr>The future of the generational economy in the 21st century</vt:lpstr>
    </vt:vector>
  </TitlesOfParts>
  <Company>OEAW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angr</dc:creator>
  <cp:lastModifiedBy>Berni</cp:lastModifiedBy>
  <cp:revision>1716</cp:revision>
  <cp:lastPrinted>2016-02-23T15:35:22Z</cp:lastPrinted>
  <dcterms:created xsi:type="dcterms:W3CDTF">2006-03-13T11:13:01Z</dcterms:created>
  <dcterms:modified xsi:type="dcterms:W3CDTF">2023-02-17T07:54:43Z</dcterms:modified>
</cp:coreProperties>
</file>