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9" r:id="rId1"/>
    <p:sldMasterId id="2147483793" r:id="rId2"/>
    <p:sldMasterId id="2147483807" r:id="rId3"/>
  </p:sldMasterIdLst>
  <p:notesMasterIdLst>
    <p:notesMasterId r:id="rId80"/>
  </p:notesMasterIdLst>
  <p:handoutMasterIdLst>
    <p:handoutMasterId r:id="rId81"/>
  </p:handoutMasterIdLst>
  <p:sldIdLst>
    <p:sldId id="409" r:id="rId4"/>
    <p:sldId id="469" r:id="rId5"/>
    <p:sldId id="468" r:id="rId6"/>
    <p:sldId id="465" r:id="rId7"/>
    <p:sldId id="466" r:id="rId8"/>
    <p:sldId id="464" r:id="rId9"/>
    <p:sldId id="381" r:id="rId10"/>
    <p:sldId id="375" r:id="rId11"/>
    <p:sldId id="384" r:id="rId12"/>
    <p:sldId id="453" r:id="rId13"/>
    <p:sldId id="463" r:id="rId14"/>
    <p:sldId id="401" r:id="rId15"/>
    <p:sldId id="454" r:id="rId16"/>
    <p:sldId id="455" r:id="rId17"/>
    <p:sldId id="431" r:id="rId18"/>
    <p:sldId id="393" r:id="rId19"/>
    <p:sldId id="432" r:id="rId20"/>
    <p:sldId id="457" r:id="rId21"/>
    <p:sldId id="449" r:id="rId22"/>
    <p:sldId id="461" r:id="rId23"/>
    <p:sldId id="458" r:id="rId24"/>
    <p:sldId id="470" r:id="rId25"/>
    <p:sldId id="410" r:id="rId26"/>
    <p:sldId id="260" r:id="rId27"/>
    <p:sldId id="282" r:id="rId28"/>
    <p:sldId id="288" r:id="rId29"/>
    <p:sldId id="262" r:id="rId30"/>
    <p:sldId id="263" r:id="rId31"/>
    <p:sldId id="264" r:id="rId32"/>
    <p:sldId id="265" r:id="rId33"/>
    <p:sldId id="266" r:id="rId34"/>
    <p:sldId id="267" r:id="rId35"/>
    <p:sldId id="268" r:id="rId36"/>
    <p:sldId id="269" r:id="rId37"/>
    <p:sldId id="270" r:id="rId38"/>
    <p:sldId id="471" r:id="rId39"/>
    <p:sldId id="472" r:id="rId40"/>
    <p:sldId id="421" r:id="rId41"/>
    <p:sldId id="426" r:id="rId42"/>
    <p:sldId id="473" r:id="rId43"/>
    <p:sldId id="274" r:id="rId44"/>
    <p:sldId id="474" r:id="rId45"/>
    <p:sldId id="475" r:id="rId46"/>
    <p:sldId id="261" r:id="rId47"/>
    <p:sldId id="272" r:id="rId48"/>
    <p:sldId id="424" r:id="rId49"/>
    <p:sldId id="476" r:id="rId50"/>
    <p:sldId id="275" r:id="rId51"/>
    <p:sldId id="277" r:id="rId52"/>
    <p:sldId id="280" r:id="rId53"/>
    <p:sldId id="278" r:id="rId54"/>
    <p:sldId id="279" r:id="rId55"/>
    <p:sldId id="477" r:id="rId56"/>
    <p:sldId id="478" r:id="rId57"/>
    <p:sldId id="271" r:id="rId58"/>
    <p:sldId id="287" r:id="rId59"/>
    <p:sldId id="422" r:id="rId60"/>
    <p:sldId id="413" r:id="rId61"/>
    <p:sldId id="479" r:id="rId62"/>
    <p:sldId id="412" r:id="rId63"/>
    <p:sldId id="480" r:id="rId64"/>
    <p:sldId id="418" r:id="rId65"/>
    <p:sldId id="414" r:id="rId66"/>
    <p:sldId id="416" r:id="rId67"/>
    <p:sldId id="417" r:id="rId68"/>
    <p:sldId id="481" r:id="rId69"/>
    <p:sldId id="419" r:id="rId70"/>
    <p:sldId id="423" r:id="rId71"/>
    <p:sldId id="415" r:id="rId72"/>
    <p:sldId id="425" r:id="rId73"/>
    <p:sldId id="281" r:id="rId74"/>
    <p:sldId id="482" r:id="rId75"/>
    <p:sldId id="283" r:id="rId76"/>
    <p:sldId id="284" r:id="rId77"/>
    <p:sldId id="286" r:id="rId78"/>
    <p:sldId id="420" r:id="rId79"/>
  </p:sldIdLst>
  <p:sldSz cx="9144000" cy="6858000" type="screen4x3"/>
  <p:notesSz cx="6881813" cy="9296400"/>
  <p:custDataLst>
    <p:tags r:id="rId82"/>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521415D9-36F7-43E2-AB2F-B90AF26B5E84}">
      <p14:sectionLst xmlns:p14="http://schemas.microsoft.com/office/powerpoint/2010/main">
        <p14:section name="Default Section" id="{2990A328-B5C9-45D8-B8E4-E3A54464A65C}">
          <p14:sldIdLst>
            <p14:sldId id="409"/>
            <p14:sldId id="469"/>
            <p14:sldId id="468"/>
            <p14:sldId id="465"/>
            <p14:sldId id="466"/>
            <p14:sldId id="464"/>
            <p14:sldId id="381"/>
            <p14:sldId id="375"/>
            <p14:sldId id="384"/>
            <p14:sldId id="453"/>
            <p14:sldId id="463"/>
            <p14:sldId id="401"/>
            <p14:sldId id="454"/>
            <p14:sldId id="455"/>
            <p14:sldId id="431"/>
            <p14:sldId id="393"/>
            <p14:sldId id="432"/>
            <p14:sldId id="457"/>
            <p14:sldId id="449"/>
            <p14:sldId id="461"/>
            <p14:sldId id="458"/>
            <p14:sldId id="470"/>
            <p14:sldId id="410"/>
            <p14:sldId id="260"/>
            <p14:sldId id="282"/>
            <p14:sldId id="288"/>
            <p14:sldId id="262"/>
            <p14:sldId id="263"/>
            <p14:sldId id="264"/>
            <p14:sldId id="265"/>
            <p14:sldId id="266"/>
            <p14:sldId id="267"/>
            <p14:sldId id="268"/>
            <p14:sldId id="269"/>
            <p14:sldId id="270"/>
            <p14:sldId id="471"/>
            <p14:sldId id="472"/>
            <p14:sldId id="421"/>
            <p14:sldId id="426"/>
            <p14:sldId id="473"/>
            <p14:sldId id="274"/>
            <p14:sldId id="474"/>
            <p14:sldId id="475"/>
            <p14:sldId id="261"/>
            <p14:sldId id="272"/>
            <p14:sldId id="424"/>
            <p14:sldId id="476"/>
            <p14:sldId id="275"/>
            <p14:sldId id="277"/>
            <p14:sldId id="280"/>
            <p14:sldId id="278"/>
            <p14:sldId id="279"/>
            <p14:sldId id="477"/>
            <p14:sldId id="478"/>
            <p14:sldId id="271"/>
            <p14:sldId id="287"/>
            <p14:sldId id="422"/>
            <p14:sldId id="413"/>
            <p14:sldId id="479"/>
            <p14:sldId id="412"/>
            <p14:sldId id="480"/>
            <p14:sldId id="418"/>
            <p14:sldId id="414"/>
            <p14:sldId id="416"/>
            <p14:sldId id="417"/>
            <p14:sldId id="481"/>
            <p14:sldId id="419"/>
            <p14:sldId id="423"/>
            <p14:sldId id="415"/>
            <p14:sldId id="425"/>
            <p14:sldId id="281"/>
            <p14:sldId id="482"/>
            <p14:sldId id="283"/>
            <p14:sldId id="284"/>
            <p14:sldId id="286"/>
            <p14:sldId id="420"/>
          </p14:sldIdLst>
        </p14:section>
      </p14:sectionLst>
    </p:ext>
    <p:ext uri="{EFAFB233-063F-42B5-8137-9DF3F51BA10A}">
      <p15:sldGuideLst xmlns:p15="http://schemas.microsoft.com/office/powerpoint/2012/main">
        <p15:guide id="2" pos="576" userDrawn="1">
          <p15:clr>
            <a:srgbClr val="A4A3A4"/>
          </p15:clr>
        </p15:guide>
        <p15:guide id="3" orient="horz" userDrawn="1">
          <p15:clr>
            <a:srgbClr val="A4A3A4"/>
          </p15:clr>
        </p15:guide>
        <p15:guide id="4" pos="552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da Chea" initials="VC" lastIdx="11" clrIdx="0">
    <p:extLst>
      <p:ext uri="{19B8F6BF-5375-455C-9EA6-DF929625EA0E}">
        <p15:presenceInfo xmlns:p15="http://schemas.microsoft.com/office/powerpoint/2012/main" userId="S-1-5-21-94512158-1502817275-145704350-5646" providerId="AD"/>
      </p:ext>
    </p:extLst>
  </p:cmAuthor>
  <p:cmAuthor id="2" name="Marlene Lee" initials="ML" lastIdx="25" clrIdx="1">
    <p:extLst>
      <p:ext uri="{19B8F6BF-5375-455C-9EA6-DF929625EA0E}">
        <p15:presenceInfo xmlns:p15="http://schemas.microsoft.com/office/powerpoint/2012/main" userId="S::mlee@prb.org::f6010699-4400-4c39-a0a5-6c1621dd2f11" providerId="AD"/>
      </p:ext>
    </p:extLst>
  </p:cmAuthor>
  <p:cmAuthor id="3" name="Gretchen Donehower" initials="GD" lastIdx="21" clrIdx="2">
    <p:extLst>
      <p:ext uri="{19B8F6BF-5375-455C-9EA6-DF929625EA0E}">
        <p15:presenceInfo xmlns:p15="http://schemas.microsoft.com/office/powerpoint/2012/main" userId="f49245ab12673731" providerId="Windows Live"/>
      </p:ext>
    </p:extLst>
  </p:cmAuthor>
  <p:cmAuthor id="4" name="Vida Chea" initials="VC [2]" lastIdx="23" clrIdx="3">
    <p:extLst>
      <p:ext uri="{19B8F6BF-5375-455C-9EA6-DF929625EA0E}">
        <p15:presenceInfo xmlns:p15="http://schemas.microsoft.com/office/powerpoint/2012/main" userId="S::vchea@prb.org::0101ddf4-a029-4dcc-a41d-09ac7e1343e3" providerId="AD"/>
      </p:ext>
    </p:extLst>
  </p:cmAuthor>
  <p:cmAuthor id="5" name="Guest User" initials="GU" lastIdx="7" clrIdx="4">
    <p:extLst>
      <p:ext uri="{19B8F6BF-5375-455C-9EA6-DF929625EA0E}">
        <p15:presenceInfo xmlns:p15="http://schemas.microsoft.com/office/powerpoint/2012/main" userId="S::urn:spo:anon#6b682d4211b84d5acace9e55be3a62e3f01501e4db97aef007c9129d3c1d905c::" providerId="AD"/>
      </p:ext>
    </p:extLst>
  </p:cmAuthor>
  <p:cmAuthor id="6" name="Megan" initials="MCC" lastIdx="1" clrIdx="5">
    <p:extLst>
      <p:ext uri="{19B8F6BF-5375-455C-9EA6-DF929625EA0E}">
        <p15:presenceInfo xmlns:p15="http://schemas.microsoft.com/office/powerpoint/2012/main" userId="Meg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CC00"/>
    <a:srgbClr val="FF7979"/>
    <a:srgbClr val="4472C4"/>
    <a:srgbClr val="BED29C"/>
    <a:srgbClr val="C3D69B"/>
    <a:srgbClr val="E96D1F"/>
    <a:srgbClr val="265E9E"/>
    <a:srgbClr val="FFCC66"/>
    <a:srgbClr val="29A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54" autoAdjust="0"/>
    <p:restoredTop sz="95226" autoAdjust="0"/>
  </p:normalViewPr>
  <p:slideViewPr>
    <p:cSldViewPr>
      <p:cViewPr varScale="1">
        <p:scale>
          <a:sx n="75" d="100"/>
          <a:sy n="75" d="100"/>
        </p:scale>
        <p:origin x="1531" y="53"/>
      </p:cViewPr>
      <p:guideLst>
        <p:guide pos="576"/>
        <p:guide orient="horz"/>
        <p:guide pos="5520"/>
      </p:guideLst>
    </p:cSldViewPr>
  </p:slideViewPr>
  <p:outlineViewPr>
    <p:cViewPr>
      <p:scale>
        <a:sx n="33" d="100"/>
        <a:sy n="33" d="100"/>
      </p:scale>
      <p:origin x="0" y="-3907"/>
    </p:cViewPr>
  </p:outlineViewPr>
  <p:notesTextViewPr>
    <p:cViewPr>
      <p:scale>
        <a:sx n="100" d="100"/>
        <a:sy n="100" d="100"/>
      </p:scale>
      <p:origin x="0" y="0"/>
    </p:cViewPr>
  </p:notesTextViewPr>
  <p:sorterViewPr>
    <p:cViewPr>
      <p:scale>
        <a:sx n="66" d="100"/>
        <a:sy n="66" d="100"/>
      </p:scale>
      <p:origin x="0" y="-7920"/>
    </p:cViewPr>
  </p:sorterViewPr>
  <p:notesViewPr>
    <p:cSldViewPr>
      <p:cViewPr varScale="1">
        <p:scale>
          <a:sx n="122" d="100"/>
          <a:sy n="122" d="100"/>
        </p:scale>
        <p:origin x="414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Worksheet%20in%20CWW%20Outline_NTA%20Template%20Dark_%20August%209%202019_VC_ML.ppt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baseline="0" dirty="0">
                <a:solidFill>
                  <a:schemeClr val="tx1"/>
                </a:solidFill>
              </a:rPr>
              <a:t>Cost of Child’s First Year</a:t>
            </a:r>
          </a:p>
        </c:rich>
      </c:tx>
      <c:layout>
        <c:manualLayout>
          <c:xMode val="edge"/>
          <c:yMode val="edge"/>
          <c:x val="0.31541666666666668"/>
          <c:y val="7.49999999999999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'[Worksheet in CWW Outline_NTA Template Dark_ August 9 2019_VC_ML.pptx]Sheet1'!$B$1</c:f>
              <c:strCache>
                <c:ptCount val="1"/>
                <c:pt idx="0">
                  <c:v>cost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E1C-413E-AEC2-A5EBA75E8D5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E1C-413E-AEC2-A5EBA75E8D52}"/>
              </c:ext>
            </c:extLst>
          </c:dPt>
          <c:dLbls>
            <c:dLbl>
              <c:idx val="0"/>
              <c:layout>
                <c:manualLayout>
                  <c:x val="0.28553687214285939"/>
                  <c:y val="-7.3794579122885201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fld id="{2C10B98A-34CC-4A55-897E-0E83EC0F588C}" type="CATEGORYNAME">
                      <a:rPr lang="en-US" b="1" i="0" baseline="0" dirty="0"/>
                      <a:pPr>
                        <a:defRPr sz="1400">
                          <a:solidFill>
                            <a:schemeClr val="bg1"/>
                          </a:solidFill>
                        </a:defRPr>
                      </a:pPr>
                      <a:t>[CATEGORY NAME]</a:t>
                    </a:fld>
                    <a:r>
                      <a:rPr lang="en-US" b="1" i="0" baseline="0" dirty="0"/>
                      <a:t>, </a:t>
                    </a:r>
                    <a:fld id="{C56E5CC7-924E-404A-B3F0-102C54EA7A8D}" type="VALUE">
                      <a:rPr lang="en-US" b="1" i="0" baseline="0" dirty="0"/>
                      <a:pPr>
                        <a:defRPr sz="1400">
                          <a:solidFill>
                            <a:schemeClr val="bg1"/>
                          </a:solidFill>
                        </a:defRPr>
                      </a:pPr>
                      <a:t>[VALUE]</a:t>
                    </a:fld>
                    <a:endParaRPr lang="en-US" b="1" i="0" baseline="0" dirty="0"/>
                  </a:p>
                </c:rich>
              </c:tx>
              <c:spPr>
                <a:solidFill>
                  <a:schemeClr val="accent6"/>
                </a:solid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184324285316467"/>
                      <c:h val="0.13162467095553881"/>
                    </c:manualLayout>
                  </c15:layout>
                  <c15:dlblFieldTable/>
                  <c15:showDataLabelsRange val="0"/>
                </c:ext>
                <c:ext xmlns:c16="http://schemas.microsoft.com/office/drawing/2014/chart" uri="{C3380CC4-5D6E-409C-BE32-E72D297353CC}">
                  <c16:uniqueId val="{00000001-AE1C-413E-AEC2-A5EBA75E8D52}"/>
                </c:ext>
              </c:extLst>
            </c:dLbl>
            <c:dLbl>
              <c:idx val="1"/>
              <c:layout>
                <c:manualLayout>
                  <c:x val="-0.28788340277436042"/>
                  <c:y val="3.2796844922476448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fld id="{CFD3EF05-3249-44F1-A084-EF97B8677CC0}" type="CATEGORYNAME">
                      <a:rPr lang="en-US" b="1"/>
                      <a:pPr>
                        <a:defRPr sz="1400">
                          <a:solidFill>
                            <a:schemeClr val="bg1"/>
                          </a:solidFill>
                        </a:defRPr>
                      </a:pPr>
                      <a:t>[CATEGORY NAME]</a:t>
                    </a:fld>
                    <a:r>
                      <a:rPr lang="en-US" b="1" baseline="0" dirty="0"/>
                      <a:t>, </a:t>
                    </a:r>
                    <a:fld id="{0296CB9C-B94A-4C03-9319-6107329FD23F}" type="VALUE">
                      <a:rPr lang="en-US" b="1" baseline="0"/>
                      <a:pPr>
                        <a:defRPr sz="1400">
                          <a:solidFill>
                            <a:schemeClr val="bg1"/>
                          </a:solidFill>
                        </a:defRPr>
                      </a:pPr>
                      <a:t>[VALUE]</a:t>
                    </a:fld>
                    <a:endParaRPr lang="en-US" b="1" baseline="0" dirty="0"/>
                  </a:p>
                </c:rich>
              </c:tx>
              <c:spPr>
                <a:solidFill>
                  <a:schemeClr val="accent3"/>
                </a:solid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8176739405550757"/>
                      <c:h val="0.13162467095553881"/>
                    </c:manualLayout>
                  </c15:layout>
                  <c15:dlblFieldTable/>
                  <c15:showDataLabelsRange val="0"/>
                </c:ext>
                <c:ext xmlns:c16="http://schemas.microsoft.com/office/drawing/2014/chart" uri="{C3380CC4-5D6E-409C-BE32-E72D297353CC}">
                  <c16:uniqueId val="{00000003-AE1C-413E-AEC2-A5EBA75E8D52}"/>
                </c:ext>
              </c:extLst>
            </c:dLbl>
            <c:spPr>
              <a:solidFill>
                <a:schemeClr val="accent3"/>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25400" cap="flat" cmpd="sng" algn="ctr">
                  <a:solidFill>
                    <a:schemeClr val="tx1"/>
                  </a:solidFill>
                  <a:round/>
                </a:ln>
                <a:effectLst/>
              </c:spPr>
            </c:leaderLines>
            <c:extLst>
              <c:ext xmlns:c15="http://schemas.microsoft.com/office/drawing/2012/chart" uri="{CE6537A1-D6FC-4f65-9D91-7224C49458BB}"/>
            </c:extLst>
          </c:dLbls>
          <c:cat>
            <c:strRef>
              <c:f>'[Worksheet in CWW Outline_NTA Template Dark_ August 9 2019_VC_ML.pptx]Sheet1'!$A$2:$A$3</c:f>
              <c:strCache>
                <c:ptCount val="2"/>
                <c:pt idx="0">
                  <c:v>Market Services and Goods</c:v>
                </c:pt>
                <c:pt idx="1">
                  <c:v>Unpaid care work</c:v>
                </c:pt>
              </c:strCache>
            </c:strRef>
          </c:cat>
          <c:val>
            <c:numRef>
              <c:f>'[Worksheet in CWW Outline_NTA Template Dark_ August 9 2019_VC_ML.pptx]Sheet1'!$B$2:$B$3</c:f>
              <c:numCache>
                <c:formatCode>General</c:formatCode>
                <c:ptCount val="2"/>
                <c:pt idx="0">
                  <c:v>10</c:v>
                </c:pt>
                <c:pt idx="1">
                  <c:v>90</c:v>
                </c:pt>
              </c:numCache>
            </c:numRef>
          </c:val>
          <c:extLst>
            <c:ext xmlns:c16="http://schemas.microsoft.com/office/drawing/2014/chart" uri="{C3380CC4-5D6E-409C-BE32-E72D297353CC}">
              <c16:uniqueId val="{00000004-AE1C-413E-AEC2-A5EBA75E8D5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solidFill>
      <a:schemeClr val="bg1">
        <a:alpha val="0"/>
      </a:schemeClr>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 y="0"/>
            <a:ext cx="2982913" cy="465138"/>
          </a:xfrm>
          <a:prstGeom prst="rect">
            <a:avLst/>
          </a:prstGeom>
          <a:noFill/>
          <a:ln>
            <a:noFill/>
          </a:ln>
        </p:spPr>
        <p:txBody>
          <a:bodyPr vert="horz" wrap="square" lIns="92446" tIns="46223" rIns="92446" bIns="46223"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1027" name="Rectangle 3"/>
          <p:cNvSpPr>
            <a:spLocks noGrp="1" noChangeArrowheads="1"/>
          </p:cNvSpPr>
          <p:nvPr>
            <p:ph type="dt" sz="quarter" idx="1"/>
          </p:nvPr>
        </p:nvSpPr>
        <p:spPr bwMode="auto">
          <a:xfrm>
            <a:off x="3900489" y="0"/>
            <a:ext cx="2981325" cy="465138"/>
          </a:xfrm>
          <a:prstGeom prst="rect">
            <a:avLst/>
          </a:prstGeom>
          <a:noFill/>
          <a:ln>
            <a:noFill/>
          </a:ln>
        </p:spPr>
        <p:txBody>
          <a:bodyPr vert="horz" wrap="square" lIns="92446" tIns="46223" rIns="92446" bIns="46223"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en-US" dirty="0"/>
          </a:p>
        </p:txBody>
      </p:sp>
      <p:sp>
        <p:nvSpPr>
          <p:cNvPr id="1028" name="Rectangle 4"/>
          <p:cNvSpPr>
            <a:spLocks noGrp="1" noChangeArrowheads="1"/>
          </p:cNvSpPr>
          <p:nvPr>
            <p:ph type="ftr" sz="quarter" idx="2"/>
          </p:nvPr>
        </p:nvSpPr>
        <p:spPr bwMode="auto">
          <a:xfrm>
            <a:off x="1" y="8831265"/>
            <a:ext cx="2982913" cy="465137"/>
          </a:xfrm>
          <a:prstGeom prst="rect">
            <a:avLst/>
          </a:prstGeom>
          <a:noFill/>
          <a:ln>
            <a:noFill/>
          </a:ln>
        </p:spPr>
        <p:txBody>
          <a:bodyPr vert="horz" wrap="square" lIns="92446" tIns="46223" rIns="92446" bIns="46223"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1029" name="Rectangle 5"/>
          <p:cNvSpPr>
            <a:spLocks noGrp="1" noChangeArrowheads="1"/>
          </p:cNvSpPr>
          <p:nvPr>
            <p:ph type="sldNum" sz="quarter" idx="3"/>
          </p:nvPr>
        </p:nvSpPr>
        <p:spPr bwMode="auto">
          <a:xfrm>
            <a:off x="3900489" y="8831265"/>
            <a:ext cx="2981325" cy="465137"/>
          </a:xfrm>
          <a:prstGeom prst="rect">
            <a:avLst/>
          </a:prstGeom>
          <a:noFill/>
          <a:ln>
            <a:noFill/>
          </a:ln>
        </p:spPr>
        <p:txBody>
          <a:bodyPr vert="horz" wrap="square" lIns="92446" tIns="46223" rIns="92446" bIns="46223" numCol="1" anchor="b" anchorCtr="0" compatLnSpc="1">
            <a:prstTxWarp prst="textNoShape">
              <a:avLst/>
            </a:prstTxWarp>
          </a:bodyPr>
          <a:lstStyle>
            <a:lvl1pPr algn="r" defTabSz="923925" eaLnBrk="0" hangingPunct="0">
              <a:defRPr sz="1200">
                <a:ea typeface="ＭＳ Ｐゴシック" charset="-128"/>
                <a:cs typeface="+mn-cs"/>
              </a:defRPr>
            </a:lvl1pPr>
          </a:lstStyle>
          <a:p>
            <a:pPr>
              <a:defRPr/>
            </a:pPr>
            <a:fld id="{86B331E5-0968-4AEF-92A4-80ACF7B5DF42}" type="slidenum">
              <a:rPr lang="en-US"/>
              <a:pPr>
                <a:defRPr/>
              </a:pPr>
              <a:t>‹#›</a:t>
            </a:fld>
            <a:endParaRPr lang="en-US" dirty="0"/>
          </a:p>
        </p:txBody>
      </p:sp>
    </p:spTree>
    <p:extLst>
      <p:ext uri="{BB962C8B-B14F-4D97-AF65-F5344CB8AC3E}">
        <p14:creationId xmlns:p14="http://schemas.microsoft.com/office/powerpoint/2010/main" val="3829790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1" y="0"/>
            <a:ext cx="2982913" cy="465138"/>
          </a:xfrm>
          <a:prstGeom prst="rect">
            <a:avLst/>
          </a:prstGeom>
          <a:noFill/>
          <a:ln>
            <a:noFill/>
          </a:ln>
        </p:spPr>
        <p:txBody>
          <a:bodyPr vert="horz" wrap="square" lIns="92446" tIns="46223" rIns="92446" bIns="46223"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79875" name="Rectangle 3"/>
          <p:cNvSpPr>
            <a:spLocks noGrp="1" noChangeArrowheads="1"/>
          </p:cNvSpPr>
          <p:nvPr>
            <p:ph type="dt" idx="1"/>
          </p:nvPr>
        </p:nvSpPr>
        <p:spPr bwMode="auto">
          <a:xfrm>
            <a:off x="3900489" y="0"/>
            <a:ext cx="2981325" cy="465138"/>
          </a:xfrm>
          <a:prstGeom prst="rect">
            <a:avLst/>
          </a:prstGeom>
          <a:noFill/>
          <a:ln>
            <a:noFill/>
          </a:ln>
        </p:spPr>
        <p:txBody>
          <a:bodyPr vert="horz" wrap="square" lIns="92446" tIns="46223" rIns="92446" bIns="46223"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917576" y="4416427"/>
            <a:ext cx="5046663" cy="4183063"/>
          </a:xfrm>
          <a:prstGeom prst="rect">
            <a:avLst/>
          </a:prstGeom>
          <a:noFill/>
          <a:ln>
            <a:noFill/>
          </a:ln>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1" y="8831265"/>
            <a:ext cx="2982913" cy="465137"/>
          </a:xfrm>
          <a:prstGeom prst="rect">
            <a:avLst/>
          </a:prstGeom>
          <a:noFill/>
          <a:ln>
            <a:noFill/>
          </a:ln>
        </p:spPr>
        <p:txBody>
          <a:bodyPr vert="horz" wrap="square" lIns="92446" tIns="46223" rIns="92446" bIns="46223"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79879" name="Rectangle 7"/>
          <p:cNvSpPr>
            <a:spLocks noGrp="1" noChangeArrowheads="1"/>
          </p:cNvSpPr>
          <p:nvPr>
            <p:ph type="sldNum" sz="quarter" idx="5"/>
          </p:nvPr>
        </p:nvSpPr>
        <p:spPr bwMode="auto">
          <a:xfrm>
            <a:off x="3900489" y="8831265"/>
            <a:ext cx="2981325" cy="465137"/>
          </a:xfrm>
          <a:prstGeom prst="rect">
            <a:avLst/>
          </a:prstGeom>
          <a:noFill/>
          <a:ln>
            <a:noFill/>
          </a:ln>
        </p:spPr>
        <p:txBody>
          <a:bodyPr vert="horz" wrap="square" lIns="92446" tIns="46223" rIns="92446" bIns="46223" numCol="1" anchor="b" anchorCtr="0" compatLnSpc="1">
            <a:prstTxWarp prst="textNoShape">
              <a:avLst/>
            </a:prstTxWarp>
          </a:bodyPr>
          <a:lstStyle>
            <a:lvl1pPr algn="r" defTabSz="923925" eaLnBrk="0" hangingPunct="0">
              <a:defRPr sz="1200">
                <a:ea typeface="ＭＳ Ｐゴシック" charset="-128"/>
                <a:cs typeface="+mn-cs"/>
              </a:defRPr>
            </a:lvl1pPr>
          </a:lstStyle>
          <a:p>
            <a:pPr>
              <a:defRPr/>
            </a:pPr>
            <a:fld id="{96FBA243-26B8-481D-8325-B438EAAEE84C}" type="slidenum">
              <a:rPr lang="en-US"/>
              <a:pPr>
                <a:defRPr/>
              </a:pPr>
              <a:t>‹#›</a:t>
            </a:fld>
            <a:endParaRPr lang="en-US" dirty="0"/>
          </a:p>
        </p:txBody>
      </p:sp>
    </p:spTree>
    <p:extLst>
      <p:ext uri="{BB962C8B-B14F-4D97-AF65-F5344CB8AC3E}">
        <p14:creationId xmlns:p14="http://schemas.microsoft.com/office/powerpoint/2010/main" val="1643807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Good morning, thanks for invitation and attention</a:t>
            </a:r>
          </a:p>
          <a:p>
            <a:pPr marL="171450" indent="-171450">
              <a:buFont typeface="Arial" panose="020B0604020202020204" pitchFamily="34" charset="0"/>
              <a:buChar char="•"/>
            </a:pPr>
            <a:r>
              <a:rPr lang="en-US" dirty="0"/>
              <a:t>Introduce self</a:t>
            </a:r>
          </a:p>
          <a:p>
            <a:pPr marL="171450" indent="-171450">
              <a:buFont typeface="Arial" panose="020B0604020202020204" pitchFamily="34" charset="0"/>
              <a:buChar char="•"/>
            </a:pPr>
            <a:r>
              <a:rPr lang="en-US" dirty="0"/>
              <a:t>Introduce NTA, explain that counting women’s work came out of NTA, familiar to EWC persons because of Andy Mason and Sang </a:t>
            </a:r>
            <a:r>
              <a:rPr lang="en-US" dirty="0" err="1"/>
              <a:t>Hyop</a:t>
            </a:r>
            <a:r>
              <a:rPr lang="en-US" dirty="0"/>
              <a:t> Lee, two senior fellows at EWC</a:t>
            </a:r>
          </a:p>
          <a:p>
            <a:pPr marL="171450" indent="-171450">
              <a:buFont typeface="Arial" panose="020B0604020202020204" pitchFamily="34" charset="0"/>
              <a:buChar char="•"/>
            </a:pPr>
            <a:r>
              <a:rPr lang="en-US" dirty="0"/>
              <a:t>NTA is about economic lives by age, </a:t>
            </a:r>
          </a:p>
          <a:p>
            <a:pPr marL="171450" indent="-171450">
              <a:buFont typeface="Arial" panose="020B0604020202020204" pitchFamily="34" charset="0"/>
              <a:buChar char="•"/>
            </a:pPr>
            <a:r>
              <a:rPr lang="en-US" dirty="0"/>
              <a:t>Sex is another characteristic that shapes economic lives so the methodology was expanded to show age profiles by sex.</a:t>
            </a:r>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1</a:t>
            </a:fld>
            <a:endParaRPr lang="en-US" dirty="0"/>
          </a:p>
        </p:txBody>
      </p:sp>
    </p:spTree>
    <p:extLst>
      <p:ext uri="{BB962C8B-B14F-4D97-AF65-F5344CB8AC3E}">
        <p14:creationId xmlns:p14="http://schemas.microsoft.com/office/powerpoint/2010/main" val="3699156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21</a:t>
            </a:fld>
            <a:endParaRPr lang="en-US" dirty="0"/>
          </a:p>
        </p:txBody>
      </p:sp>
    </p:spTree>
    <p:extLst>
      <p:ext uri="{BB962C8B-B14F-4D97-AF65-F5344CB8AC3E}">
        <p14:creationId xmlns:p14="http://schemas.microsoft.com/office/powerpoint/2010/main" val="1156733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Good morning, thanks for invitation and attention</a:t>
            </a:r>
          </a:p>
          <a:p>
            <a:pPr marL="171450" indent="-171450">
              <a:buFont typeface="Arial" panose="020B0604020202020204" pitchFamily="34" charset="0"/>
              <a:buChar char="•"/>
            </a:pPr>
            <a:r>
              <a:rPr lang="en-US" dirty="0"/>
              <a:t>Introduce self</a:t>
            </a:r>
          </a:p>
          <a:p>
            <a:pPr marL="171450" indent="-171450">
              <a:buFont typeface="Arial" panose="020B0604020202020204" pitchFamily="34" charset="0"/>
              <a:buChar char="•"/>
            </a:pPr>
            <a:r>
              <a:rPr lang="en-US" dirty="0"/>
              <a:t>Introduce NTA, explain that counting women’s work came out of NTA, familiar to EWC persons because of Andy Mason and Sang </a:t>
            </a:r>
            <a:r>
              <a:rPr lang="en-US" dirty="0" err="1"/>
              <a:t>Hyop</a:t>
            </a:r>
            <a:r>
              <a:rPr lang="en-US" dirty="0"/>
              <a:t> Lee, two senior fellows at EWC</a:t>
            </a:r>
          </a:p>
          <a:p>
            <a:pPr marL="171450" indent="-171450">
              <a:buFont typeface="Arial" panose="020B0604020202020204" pitchFamily="34" charset="0"/>
              <a:buChar char="•"/>
            </a:pPr>
            <a:r>
              <a:rPr lang="en-US" dirty="0"/>
              <a:t>NTA is about economic lives by age, </a:t>
            </a:r>
          </a:p>
          <a:p>
            <a:pPr marL="171450" indent="-171450">
              <a:buFont typeface="Arial" panose="020B0604020202020204" pitchFamily="34" charset="0"/>
              <a:buChar char="•"/>
            </a:pPr>
            <a:r>
              <a:rPr lang="en-US" dirty="0"/>
              <a:t>Sex is another characteristic that shapes economic lives so the methodology was expanded to show age profiles by sex.</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6FBA243-26B8-481D-8325-B438EAAEE8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16347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Good morning, thanks for invitation and attention</a:t>
            </a:r>
          </a:p>
          <a:p>
            <a:pPr marL="171450" indent="-171450">
              <a:buFont typeface="Arial" panose="020B0604020202020204" pitchFamily="34" charset="0"/>
              <a:buChar char="•"/>
            </a:pPr>
            <a:r>
              <a:rPr lang="en-US" dirty="0"/>
              <a:t>Introduce self</a:t>
            </a:r>
          </a:p>
          <a:p>
            <a:pPr marL="171450" indent="-171450">
              <a:buFont typeface="Arial" panose="020B0604020202020204" pitchFamily="34" charset="0"/>
              <a:buChar char="•"/>
            </a:pPr>
            <a:r>
              <a:rPr lang="en-US" dirty="0"/>
              <a:t>Introduce NTA, explain that counting women’s work came out of NTA, familiar to EWC persons because of Andy Mason and Sang </a:t>
            </a:r>
            <a:r>
              <a:rPr lang="en-US" dirty="0" err="1"/>
              <a:t>Hyop</a:t>
            </a:r>
            <a:r>
              <a:rPr lang="en-US" dirty="0"/>
              <a:t> Lee, two senior fellows at EWC</a:t>
            </a:r>
          </a:p>
          <a:p>
            <a:pPr marL="171450" indent="-171450">
              <a:buFont typeface="Arial" panose="020B0604020202020204" pitchFamily="34" charset="0"/>
              <a:buChar char="•"/>
            </a:pPr>
            <a:r>
              <a:rPr lang="en-US" dirty="0"/>
              <a:t>NTA is about economic lives by age, </a:t>
            </a:r>
          </a:p>
          <a:p>
            <a:pPr marL="171450" indent="-171450">
              <a:buFont typeface="Arial" panose="020B0604020202020204" pitchFamily="34" charset="0"/>
              <a:buChar char="•"/>
            </a:pPr>
            <a:r>
              <a:rPr lang="en-US" dirty="0"/>
              <a:t>Sex is another characteristic that shapes economic lives so the methodology was expanded to show age profiles by sex.</a:t>
            </a:r>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36</a:t>
            </a:fld>
            <a:endParaRPr lang="en-US" dirty="0"/>
          </a:p>
        </p:txBody>
      </p:sp>
    </p:spTree>
    <p:extLst>
      <p:ext uri="{BB962C8B-B14F-4D97-AF65-F5344CB8AC3E}">
        <p14:creationId xmlns:p14="http://schemas.microsoft.com/office/powerpoint/2010/main" val="369915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3</a:t>
            </a:fld>
            <a:endParaRPr lang="en-US" dirty="0"/>
          </a:p>
        </p:txBody>
      </p:sp>
    </p:spTree>
    <p:extLst>
      <p:ext uri="{BB962C8B-B14F-4D97-AF65-F5344CB8AC3E}">
        <p14:creationId xmlns:p14="http://schemas.microsoft.com/office/powerpoint/2010/main" val="203516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4</a:t>
            </a:fld>
            <a:endParaRPr lang="en-US" dirty="0"/>
          </a:p>
        </p:txBody>
      </p:sp>
    </p:spTree>
    <p:extLst>
      <p:ext uri="{BB962C8B-B14F-4D97-AF65-F5344CB8AC3E}">
        <p14:creationId xmlns:p14="http://schemas.microsoft.com/office/powerpoint/2010/main" val="153833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5</a:t>
            </a:fld>
            <a:endParaRPr lang="en-US" dirty="0"/>
          </a:p>
        </p:txBody>
      </p:sp>
    </p:spTree>
    <p:extLst>
      <p:ext uri="{BB962C8B-B14F-4D97-AF65-F5344CB8AC3E}">
        <p14:creationId xmlns:p14="http://schemas.microsoft.com/office/powerpoint/2010/main" val="2021555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this chart, we look at consumption.  For a child’s first year, 90% of what they consume is unpaid care.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that’s even valuing the time spent in unpaid childcare at the very low wages generally earned by childcare workers or domestic help.</a:t>
            </a:r>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16</a:t>
            </a:fld>
            <a:endParaRPr lang="en-US" dirty="0"/>
          </a:p>
        </p:txBody>
      </p:sp>
    </p:spTree>
    <p:extLst>
      <p:ext uri="{BB962C8B-B14F-4D97-AF65-F5344CB8AC3E}">
        <p14:creationId xmlns:p14="http://schemas.microsoft.com/office/powerpoint/2010/main" val="295164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you see here is, for a group of 18 countries, the age specific consumption of unpaid care work in hours per week</a:t>
            </a:r>
          </a:p>
          <a:p>
            <a:pPr marL="171450" indent="-171450">
              <a:buFont typeface="Arial" panose="020B0604020202020204" pitchFamily="34" charset="0"/>
              <a:buChar char="•"/>
            </a:pPr>
            <a:r>
              <a:rPr lang="en-US" dirty="0"/>
              <a:t>For every country, infants are the biggest consumers of this work, there is just variability in the level.</a:t>
            </a:r>
          </a:p>
          <a:p>
            <a:pPr marL="171450" indent="-171450">
              <a:buFont typeface="Arial" panose="020B0604020202020204" pitchFamily="34" charset="0"/>
              <a:buChar char="•"/>
            </a:pPr>
            <a:r>
              <a:rPr lang="en-US" dirty="0"/>
              <a:t>There does not appear to be a large amount of care consumption by the elderly.</a:t>
            </a:r>
          </a:p>
          <a:p>
            <a:pPr marL="171450" indent="-171450">
              <a:buFont typeface="Arial" panose="020B0604020202020204" pitchFamily="34" charset="0"/>
              <a:buChar char="•"/>
            </a:pPr>
            <a:r>
              <a:rPr lang="en-US" dirty="0"/>
              <a:t>Indeed, many older persons are performing a great deal of unpaid care work themselves and are a vital resource</a:t>
            </a:r>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17</a:t>
            </a:fld>
            <a:endParaRPr lang="en-US" dirty="0"/>
          </a:p>
        </p:txBody>
      </p:sp>
    </p:spTree>
    <p:extLst>
      <p:ext uri="{BB962C8B-B14F-4D97-AF65-F5344CB8AC3E}">
        <p14:creationId xmlns:p14="http://schemas.microsoft.com/office/powerpoint/2010/main" val="77147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18</a:t>
            </a:fld>
            <a:endParaRPr lang="en-US" dirty="0"/>
          </a:p>
        </p:txBody>
      </p:sp>
    </p:spTree>
    <p:extLst>
      <p:ext uri="{BB962C8B-B14F-4D97-AF65-F5344CB8AC3E}">
        <p14:creationId xmlns:p14="http://schemas.microsoft.com/office/powerpoint/2010/main" val="114703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I’d like to focus now on two particular parts of the “Gender Equality” goal</a:t>
            </a:r>
          </a:p>
          <a:p>
            <a:pPr marL="171450" indent="-171450">
              <a:buFont typeface="Arial" panose="020B0604020202020204" pitchFamily="34" charset="0"/>
              <a:buChar char="•"/>
            </a:pPr>
            <a:r>
              <a:rPr lang="en-US" dirty="0"/>
              <a:t>Read them</a:t>
            </a:r>
          </a:p>
          <a:p>
            <a:pPr marL="171450" indent="-171450">
              <a:buFont typeface="Arial" panose="020B0604020202020204" pitchFamily="34" charset="0"/>
              <a:buChar char="•"/>
            </a:pPr>
            <a:r>
              <a:rPr lang="en-US" dirty="0"/>
              <a:t>These two are intimately linked. Understanding UCW, recognizing its value</a:t>
            </a:r>
          </a:p>
          <a:p>
            <a:pPr marL="171450" indent="-171450">
              <a:buFont typeface="Arial" panose="020B0604020202020204" pitchFamily="34" charset="0"/>
              <a:buChar char="•"/>
            </a:pPr>
            <a:r>
              <a:rPr lang="en-US" dirty="0"/>
              <a:t>I’m going to argue that doing this is the starting point toward giving women equal rights to economic resources</a:t>
            </a:r>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19</a:t>
            </a:fld>
            <a:endParaRPr lang="en-US" dirty="0"/>
          </a:p>
        </p:txBody>
      </p:sp>
    </p:spTree>
    <p:extLst>
      <p:ext uri="{BB962C8B-B14F-4D97-AF65-F5344CB8AC3E}">
        <p14:creationId xmlns:p14="http://schemas.microsoft.com/office/powerpoint/2010/main" val="68698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FBA243-26B8-481D-8325-B438EAAEE84C}" type="slidenum">
              <a:rPr lang="en-US" smtClean="0"/>
              <a:pPr>
                <a:defRPr/>
              </a:pPr>
              <a:t>20</a:t>
            </a:fld>
            <a:endParaRPr lang="en-US" dirty="0"/>
          </a:p>
        </p:txBody>
      </p:sp>
    </p:spTree>
    <p:extLst>
      <p:ext uri="{BB962C8B-B14F-4D97-AF65-F5344CB8AC3E}">
        <p14:creationId xmlns:p14="http://schemas.microsoft.com/office/powerpoint/2010/main" val="29870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46AB8742-2F6D-4FA9-8977-7A12BE97F1E3}" type="datetime1">
              <a:rPr lang="en-US"/>
              <a:pPr/>
              <a:t>2/20/2023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C34DA92E-A98A-45CF-AA4F-5FBA18E45922}" type="slidenum">
              <a:rPr lang="en-US"/>
              <a:pPr/>
              <a:t>‹#›</a:t>
            </a:fld>
            <a:endParaRPr lang="en-US" dirty="0"/>
          </a:p>
        </p:txBody>
      </p:sp>
    </p:spTree>
    <p:extLst>
      <p:ext uri="{BB962C8B-B14F-4D97-AF65-F5344CB8AC3E}">
        <p14:creationId xmlns:p14="http://schemas.microsoft.com/office/powerpoint/2010/main" val="361887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E4189030-BF77-4CC4-8FA8-AD999ED0D502}" type="datetime1">
              <a:rPr lang="en-US"/>
              <a:pPr/>
              <a:t>2/20/2023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92F87413-5F6B-49A6-B4F4-BE22E6F522C5}" type="slidenum">
              <a:rPr lang="en-US"/>
              <a:pPr/>
              <a:t>‹#›</a:t>
            </a:fld>
            <a:endParaRPr lang="en-US"/>
          </a:p>
        </p:txBody>
      </p:sp>
    </p:spTree>
    <p:extLst>
      <p:ext uri="{BB962C8B-B14F-4D97-AF65-F5344CB8AC3E}">
        <p14:creationId xmlns:p14="http://schemas.microsoft.com/office/powerpoint/2010/main" val="116451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C06AE1E1-510C-46F9-80C7-3EFC4E20C9A7}" type="datetime1">
              <a:rPr lang="en-US"/>
              <a:pPr/>
              <a:t>2/20/2023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1C98C2AF-0A63-42C6-A009-EDB18696040A}" type="slidenum">
              <a:rPr lang="en-US"/>
              <a:pPr/>
              <a:t>‹#›</a:t>
            </a:fld>
            <a:endParaRPr lang="en-US"/>
          </a:p>
        </p:txBody>
      </p:sp>
    </p:spTree>
    <p:extLst>
      <p:ext uri="{BB962C8B-B14F-4D97-AF65-F5344CB8AC3E}">
        <p14:creationId xmlns:p14="http://schemas.microsoft.com/office/powerpoint/2010/main" val="3414929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46AB8742-2F6D-4FA9-8977-7A12BE97F1E3}" type="datetime1">
              <a:rPr lang="en-US" smtClean="0"/>
              <a:pPr/>
              <a:t>2/20/2023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C34DA92E-A98A-45CF-AA4F-5FBA18E45922}" type="slidenum">
              <a:rPr lang="en-US" smtClean="0"/>
              <a:pPr/>
              <a:t>‹#›</a:t>
            </a:fld>
            <a:endParaRPr lang="en-US"/>
          </a:p>
        </p:txBody>
      </p:sp>
    </p:spTree>
    <p:extLst>
      <p:ext uri="{BB962C8B-B14F-4D97-AF65-F5344CB8AC3E}">
        <p14:creationId xmlns:p14="http://schemas.microsoft.com/office/powerpoint/2010/main" val="175927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5AB233F1-0F92-4C3D-A7B5-9F363A7B74EF}" type="datetime1">
              <a:rPr lang="en-US" smtClean="0"/>
              <a:pPr/>
              <a:t>2/20/2023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16AC398D-2270-4E5E-8D7E-66D35AED1F50}" type="slidenum">
              <a:rPr lang="en-US" smtClean="0"/>
              <a:pPr/>
              <a:t>‹#›</a:t>
            </a:fld>
            <a:endParaRPr lang="en-US"/>
          </a:p>
        </p:txBody>
      </p:sp>
    </p:spTree>
    <p:extLst>
      <p:ext uri="{BB962C8B-B14F-4D97-AF65-F5344CB8AC3E}">
        <p14:creationId xmlns:p14="http://schemas.microsoft.com/office/powerpoint/2010/main" val="808892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92E55BBF-63E6-4F5B-824D-7BFAF4B637A9}" type="datetime1">
              <a:rPr lang="en-US" smtClean="0"/>
              <a:pPr/>
              <a:t>2/20/2023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DF172149-33DE-44F0-B42A-8F1B4AC8CD86}" type="slidenum">
              <a:rPr lang="en-US" smtClean="0"/>
              <a:pPr/>
              <a:t>‹#›</a:t>
            </a:fld>
            <a:endParaRPr lang="en-US"/>
          </a:p>
        </p:txBody>
      </p:sp>
    </p:spTree>
    <p:extLst>
      <p:ext uri="{BB962C8B-B14F-4D97-AF65-F5344CB8AC3E}">
        <p14:creationId xmlns:p14="http://schemas.microsoft.com/office/powerpoint/2010/main" val="402983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52577FB0-5A19-4940-8B21-B8368A0AA70D}" type="datetime1">
              <a:rPr lang="en-US" smtClean="0"/>
              <a:pPr/>
              <a:t>2/20/2023</a:t>
            </a:fld>
            <a:endParaRPr lang="en-US"/>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C3CDA136-30A5-41E7-9171-6D382CFE18F3}" type="slidenum">
              <a:rPr lang="en-US" smtClean="0"/>
              <a:pPr/>
              <a:t>‹#›</a:t>
            </a:fld>
            <a:endParaRPr lang="en-US"/>
          </a:p>
        </p:txBody>
      </p:sp>
    </p:spTree>
    <p:extLst>
      <p:ext uri="{BB962C8B-B14F-4D97-AF65-F5344CB8AC3E}">
        <p14:creationId xmlns:p14="http://schemas.microsoft.com/office/powerpoint/2010/main" val="1500813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6F304DC2-C248-4795-83F2-E236F4993ACC}" type="datetime1">
              <a:rPr lang="en-US" smtClean="0"/>
              <a:pPr/>
              <a:t>2/20/2023</a:t>
            </a:fld>
            <a:endParaRPr lang="en-US"/>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26CE0A39-AD86-4D34-8D4A-6833C6624875}" type="slidenum">
              <a:rPr lang="en-US" smtClean="0"/>
              <a:pPr/>
              <a:t>‹#›</a:t>
            </a:fld>
            <a:endParaRPr lang="en-US"/>
          </a:p>
        </p:txBody>
      </p:sp>
    </p:spTree>
    <p:extLst>
      <p:ext uri="{BB962C8B-B14F-4D97-AF65-F5344CB8AC3E}">
        <p14:creationId xmlns:p14="http://schemas.microsoft.com/office/powerpoint/2010/main" val="207357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74517987-930E-415C-B6D7-820891CC07AB}" type="datetime1">
              <a:rPr lang="en-US" smtClean="0"/>
              <a:pPr/>
              <a:t>2/20/2023</a:t>
            </a:fld>
            <a:endParaRPr lang="en-US"/>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B49F10B6-3E76-43AF-A90E-66AD441DEC18}" type="slidenum">
              <a:rPr lang="en-US" smtClean="0"/>
              <a:pPr/>
              <a:t>‹#›</a:t>
            </a:fld>
            <a:endParaRPr lang="en-US"/>
          </a:p>
        </p:txBody>
      </p:sp>
    </p:spTree>
    <p:extLst>
      <p:ext uri="{BB962C8B-B14F-4D97-AF65-F5344CB8AC3E}">
        <p14:creationId xmlns:p14="http://schemas.microsoft.com/office/powerpoint/2010/main" val="172158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78D1B966-23C7-4DB9-B678-601D66A1D5C7}" type="datetime1">
              <a:rPr lang="en-US" smtClean="0"/>
              <a:pPr/>
              <a:t>2/20/2023</a:t>
            </a:fld>
            <a:endParaRPr lang="en-US"/>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AAE315F9-84A0-4CAD-AF1F-38CA32EDA9B1}" type="slidenum">
              <a:rPr lang="en-US" smtClean="0"/>
              <a:pPr/>
              <a:t>‹#›</a:t>
            </a:fld>
            <a:endParaRPr lang="en-US"/>
          </a:p>
        </p:txBody>
      </p:sp>
    </p:spTree>
    <p:extLst>
      <p:ext uri="{BB962C8B-B14F-4D97-AF65-F5344CB8AC3E}">
        <p14:creationId xmlns:p14="http://schemas.microsoft.com/office/powerpoint/2010/main" val="1398459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39568DF6-364A-4EB0-90DC-4E9C634739D6}" type="datetime1">
              <a:rPr lang="en-US" smtClean="0"/>
              <a:pPr/>
              <a:t>2/20/2023</a:t>
            </a:fld>
            <a:endParaRPr lang="en-US"/>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24B187E5-FDB0-424B-AB1C-703130B0252C}" type="slidenum">
              <a:rPr lang="en-US" smtClean="0"/>
              <a:pPr/>
              <a:t>‹#›</a:t>
            </a:fld>
            <a:endParaRPr lang="en-US"/>
          </a:p>
        </p:txBody>
      </p:sp>
    </p:spTree>
    <p:extLst>
      <p:ext uri="{BB962C8B-B14F-4D97-AF65-F5344CB8AC3E}">
        <p14:creationId xmlns:p14="http://schemas.microsoft.com/office/powerpoint/2010/main" val="310669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5AB233F1-0F92-4C3D-A7B5-9F363A7B74EF}" type="datetime1">
              <a:rPr lang="en-US"/>
              <a:pPr/>
              <a:t>2/20/2023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16AC398D-2270-4E5E-8D7E-66D35AED1F50}" type="slidenum">
              <a:rPr lang="en-US"/>
              <a:pPr/>
              <a:t>‹#›</a:t>
            </a:fld>
            <a:endParaRPr lang="en-US"/>
          </a:p>
        </p:txBody>
      </p:sp>
    </p:spTree>
    <p:extLst>
      <p:ext uri="{BB962C8B-B14F-4D97-AF65-F5344CB8AC3E}">
        <p14:creationId xmlns:p14="http://schemas.microsoft.com/office/powerpoint/2010/main" val="1951002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D730E926-3F09-4984-88AF-91FF1458F2B4}" type="datetime1">
              <a:rPr lang="en-US" smtClean="0"/>
              <a:pPr/>
              <a:t>2/20/2023</a:t>
            </a:fld>
            <a:endParaRPr lang="en-US"/>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611C497C-39DB-4E72-A700-C1326FD5FCCD}" type="slidenum">
              <a:rPr lang="en-US" smtClean="0"/>
              <a:pPr/>
              <a:t>‹#›</a:t>
            </a:fld>
            <a:endParaRPr lang="en-US"/>
          </a:p>
        </p:txBody>
      </p:sp>
    </p:spTree>
    <p:extLst>
      <p:ext uri="{BB962C8B-B14F-4D97-AF65-F5344CB8AC3E}">
        <p14:creationId xmlns:p14="http://schemas.microsoft.com/office/powerpoint/2010/main" val="2142198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E4189030-BF77-4CC4-8FA8-AD999ED0D502}" type="datetime1">
              <a:rPr lang="en-US" smtClean="0"/>
              <a:pPr/>
              <a:t>2/20/2023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92F87413-5F6B-49A6-B4F4-BE22E6F522C5}" type="slidenum">
              <a:rPr lang="en-US" smtClean="0"/>
              <a:pPr/>
              <a:t>‹#›</a:t>
            </a:fld>
            <a:endParaRPr lang="en-US"/>
          </a:p>
        </p:txBody>
      </p:sp>
    </p:spTree>
    <p:extLst>
      <p:ext uri="{BB962C8B-B14F-4D97-AF65-F5344CB8AC3E}">
        <p14:creationId xmlns:p14="http://schemas.microsoft.com/office/powerpoint/2010/main" val="1486554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C06AE1E1-510C-46F9-80C7-3EFC4E20C9A7}" type="datetime1">
              <a:rPr lang="en-US" smtClean="0"/>
              <a:pPr/>
              <a:t>2/20/2023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1C98C2AF-0A63-42C6-A009-EDB18696040A}" type="slidenum">
              <a:rPr lang="en-US" smtClean="0"/>
              <a:pPr/>
              <a:t>‹#›</a:t>
            </a:fld>
            <a:endParaRPr lang="en-US"/>
          </a:p>
        </p:txBody>
      </p:sp>
    </p:spTree>
    <p:extLst>
      <p:ext uri="{BB962C8B-B14F-4D97-AF65-F5344CB8AC3E}">
        <p14:creationId xmlns:p14="http://schemas.microsoft.com/office/powerpoint/2010/main" val="1674350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1471" y="533400"/>
            <a:ext cx="4041530" cy="685800"/>
          </a:xfrm>
        </p:spPr>
        <p:txBody>
          <a:bodyPr/>
          <a:lstStyle/>
          <a:p>
            <a:r>
              <a:rPr lang="en-US" dirty="0"/>
              <a:t>TITLE STYLE</a:t>
            </a:r>
          </a:p>
        </p:txBody>
      </p:sp>
      <p:sp>
        <p:nvSpPr>
          <p:cNvPr id="5" name="Text Placeholder 4"/>
          <p:cNvSpPr>
            <a:spLocks noGrp="1"/>
          </p:cNvSpPr>
          <p:nvPr>
            <p:ph type="body" sz="quarter" idx="10"/>
          </p:nvPr>
        </p:nvSpPr>
        <p:spPr>
          <a:xfrm>
            <a:off x="911226" y="1600200"/>
            <a:ext cx="7318375" cy="4572000"/>
          </a:xfrm>
        </p:spPr>
        <p:txBody>
          <a:bodyPr/>
          <a:lstStyle>
            <a:lvl1pPr>
              <a:spcBef>
                <a:spcPts val="1200"/>
              </a:spcBef>
              <a:spcAft>
                <a:spcPts val="0"/>
              </a:spcAft>
              <a:defRPr/>
            </a:lvl1pPr>
            <a:lvl2pPr>
              <a:spcBef>
                <a:spcPts val="1000"/>
              </a:spcBef>
              <a:spcAft>
                <a:spcPts val="0"/>
              </a:spcAft>
              <a:defRPr/>
            </a:lvl2pPr>
            <a:lvl3pPr>
              <a:spcBef>
                <a:spcPts val="1000"/>
              </a:spcBef>
              <a:spcAft>
                <a:spcPts val="0"/>
              </a:spcAft>
              <a:defRPr/>
            </a:lvl3pPr>
            <a:lvl4pPr>
              <a:spcBef>
                <a:spcPts val="600"/>
              </a:spcBef>
              <a:spcAft>
                <a:spcPts val="0"/>
              </a:spcAft>
              <a:defRPr/>
            </a:lvl4pPr>
            <a:lvl5pPr>
              <a:spcBef>
                <a:spcPts val="6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3116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45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AD6FD90-918A-4E18-8EE1-54C361EBE6CD}" type="datetime1">
              <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2/20/2023</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13990DC-F4EA-45B2-A863-FB8B42731DFC}" type="slidenum">
              <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53397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290D1B5-6790-4F46-9345-E5FF8B4D2EEC}" type="datetime1">
              <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2/20/2023</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C44233A-4C8C-4772-8654-B34712BA072C}" type="slidenum">
              <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002589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B4759CF-1CD7-4FE6-B1F8-90DCBA766DF3}" type="datetime1">
              <a:rPr lang="en-US"/>
              <a:pPr/>
              <a:t>2/20/2023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9865E4F-FCDE-4766-A2C3-7CD491C94B52}" type="slidenum">
              <a:rPr lang="en-US"/>
              <a:pPr/>
              <a:t>‹#›</a:t>
            </a:fld>
            <a:endParaRPr lang="en-US"/>
          </a:p>
        </p:txBody>
      </p:sp>
    </p:spTree>
    <p:extLst>
      <p:ext uri="{BB962C8B-B14F-4D97-AF65-F5344CB8AC3E}">
        <p14:creationId xmlns:p14="http://schemas.microsoft.com/office/powerpoint/2010/main" val="91720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92E55BBF-63E6-4F5B-824D-7BFAF4B637A9}" type="datetime1">
              <a:rPr lang="en-US"/>
              <a:pPr/>
              <a:t>2/20/2023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DF172149-33DE-44F0-B42A-8F1B4AC8CD86}" type="slidenum">
              <a:rPr lang="en-US"/>
              <a:pPr/>
              <a:t>‹#›</a:t>
            </a:fld>
            <a:endParaRPr lang="en-US"/>
          </a:p>
        </p:txBody>
      </p:sp>
    </p:spTree>
    <p:extLst>
      <p:ext uri="{BB962C8B-B14F-4D97-AF65-F5344CB8AC3E}">
        <p14:creationId xmlns:p14="http://schemas.microsoft.com/office/powerpoint/2010/main" val="106938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52577FB0-5A19-4940-8B21-B8368A0AA70D}" type="datetime1">
              <a:rPr lang="en-US"/>
              <a:pPr/>
              <a:t>2/20/2023</a:t>
            </a:fld>
            <a:endParaRPr lang="en-US"/>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C3CDA136-30A5-41E7-9171-6D382CFE18F3}" type="slidenum">
              <a:rPr lang="en-US"/>
              <a:pPr/>
              <a:t>‹#›</a:t>
            </a:fld>
            <a:endParaRPr lang="en-US"/>
          </a:p>
        </p:txBody>
      </p:sp>
    </p:spTree>
    <p:extLst>
      <p:ext uri="{BB962C8B-B14F-4D97-AF65-F5344CB8AC3E}">
        <p14:creationId xmlns:p14="http://schemas.microsoft.com/office/powerpoint/2010/main" val="377786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6F304DC2-C248-4795-83F2-E236F4993ACC}" type="datetime1">
              <a:rPr lang="en-US"/>
              <a:pPr/>
              <a:t>2/20/2023</a:t>
            </a:fld>
            <a:endParaRPr lang="en-US"/>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26CE0A39-AD86-4D34-8D4A-6833C6624875}" type="slidenum">
              <a:rPr lang="en-US"/>
              <a:pPr/>
              <a:t>‹#›</a:t>
            </a:fld>
            <a:endParaRPr lang="en-US"/>
          </a:p>
        </p:txBody>
      </p:sp>
    </p:spTree>
    <p:extLst>
      <p:ext uri="{BB962C8B-B14F-4D97-AF65-F5344CB8AC3E}">
        <p14:creationId xmlns:p14="http://schemas.microsoft.com/office/powerpoint/2010/main" val="310880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74517987-930E-415C-B6D7-820891CC07AB}" type="datetime1">
              <a:rPr lang="en-US"/>
              <a:pPr/>
              <a:t>2/20/2023</a:t>
            </a:fld>
            <a:endParaRPr lang="en-US"/>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B49F10B6-3E76-43AF-A90E-66AD441DEC18}" type="slidenum">
              <a:rPr lang="en-US"/>
              <a:pPr/>
              <a:t>‹#›</a:t>
            </a:fld>
            <a:endParaRPr lang="en-US"/>
          </a:p>
        </p:txBody>
      </p:sp>
    </p:spTree>
    <p:extLst>
      <p:ext uri="{BB962C8B-B14F-4D97-AF65-F5344CB8AC3E}">
        <p14:creationId xmlns:p14="http://schemas.microsoft.com/office/powerpoint/2010/main" val="360775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78D1B966-23C7-4DB9-B678-601D66A1D5C7}" type="datetime1">
              <a:rPr lang="en-US"/>
              <a:pPr/>
              <a:t>2/20/2023</a:t>
            </a:fld>
            <a:endParaRPr lang="en-US"/>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AAE315F9-84A0-4CAD-AF1F-38CA32EDA9B1}" type="slidenum">
              <a:rPr lang="en-US"/>
              <a:pPr/>
              <a:t>‹#›</a:t>
            </a:fld>
            <a:endParaRPr lang="en-US"/>
          </a:p>
        </p:txBody>
      </p:sp>
    </p:spTree>
    <p:extLst>
      <p:ext uri="{BB962C8B-B14F-4D97-AF65-F5344CB8AC3E}">
        <p14:creationId xmlns:p14="http://schemas.microsoft.com/office/powerpoint/2010/main" val="285994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39568DF6-364A-4EB0-90DC-4E9C634739D6}" type="datetime1">
              <a:rPr lang="en-US"/>
              <a:pPr/>
              <a:t>2/20/2023</a:t>
            </a:fld>
            <a:endParaRPr lang="en-US"/>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24B187E5-FDB0-424B-AB1C-703130B0252C}" type="slidenum">
              <a:rPr lang="en-US"/>
              <a:pPr/>
              <a:t>‹#›</a:t>
            </a:fld>
            <a:endParaRPr lang="en-US"/>
          </a:p>
        </p:txBody>
      </p:sp>
    </p:spTree>
    <p:extLst>
      <p:ext uri="{BB962C8B-B14F-4D97-AF65-F5344CB8AC3E}">
        <p14:creationId xmlns:p14="http://schemas.microsoft.com/office/powerpoint/2010/main" val="386919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D730E926-3F09-4984-88AF-91FF1458F2B4}" type="datetime1">
              <a:rPr lang="en-US"/>
              <a:pPr/>
              <a:t>2/20/2023</a:t>
            </a:fld>
            <a:endParaRPr lang="en-US"/>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611C497C-39DB-4E72-A700-C1326FD5FCCD}" type="slidenum">
              <a:rPr lang="en-US"/>
              <a:pPr/>
              <a:t>‹#›</a:t>
            </a:fld>
            <a:endParaRPr lang="en-US"/>
          </a:p>
        </p:txBody>
      </p:sp>
    </p:spTree>
    <p:extLst>
      <p:ext uri="{BB962C8B-B14F-4D97-AF65-F5344CB8AC3E}">
        <p14:creationId xmlns:p14="http://schemas.microsoft.com/office/powerpoint/2010/main" val="397644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Box 85">
            <a:extLst>
              <a:ext uri="{FF2B5EF4-FFF2-40B4-BE49-F238E27FC236}">
                <a16:creationId xmlns:a16="http://schemas.microsoft.com/office/drawing/2014/main" id="{A198368E-8FF6-4FF5-AB64-A107F21E9CA6}"/>
              </a:ext>
            </a:extLst>
          </p:cNvPr>
          <p:cNvSpPr txBox="1">
            <a:spLocks noChangeArrowheads="1"/>
          </p:cNvSpPr>
          <p:nvPr userDrawn="1"/>
        </p:nvSpPr>
        <p:spPr bwMode="auto">
          <a:xfrm>
            <a:off x="911470" y="6471824"/>
            <a:ext cx="4953000" cy="198437"/>
          </a:xfrm>
          <a:prstGeom prst="rect">
            <a:avLst/>
          </a:prstGeom>
          <a:no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hangingPunct="0">
              <a:defRPr/>
            </a:pPr>
            <a:r>
              <a:rPr lang="en-US" sz="700" dirty="0">
                <a:solidFill>
                  <a:schemeClr val="bg1"/>
                </a:solidFill>
                <a:cs typeface="+mn-cs"/>
              </a:rPr>
              <a:t>Copyright © 2019 University of California, Berkeley. All rights reserved.</a:t>
            </a:r>
          </a:p>
        </p:txBody>
      </p:sp>
    </p:spTree>
    <p:extLst>
      <p:ext uri="{BB962C8B-B14F-4D97-AF65-F5344CB8AC3E}">
        <p14:creationId xmlns:p14="http://schemas.microsoft.com/office/powerpoint/2010/main" val="145039402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457200" rtl="0" eaLnBrk="1" fontAlgn="base" hangingPunct="1">
        <a:lnSpc>
          <a:spcPts val="3800"/>
        </a:lnSpc>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ts val="1000"/>
        </a:spcBef>
        <a:spcAft>
          <a:spcPts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ts val="0"/>
        </a:spcBef>
        <a:spcAft>
          <a:spcPts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ts val="0"/>
        </a:spcBef>
        <a:spcAft>
          <a:spcPts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ts val="0"/>
        </a:spcBef>
        <a:spcAft>
          <a:spcPts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ts val="0"/>
        </a:spcBef>
        <a:spcAft>
          <a:spcPts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05_PPT-template.jpg"/>
          <p:cNvPicPr>
            <a:picLocks noChangeAspect="1"/>
          </p:cNvPicPr>
          <p:nvPr/>
        </p:nvPicPr>
        <p:blipFill>
          <a:blip r:embed="rId15"/>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Box 85">
            <a:extLst>
              <a:ext uri="{FF2B5EF4-FFF2-40B4-BE49-F238E27FC236}">
                <a16:creationId xmlns:a16="http://schemas.microsoft.com/office/drawing/2014/main" id="{F90FA784-D0F6-4DF3-A933-F93604C4DD23}"/>
              </a:ext>
            </a:extLst>
          </p:cNvPr>
          <p:cNvSpPr txBox="1">
            <a:spLocks noChangeArrowheads="1"/>
          </p:cNvSpPr>
          <p:nvPr userDrawn="1"/>
        </p:nvSpPr>
        <p:spPr bwMode="auto">
          <a:xfrm>
            <a:off x="911470" y="6471824"/>
            <a:ext cx="4953000" cy="198437"/>
          </a:xfrm>
          <a:prstGeom prst="rect">
            <a:avLst/>
          </a:prstGeom>
          <a:no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hangingPunct="0">
              <a:defRPr/>
            </a:pPr>
            <a:r>
              <a:rPr lang="en-US" sz="700" dirty="0">
                <a:cs typeface="+mn-cs"/>
              </a:rPr>
              <a:t>Copyright © 2019 University of California, Berkeley. All rights reserved.</a:t>
            </a:r>
          </a:p>
        </p:txBody>
      </p:sp>
      <p:pic>
        <p:nvPicPr>
          <p:cNvPr id="3" name="Picture 2">
            <a:extLst>
              <a:ext uri="{FF2B5EF4-FFF2-40B4-BE49-F238E27FC236}">
                <a16:creationId xmlns:a16="http://schemas.microsoft.com/office/drawing/2014/main" id="{380BD864-EDF4-47C6-AD97-64E32BA70A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86599" y="6171565"/>
            <a:ext cx="914399" cy="486136"/>
          </a:xfrm>
          <a:prstGeom prst="rect">
            <a:avLst/>
          </a:prstGeom>
        </p:spPr>
      </p:pic>
    </p:spTree>
    <p:extLst>
      <p:ext uri="{BB962C8B-B14F-4D97-AF65-F5344CB8AC3E}">
        <p14:creationId xmlns:p14="http://schemas.microsoft.com/office/powerpoint/2010/main" val="12677227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05_PPT-template.jpg"/>
          <p:cNvPicPr>
            <a:picLocks noChangeAspect="1"/>
          </p:cNvPicPr>
          <p:nvPr/>
        </p:nvPicPr>
        <p:blipFill>
          <a:blip r:embed="rId5"/>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75D6C7D-0841-4EC9-887C-1E7FE37CFB56}" type="datetime1">
              <a:rPr lang="en-US"/>
              <a:pPr/>
              <a:t>2/20/2023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F39E1125-9B46-4E39-9C0F-60D1120126F5}" type="slidenum">
              <a:rPr lang="en-US"/>
              <a:pPr/>
              <a:t>‹#›</a:t>
            </a:fld>
            <a:endParaRPr lang="en-US"/>
          </a:p>
        </p:txBody>
      </p:sp>
    </p:spTree>
    <p:extLst>
      <p:ext uri="{BB962C8B-B14F-4D97-AF65-F5344CB8AC3E}">
        <p14:creationId xmlns:p14="http://schemas.microsoft.com/office/powerpoint/2010/main" val="319163094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chart" Target="../charts/chart1.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6.xml"/><Relationship Id="rId5" Type="http://schemas.openxmlformats.org/officeDocument/2006/relationships/image" Target="../media/image21.emf"/><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hyperlink" Target="http://www.ntacounts.org/" TargetMode="Externa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F3CC-6781-476A-9DBF-68AE7C9B3754}"/>
              </a:ext>
            </a:extLst>
          </p:cNvPr>
          <p:cNvSpPr>
            <a:spLocks noGrp="1"/>
          </p:cNvSpPr>
          <p:nvPr>
            <p:ph type="ctrTitle"/>
          </p:nvPr>
        </p:nvSpPr>
        <p:spPr>
          <a:xfrm>
            <a:off x="685800" y="762000"/>
            <a:ext cx="7772400" cy="2536825"/>
          </a:xfrm>
        </p:spPr>
        <p:txBody>
          <a:bodyPr/>
          <a:lstStyle/>
          <a:p>
            <a:r>
              <a:rPr lang="en-US" dirty="0"/>
              <a:t>National Time Transfer Accounts </a:t>
            </a:r>
            <a:br>
              <a:rPr lang="en-US" dirty="0"/>
            </a:br>
            <a:r>
              <a:rPr lang="en-US" dirty="0"/>
              <a:t>Workshop</a:t>
            </a:r>
            <a:br>
              <a:rPr lang="en-US" dirty="0"/>
            </a:br>
            <a:br>
              <a:rPr lang="en-US" sz="3200" dirty="0"/>
            </a:br>
            <a:r>
              <a:rPr lang="en-US" sz="2000" b="1" dirty="0"/>
              <a:t>Part 1: Overview and orientation</a:t>
            </a:r>
          </a:p>
        </p:txBody>
      </p:sp>
      <p:sp>
        <p:nvSpPr>
          <p:cNvPr id="3" name="Subtitle 2">
            <a:extLst>
              <a:ext uri="{FF2B5EF4-FFF2-40B4-BE49-F238E27FC236}">
                <a16:creationId xmlns:a16="http://schemas.microsoft.com/office/drawing/2014/main" id="{F158DA53-086B-4886-8D82-80389125788B}"/>
              </a:ext>
            </a:extLst>
          </p:cNvPr>
          <p:cNvSpPr>
            <a:spLocks noGrp="1"/>
          </p:cNvSpPr>
          <p:nvPr>
            <p:ph type="subTitle" idx="1"/>
          </p:nvPr>
        </p:nvSpPr>
        <p:spPr>
          <a:xfrm>
            <a:off x="762000" y="3810000"/>
            <a:ext cx="7772400" cy="2209800"/>
          </a:xfrm>
        </p:spPr>
        <p:txBody>
          <a:bodyPr/>
          <a:lstStyle/>
          <a:p>
            <a:pPr>
              <a:spcBef>
                <a:spcPts val="0"/>
              </a:spcBef>
            </a:pPr>
            <a:r>
              <a:rPr lang="en-US" sz="1600" b="1" dirty="0">
                <a:solidFill>
                  <a:schemeClr val="tx1"/>
                </a:solidFill>
              </a:rPr>
              <a:t>Gretchen Donehower</a:t>
            </a:r>
          </a:p>
          <a:p>
            <a:pPr>
              <a:spcBef>
                <a:spcPts val="0"/>
              </a:spcBef>
            </a:pPr>
            <a:r>
              <a:rPr lang="en-US" sz="1600" b="1" dirty="0">
                <a:solidFill>
                  <a:schemeClr val="tx1"/>
                </a:solidFill>
              </a:rPr>
              <a:t>University of California, Berkley </a:t>
            </a:r>
          </a:p>
          <a:p>
            <a:pPr>
              <a:spcBef>
                <a:spcPts val="0"/>
              </a:spcBef>
            </a:pPr>
            <a:endParaRPr lang="en-US" sz="1600" b="1" dirty="0">
              <a:solidFill>
                <a:schemeClr val="tx1"/>
              </a:solidFill>
            </a:endParaRPr>
          </a:p>
          <a:p>
            <a:pPr>
              <a:spcBef>
                <a:spcPts val="0"/>
              </a:spcBef>
            </a:pPr>
            <a:r>
              <a:rPr lang="en-US" sz="1600" b="1" dirty="0">
                <a:solidFill>
                  <a:schemeClr val="tx1"/>
                </a:solidFill>
              </a:rPr>
              <a:t>Tim Miller</a:t>
            </a:r>
          </a:p>
          <a:p>
            <a:pPr>
              <a:spcBef>
                <a:spcPts val="0"/>
              </a:spcBef>
            </a:pPr>
            <a:r>
              <a:rPr lang="en-US" sz="1600" b="1" dirty="0">
                <a:solidFill>
                  <a:schemeClr val="tx1"/>
                </a:solidFill>
              </a:rPr>
              <a:t>United Nations DESA</a:t>
            </a:r>
          </a:p>
          <a:p>
            <a:pPr>
              <a:spcBef>
                <a:spcPts val="0"/>
              </a:spcBef>
            </a:pPr>
            <a:endParaRPr lang="en-US" sz="1600" dirty="0">
              <a:solidFill>
                <a:schemeClr val="tx1"/>
              </a:solidFill>
            </a:endParaRPr>
          </a:p>
          <a:p>
            <a:r>
              <a:rPr lang="en-US" sz="1600" dirty="0">
                <a:solidFill>
                  <a:schemeClr val="tx1"/>
                </a:solidFill>
              </a:rPr>
              <a:t>14th Global Meeting of the NTA Network</a:t>
            </a:r>
          </a:p>
          <a:p>
            <a:r>
              <a:rPr lang="en-US" sz="1600" dirty="0">
                <a:solidFill>
                  <a:schemeClr val="tx1"/>
                </a:solidFill>
              </a:rPr>
              <a:t>University of Paris - Dauphine, February 16, 2023 </a:t>
            </a:r>
            <a:endParaRPr lang="en-US" dirty="0">
              <a:solidFill>
                <a:schemeClr val="tx1"/>
              </a:solidFill>
            </a:endParaRPr>
          </a:p>
        </p:txBody>
      </p:sp>
    </p:spTree>
    <p:extLst>
      <p:ext uri="{BB962C8B-B14F-4D97-AF65-F5344CB8AC3E}">
        <p14:creationId xmlns:p14="http://schemas.microsoft.com/office/powerpoint/2010/main" val="319669318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A972-4BEC-4202-BABF-EA636A218DD0}"/>
              </a:ext>
            </a:extLst>
          </p:cNvPr>
          <p:cNvSpPr>
            <a:spLocks noGrp="1"/>
          </p:cNvSpPr>
          <p:nvPr>
            <p:ph type="title"/>
          </p:nvPr>
        </p:nvSpPr>
        <p:spPr/>
        <p:txBody>
          <a:bodyPr/>
          <a:lstStyle/>
          <a:p>
            <a:r>
              <a:rPr lang="en-US" dirty="0">
                <a:solidFill>
                  <a:schemeClr val="bg1"/>
                </a:solidFill>
              </a:rPr>
              <a:t>What have we learned from CWW?</a:t>
            </a:r>
          </a:p>
        </p:txBody>
      </p:sp>
      <p:sp>
        <p:nvSpPr>
          <p:cNvPr id="3" name="Content Placeholder 2">
            <a:extLst>
              <a:ext uri="{FF2B5EF4-FFF2-40B4-BE49-F238E27FC236}">
                <a16:creationId xmlns:a16="http://schemas.microsoft.com/office/drawing/2014/main" id="{DECC717B-69B6-4DB6-9BEC-0A4F926E0536}"/>
              </a:ext>
            </a:extLst>
          </p:cNvPr>
          <p:cNvSpPr>
            <a:spLocks noGrp="1"/>
          </p:cNvSpPr>
          <p:nvPr>
            <p:ph idx="1"/>
          </p:nvPr>
        </p:nvSpPr>
        <p:spPr>
          <a:xfrm>
            <a:off x="462595" y="1447800"/>
            <a:ext cx="8534400" cy="4525963"/>
          </a:xfrm>
        </p:spPr>
        <p:txBody>
          <a:bodyPr/>
          <a:lstStyle/>
          <a:p>
            <a:r>
              <a:rPr lang="en-US" dirty="0">
                <a:solidFill>
                  <a:schemeClr val="bg1"/>
                </a:solidFill>
              </a:rPr>
              <a:t>The size and importance of the care economy</a:t>
            </a:r>
          </a:p>
          <a:p>
            <a:pPr lvl="1"/>
            <a:r>
              <a:rPr lang="en-US" dirty="0">
                <a:solidFill>
                  <a:schemeClr val="bg1"/>
                </a:solidFill>
              </a:rPr>
              <a:t>It is big</a:t>
            </a:r>
          </a:p>
          <a:p>
            <a:pPr lvl="1"/>
            <a:r>
              <a:rPr lang="en-US" dirty="0">
                <a:solidFill>
                  <a:schemeClr val="bg1"/>
                </a:solidFill>
              </a:rPr>
              <a:t>Most of it is unpaid</a:t>
            </a:r>
          </a:p>
          <a:p>
            <a:pPr lvl="1"/>
            <a:r>
              <a:rPr lang="en-US" dirty="0">
                <a:solidFill>
                  <a:schemeClr val="bg1"/>
                </a:solidFill>
              </a:rPr>
              <a:t>Most of the work is done by women</a:t>
            </a:r>
          </a:p>
          <a:p>
            <a:pPr lvl="1"/>
            <a:r>
              <a:rPr lang="en-US" dirty="0">
                <a:solidFill>
                  <a:schemeClr val="bg1"/>
                </a:solidFill>
              </a:rPr>
              <a:t>Age patterns of care production differ from country to country</a:t>
            </a:r>
          </a:p>
          <a:p>
            <a:pPr lvl="1"/>
            <a:r>
              <a:rPr lang="en-US" dirty="0">
                <a:solidFill>
                  <a:schemeClr val="bg1"/>
                </a:solidFill>
              </a:rPr>
              <a:t>Unpaid care work creates the future, it is the first building block of human capital</a:t>
            </a:r>
          </a:p>
          <a:p>
            <a:pPr lvl="1"/>
            <a:r>
              <a:rPr lang="en-US" dirty="0">
                <a:solidFill>
                  <a:schemeClr val="bg1"/>
                </a:solidFill>
              </a:rPr>
              <a:t>Young children are care “expensive”, older people less so and many older persons are net care producers</a:t>
            </a:r>
          </a:p>
        </p:txBody>
      </p:sp>
    </p:spTree>
    <p:extLst>
      <p:ext uri="{BB962C8B-B14F-4D97-AF65-F5344CB8AC3E}">
        <p14:creationId xmlns:p14="http://schemas.microsoft.com/office/powerpoint/2010/main" val="50408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2199"/>
            <a:ext cx="9144000" cy="1143000"/>
          </a:xfrm>
        </p:spPr>
        <p:txBody>
          <a:bodyPr/>
          <a:lstStyle/>
          <a:p>
            <a:r>
              <a:rPr lang="en-US" dirty="0"/>
              <a:t>It is big in terms of time</a:t>
            </a:r>
          </a:p>
        </p:txBody>
      </p:sp>
      <p:sp>
        <p:nvSpPr>
          <p:cNvPr id="10" name="TextBox 9">
            <a:extLst>
              <a:ext uri="{FF2B5EF4-FFF2-40B4-BE49-F238E27FC236}">
                <a16:creationId xmlns:a16="http://schemas.microsoft.com/office/drawing/2014/main" id="{365A56A4-0018-4EEF-B752-0F47E89FCA0E}"/>
              </a:ext>
            </a:extLst>
          </p:cNvPr>
          <p:cNvSpPr txBox="1"/>
          <p:nvPr/>
        </p:nvSpPr>
        <p:spPr>
          <a:xfrm>
            <a:off x="116541" y="6214162"/>
            <a:ext cx="8973671" cy="584775"/>
          </a:xfrm>
          <a:prstGeom prst="rect">
            <a:avLst/>
          </a:prstGeom>
          <a:noFill/>
        </p:spPr>
        <p:txBody>
          <a:bodyPr wrap="square" rtlCol="0">
            <a:spAutoFit/>
          </a:bodyPr>
          <a:lstStyle/>
          <a:p>
            <a:r>
              <a:rPr lang="en-US" sz="1600" dirty="0"/>
              <a:t>Source: Results from national time use surveys, compiled by Counting Women’s Work, www.countingwomenswork.org</a:t>
            </a:r>
          </a:p>
        </p:txBody>
      </p:sp>
      <p:pic>
        <p:nvPicPr>
          <p:cNvPr id="11" name="Content Placeholder 10">
            <a:extLst>
              <a:ext uri="{FF2B5EF4-FFF2-40B4-BE49-F238E27FC236}">
                <a16:creationId xmlns:a16="http://schemas.microsoft.com/office/drawing/2014/main" id="{F295D23B-7F94-4F2B-8A59-AEA8ABBAC34A}"/>
              </a:ext>
            </a:extLst>
          </p:cNvPr>
          <p:cNvPicPr>
            <a:picLocks noGrp="1" noChangeAspect="1"/>
          </p:cNvPicPr>
          <p:nvPr>
            <p:ph idx="1"/>
          </p:nvPr>
        </p:nvPicPr>
        <p:blipFill>
          <a:blip r:embed="rId2"/>
          <a:stretch>
            <a:fillRect/>
          </a:stretch>
        </p:blipFill>
        <p:spPr>
          <a:xfrm>
            <a:off x="1637740" y="1501594"/>
            <a:ext cx="5151341" cy="4525963"/>
          </a:xfrm>
          <a:prstGeom prst="rect">
            <a:avLst/>
          </a:prstGeom>
        </p:spPr>
      </p:pic>
      <p:sp>
        <p:nvSpPr>
          <p:cNvPr id="12" name="TextBox 11">
            <a:extLst>
              <a:ext uri="{FF2B5EF4-FFF2-40B4-BE49-F238E27FC236}">
                <a16:creationId xmlns:a16="http://schemas.microsoft.com/office/drawing/2014/main" id="{1F144260-FE75-4CE4-8852-7D9B9574C9A5}"/>
              </a:ext>
            </a:extLst>
          </p:cNvPr>
          <p:cNvSpPr txBox="1"/>
          <p:nvPr/>
        </p:nvSpPr>
        <p:spPr>
          <a:xfrm>
            <a:off x="2697259" y="1364280"/>
            <a:ext cx="5151340" cy="461665"/>
          </a:xfrm>
          <a:prstGeom prst="rect">
            <a:avLst/>
          </a:prstGeom>
          <a:noFill/>
        </p:spPr>
        <p:txBody>
          <a:bodyPr wrap="square" rtlCol="0">
            <a:spAutoFit/>
          </a:bodyPr>
          <a:lstStyle/>
          <a:p>
            <a:r>
              <a:rPr lang="en-US" dirty="0"/>
              <a:t>Distribution of total work hours</a:t>
            </a:r>
          </a:p>
        </p:txBody>
      </p:sp>
      <p:cxnSp>
        <p:nvCxnSpPr>
          <p:cNvPr id="4" name="Straight Connector 3">
            <a:extLst>
              <a:ext uri="{FF2B5EF4-FFF2-40B4-BE49-F238E27FC236}">
                <a16:creationId xmlns:a16="http://schemas.microsoft.com/office/drawing/2014/main" id="{725A6912-4D38-4816-A997-345940FA9C87}"/>
              </a:ext>
            </a:extLst>
          </p:cNvPr>
          <p:cNvCxnSpPr/>
          <p:nvPr/>
        </p:nvCxnSpPr>
        <p:spPr>
          <a:xfrm flipV="1">
            <a:off x="4840945" y="2021541"/>
            <a:ext cx="0" cy="3662083"/>
          </a:xfrm>
          <a:prstGeom prst="line">
            <a:avLst/>
          </a:prstGeom>
          <a:ln>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7860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It is big in terms of money</a:t>
            </a:r>
          </a:p>
        </p:txBody>
      </p:sp>
      <p:pic>
        <p:nvPicPr>
          <p:cNvPr id="5" name="Content Placeholder 4"/>
          <p:cNvPicPr>
            <a:picLocks noGrp="1" noChangeAspect="1"/>
          </p:cNvPicPr>
          <p:nvPr>
            <p:ph idx="1"/>
          </p:nvPr>
        </p:nvPicPr>
        <p:blipFill>
          <a:blip r:embed="rId2"/>
          <a:stretch>
            <a:fillRect/>
          </a:stretch>
        </p:blipFill>
        <p:spPr>
          <a:xfrm>
            <a:off x="990600" y="1371600"/>
            <a:ext cx="7315200" cy="5318477"/>
          </a:xfrm>
          <a:prstGeom prst="rect">
            <a:avLst/>
          </a:prstGeom>
        </p:spPr>
      </p:pic>
    </p:spTree>
    <p:extLst>
      <p:ext uri="{BB962C8B-B14F-4D97-AF65-F5344CB8AC3E}">
        <p14:creationId xmlns:p14="http://schemas.microsoft.com/office/powerpoint/2010/main" val="97007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23"/>
            <a:ext cx="8229600" cy="1143000"/>
          </a:xfrm>
        </p:spPr>
        <p:txBody>
          <a:bodyPr/>
          <a:lstStyle/>
          <a:p>
            <a:r>
              <a:rPr lang="en-US" dirty="0"/>
              <a:t>Most of it is unpaid</a:t>
            </a:r>
          </a:p>
        </p:txBody>
      </p:sp>
      <p:pic>
        <p:nvPicPr>
          <p:cNvPr id="7" name="Content Placeholder 6">
            <a:extLst>
              <a:ext uri="{FF2B5EF4-FFF2-40B4-BE49-F238E27FC236}">
                <a16:creationId xmlns:a16="http://schemas.microsoft.com/office/drawing/2014/main" id="{92E91186-7E81-4F71-B62A-A21DDFE43F54}"/>
              </a:ext>
            </a:extLst>
          </p:cNvPr>
          <p:cNvPicPr>
            <a:picLocks noGrp="1" noChangeAspect="1"/>
          </p:cNvPicPr>
          <p:nvPr>
            <p:ph idx="1"/>
          </p:nvPr>
        </p:nvPicPr>
        <p:blipFill>
          <a:blip r:embed="rId2"/>
          <a:stretch>
            <a:fillRect/>
          </a:stretch>
        </p:blipFill>
        <p:spPr>
          <a:xfrm>
            <a:off x="2743200" y="1676400"/>
            <a:ext cx="4323641" cy="4525963"/>
          </a:xfrm>
          <a:prstGeom prst="rect">
            <a:avLst/>
          </a:prstGeom>
        </p:spPr>
      </p:pic>
      <p:sp>
        <p:nvSpPr>
          <p:cNvPr id="8" name="TextBox 7">
            <a:extLst>
              <a:ext uri="{FF2B5EF4-FFF2-40B4-BE49-F238E27FC236}">
                <a16:creationId xmlns:a16="http://schemas.microsoft.com/office/drawing/2014/main" id="{5CD5329C-1872-40DB-A439-7646D29CD422}"/>
              </a:ext>
            </a:extLst>
          </p:cNvPr>
          <p:cNvSpPr txBox="1"/>
          <p:nvPr/>
        </p:nvSpPr>
        <p:spPr>
          <a:xfrm>
            <a:off x="6934200" y="1219200"/>
            <a:ext cx="2209800" cy="954107"/>
          </a:xfrm>
          <a:prstGeom prst="rect">
            <a:avLst/>
          </a:prstGeom>
          <a:noFill/>
        </p:spPr>
        <p:txBody>
          <a:bodyPr wrap="square" rtlCol="0">
            <a:spAutoFit/>
          </a:bodyPr>
          <a:lstStyle/>
          <a:p>
            <a:r>
              <a:rPr lang="en-US" sz="1400" dirty="0">
                <a:solidFill>
                  <a:srgbClr val="00B050"/>
                </a:solidFill>
              </a:rPr>
              <a:t>Paid care work – more credentialed (teachers, nurses, doctors, social workers)</a:t>
            </a:r>
          </a:p>
        </p:txBody>
      </p:sp>
      <p:sp>
        <p:nvSpPr>
          <p:cNvPr id="9" name="TextBox 8">
            <a:extLst>
              <a:ext uri="{FF2B5EF4-FFF2-40B4-BE49-F238E27FC236}">
                <a16:creationId xmlns:a16="http://schemas.microsoft.com/office/drawing/2014/main" id="{C2A383C2-53FA-4E2A-9469-00959182C0D6}"/>
              </a:ext>
            </a:extLst>
          </p:cNvPr>
          <p:cNvSpPr txBox="1"/>
          <p:nvPr/>
        </p:nvSpPr>
        <p:spPr>
          <a:xfrm>
            <a:off x="6934200" y="2270477"/>
            <a:ext cx="2209800" cy="954107"/>
          </a:xfrm>
          <a:prstGeom prst="rect">
            <a:avLst/>
          </a:prstGeom>
          <a:noFill/>
        </p:spPr>
        <p:txBody>
          <a:bodyPr wrap="square" rtlCol="0">
            <a:spAutoFit/>
          </a:bodyPr>
          <a:lstStyle/>
          <a:p>
            <a:r>
              <a:rPr lang="en-US" sz="1400" dirty="0">
                <a:solidFill>
                  <a:srgbClr val="C00000"/>
                </a:solidFill>
              </a:rPr>
              <a:t>Paid care work – less credentialed (home health aides, childcare workers)</a:t>
            </a:r>
          </a:p>
        </p:txBody>
      </p:sp>
      <p:sp>
        <p:nvSpPr>
          <p:cNvPr id="10" name="TextBox 9">
            <a:extLst>
              <a:ext uri="{FF2B5EF4-FFF2-40B4-BE49-F238E27FC236}">
                <a16:creationId xmlns:a16="http://schemas.microsoft.com/office/drawing/2014/main" id="{1121AC21-7599-4312-B38F-0099A5E21ABF}"/>
              </a:ext>
            </a:extLst>
          </p:cNvPr>
          <p:cNvSpPr txBox="1"/>
          <p:nvPr/>
        </p:nvSpPr>
        <p:spPr>
          <a:xfrm>
            <a:off x="6934200" y="4419600"/>
            <a:ext cx="2209800" cy="738664"/>
          </a:xfrm>
          <a:prstGeom prst="rect">
            <a:avLst/>
          </a:prstGeom>
          <a:noFill/>
        </p:spPr>
        <p:txBody>
          <a:bodyPr wrap="square" rtlCol="0">
            <a:spAutoFit/>
          </a:bodyPr>
          <a:lstStyle/>
          <a:p>
            <a:r>
              <a:rPr lang="en-US" sz="1400" dirty="0">
                <a:solidFill>
                  <a:srgbClr val="3333CC"/>
                </a:solidFill>
              </a:rPr>
              <a:t>Unpaid care work – direct care for adults, children, sick or disabled persons</a:t>
            </a:r>
          </a:p>
        </p:txBody>
      </p:sp>
      <p:sp>
        <p:nvSpPr>
          <p:cNvPr id="11" name="TextBox 10">
            <a:extLst>
              <a:ext uri="{FF2B5EF4-FFF2-40B4-BE49-F238E27FC236}">
                <a16:creationId xmlns:a16="http://schemas.microsoft.com/office/drawing/2014/main" id="{E279660B-0DF5-49ED-A994-C132930B48B3}"/>
              </a:ext>
            </a:extLst>
          </p:cNvPr>
          <p:cNvSpPr txBox="1"/>
          <p:nvPr/>
        </p:nvSpPr>
        <p:spPr>
          <a:xfrm>
            <a:off x="0" y="2173307"/>
            <a:ext cx="2438400" cy="2308324"/>
          </a:xfrm>
          <a:prstGeom prst="rect">
            <a:avLst/>
          </a:prstGeom>
          <a:noFill/>
        </p:spPr>
        <p:txBody>
          <a:bodyPr wrap="square" rtlCol="0">
            <a:spAutoFit/>
          </a:bodyPr>
          <a:lstStyle/>
          <a:p>
            <a:r>
              <a:rPr lang="en-US" dirty="0"/>
              <a:t>Direct care economy by type </a:t>
            </a:r>
          </a:p>
          <a:p>
            <a:r>
              <a:rPr lang="en-US" dirty="0"/>
              <a:t>(distribution of aggregate hours of direct care):</a:t>
            </a:r>
          </a:p>
        </p:txBody>
      </p:sp>
      <p:cxnSp>
        <p:nvCxnSpPr>
          <p:cNvPr id="13" name="Straight Arrow Connector 12">
            <a:extLst>
              <a:ext uri="{FF2B5EF4-FFF2-40B4-BE49-F238E27FC236}">
                <a16:creationId xmlns:a16="http://schemas.microsoft.com/office/drawing/2014/main" id="{282A293A-CC66-418D-B8A6-881FE757D01C}"/>
              </a:ext>
            </a:extLst>
          </p:cNvPr>
          <p:cNvCxnSpPr/>
          <p:nvPr/>
        </p:nvCxnSpPr>
        <p:spPr>
          <a:xfrm flipH="1">
            <a:off x="6705600" y="1676400"/>
            <a:ext cx="304800" cy="15240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1E8EAB8-8593-440A-998E-D42FF80B1873}"/>
              </a:ext>
            </a:extLst>
          </p:cNvPr>
          <p:cNvCxnSpPr>
            <a:cxnSpLocks/>
          </p:cNvCxnSpPr>
          <p:nvPr/>
        </p:nvCxnSpPr>
        <p:spPr>
          <a:xfrm flipH="1" flipV="1">
            <a:off x="6705600" y="2270477"/>
            <a:ext cx="304800" cy="9172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CD3268E-D401-4DD3-B375-3DB8A74F0620}"/>
              </a:ext>
            </a:extLst>
          </p:cNvPr>
          <p:cNvCxnSpPr/>
          <p:nvPr/>
        </p:nvCxnSpPr>
        <p:spPr>
          <a:xfrm flipH="1">
            <a:off x="6705600" y="4800600"/>
            <a:ext cx="228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02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anchor="ctr">
            <a:normAutofit/>
          </a:bodyPr>
          <a:lstStyle/>
          <a:p>
            <a:r>
              <a:rPr lang="en-US" dirty="0"/>
              <a:t>Most of it is done by women</a:t>
            </a:r>
          </a:p>
        </p:txBody>
      </p:sp>
      <p:sp>
        <p:nvSpPr>
          <p:cNvPr id="11" name="Content Placeholder 2">
            <a:extLst>
              <a:ext uri="{FF2B5EF4-FFF2-40B4-BE49-F238E27FC236}">
                <a16:creationId xmlns:a16="http://schemas.microsoft.com/office/drawing/2014/main" id="{344A340A-606D-4C7E-B2DF-F9928071045F}"/>
              </a:ext>
            </a:extLst>
          </p:cNvPr>
          <p:cNvSpPr>
            <a:spLocks noGrp="1"/>
          </p:cNvSpPr>
          <p:nvPr>
            <p:ph sz="half" idx="1"/>
          </p:nvPr>
        </p:nvSpPr>
        <p:spPr>
          <a:xfrm>
            <a:off x="457200" y="3124200"/>
            <a:ext cx="3801809" cy="3001965"/>
          </a:xfrm>
        </p:spPr>
        <p:txBody>
          <a:bodyPr/>
          <a:lstStyle/>
          <a:p>
            <a:pPr marL="0" indent="0">
              <a:buNone/>
            </a:pPr>
            <a:r>
              <a:rPr lang="en-US" dirty="0"/>
              <a:t>Share of men’s and women’s time in providing UCW:</a:t>
            </a:r>
          </a:p>
        </p:txBody>
      </p:sp>
      <p:pic>
        <p:nvPicPr>
          <p:cNvPr id="6" name="Kép 10">
            <a:extLst>
              <a:ext uri="{FF2B5EF4-FFF2-40B4-BE49-F238E27FC236}">
                <a16:creationId xmlns:a16="http://schemas.microsoft.com/office/drawing/2014/main" id="{D5CEB87A-1B08-4846-BAE2-887C73E0003E}"/>
              </a:ext>
            </a:extLst>
          </p:cNvPr>
          <p:cNvPicPr>
            <a:picLocks noGrp="1" noChangeAspect="1"/>
          </p:cNvPicPr>
          <p:nvPr>
            <p:ph sz="half" idx="2"/>
          </p:nvPr>
        </p:nvPicPr>
        <p:blipFill>
          <a:blip r:embed="rId2"/>
          <a:stretch>
            <a:fillRect/>
          </a:stretch>
        </p:blipFill>
        <p:spPr>
          <a:xfrm>
            <a:off x="3970507" y="1219200"/>
            <a:ext cx="4682204" cy="5574052"/>
          </a:xfrm>
          <a:prstGeom prst="rect">
            <a:avLst/>
          </a:prstGeom>
          <a:noFill/>
        </p:spPr>
      </p:pic>
      <p:sp>
        <p:nvSpPr>
          <p:cNvPr id="7" name="TextBox 6">
            <a:extLst>
              <a:ext uri="{FF2B5EF4-FFF2-40B4-BE49-F238E27FC236}">
                <a16:creationId xmlns:a16="http://schemas.microsoft.com/office/drawing/2014/main" id="{2CE412B1-CEDD-409E-BE8C-75F14317EF83}"/>
              </a:ext>
            </a:extLst>
          </p:cNvPr>
          <p:cNvSpPr txBox="1"/>
          <p:nvPr/>
        </p:nvSpPr>
        <p:spPr>
          <a:xfrm>
            <a:off x="5257800" y="2057400"/>
            <a:ext cx="990600" cy="369332"/>
          </a:xfrm>
          <a:prstGeom prst="rect">
            <a:avLst/>
          </a:prstGeom>
          <a:noFill/>
        </p:spPr>
        <p:txBody>
          <a:bodyPr wrap="square" rtlCol="0">
            <a:spAutoFit/>
          </a:bodyPr>
          <a:lstStyle/>
          <a:p>
            <a:r>
              <a:rPr lang="en-US" sz="1800" dirty="0">
                <a:solidFill>
                  <a:srgbClr val="0070C0"/>
                </a:solidFill>
              </a:rPr>
              <a:t>Men</a:t>
            </a:r>
          </a:p>
        </p:txBody>
      </p:sp>
      <p:sp>
        <p:nvSpPr>
          <p:cNvPr id="9" name="TextBox 8">
            <a:extLst>
              <a:ext uri="{FF2B5EF4-FFF2-40B4-BE49-F238E27FC236}">
                <a16:creationId xmlns:a16="http://schemas.microsoft.com/office/drawing/2014/main" id="{D071C2A2-2389-426E-98B5-6087A11FD89D}"/>
              </a:ext>
            </a:extLst>
          </p:cNvPr>
          <p:cNvSpPr txBox="1"/>
          <p:nvPr/>
        </p:nvSpPr>
        <p:spPr>
          <a:xfrm>
            <a:off x="6858000" y="3200400"/>
            <a:ext cx="990600" cy="369332"/>
          </a:xfrm>
          <a:prstGeom prst="rect">
            <a:avLst/>
          </a:prstGeom>
          <a:noFill/>
        </p:spPr>
        <p:txBody>
          <a:bodyPr wrap="square" rtlCol="0">
            <a:spAutoFit/>
          </a:bodyPr>
          <a:lstStyle/>
          <a:p>
            <a:r>
              <a:rPr lang="en-US" sz="1800" dirty="0">
                <a:solidFill>
                  <a:srgbClr val="FF0000"/>
                </a:solidFill>
              </a:rPr>
              <a:t>Women</a:t>
            </a:r>
          </a:p>
        </p:txBody>
      </p:sp>
    </p:spTree>
    <p:extLst>
      <p:ext uri="{BB962C8B-B14F-4D97-AF65-F5344CB8AC3E}">
        <p14:creationId xmlns:p14="http://schemas.microsoft.com/office/powerpoint/2010/main" val="354690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A close up of a map&#10;&#10;Description automatically generated">
            <a:extLst>
              <a:ext uri="{FF2B5EF4-FFF2-40B4-BE49-F238E27FC236}">
                <a16:creationId xmlns:a16="http://schemas.microsoft.com/office/drawing/2014/main" id="{E68CAC81-D9B4-48F8-93F5-822FE807AD45}"/>
              </a:ext>
            </a:extLst>
          </p:cNvPr>
          <p:cNvPicPr>
            <a:picLocks noGrp="1" noChangeAspect="1"/>
          </p:cNvPicPr>
          <p:nvPr>
            <p:ph idx="4294967295"/>
          </p:nvPr>
        </p:nvPicPr>
        <p:blipFill rotWithShape="1">
          <a:blip r:embed="rId2"/>
          <a:srcRect l="1399" t="2119" r="1399" b="2350"/>
          <a:stretch/>
        </p:blipFill>
        <p:spPr>
          <a:xfrm>
            <a:off x="933625" y="1724025"/>
            <a:ext cx="7188200" cy="5133975"/>
          </a:xfrm>
        </p:spPr>
      </p:pic>
      <p:sp>
        <p:nvSpPr>
          <p:cNvPr id="4" name="Title 3"/>
          <p:cNvSpPr>
            <a:spLocks noGrp="1"/>
          </p:cNvSpPr>
          <p:nvPr>
            <p:ph type="title" idx="4294967295"/>
          </p:nvPr>
        </p:nvSpPr>
        <p:spPr>
          <a:xfrm>
            <a:off x="0" y="6350"/>
            <a:ext cx="9144000" cy="738188"/>
          </a:xfrm>
        </p:spPr>
        <p:txBody>
          <a:bodyPr/>
          <a:lstStyle/>
          <a:p>
            <a:r>
              <a:rPr lang="en-US" dirty="0"/>
              <a:t>Variability in age patterns of care </a:t>
            </a:r>
          </a:p>
        </p:txBody>
      </p:sp>
      <p:sp>
        <p:nvSpPr>
          <p:cNvPr id="12" name="TextBox 11">
            <a:extLst>
              <a:ext uri="{FF2B5EF4-FFF2-40B4-BE49-F238E27FC236}">
                <a16:creationId xmlns:a16="http://schemas.microsoft.com/office/drawing/2014/main" id="{30ED3CDB-8BB3-4E65-9E21-879405415853}"/>
              </a:ext>
            </a:extLst>
          </p:cNvPr>
          <p:cNvSpPr txBox="1"/>
          <p:nvPr/>
        </p:nvSpPr>
        <p:spPr>
          <a:xfrm>
            <a:off x="363070" y="849868"/>
            <a:ext cx="7749989" cy="830997"/>
          </a:xfrm>
          <a:prstGeom prst="rect">
            <a:avLst/>
          </a:prstGeom>
          <a:noFill/>
        </p:spPr>
        <p:txBody>
          <a:bodyPr wrap="square" rtlCol="0">
            <a:spAutoFit/>
          </a:bodyPr>
          <a:lstStyle/>
          <a:p>
            <a:r>
              <a:rPr lang="en-US" dirty="0"/>
              <a:t>Average unpaid care work, hours/week by age, </a:t>
            </a:r>
          </a:p>
          <a:p>
            <a:r>
              <a:rPr lang="en-US" b="1" dirty="0">
                <a:solidFill>
                  <a:srgbClr val="C00000"/>
                </a:solidFill>
              </a:rPr>
              <a:t>women (solid) </a:t>
            </a:r>
            <a:r>
              <a:rPr lang="en-US" b="1" dirty="0"/>
              <a:t>and</a:t>
            </a:r>
            <a:r>
              <a:rPr lang="en-US" b="1" dirty="0">
                <a:solidFill>
                  <a:srgbClr val="C00000"/>
                </a:solidFill>
              </a:rPr>
              <a:t> men (dashed)</a:t>
            </a:r>
            <a:endParaRPr lang="en-US" b="1" dirty="0">
              <a:solidFill>
                <a:srgbClr val="0070C0"/>
              </a:solidFill>
            </a:endParaRPr>
          </a:p>
        </p:txBody>
      </p:sp>
    </p:spTree>
    <p:extLst>
      <p:ext uri="{BB962C8B-B14F-4D97-AF65-F5344CB8AC3E}">
        <p14:creationId xmlns:p14="http://schemas.microsoft.com/office/powerpoint/2010/main" val="1099746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D0FA-4E00-413C-B6FA-D480E107D0F3}"/>
              </a:ext>
            </a:extLst>
          </p:cNvPr>
          <p:cNvSpPr>
            <a:spLocks noGrp="1"/>
          </p:cNvSpPr>
          <p:nvPr>
            <p:ph type="title"/>
          </p:nvPr>
        </p:nvSpPr>
        <p:spPr>
          <a:xfrm>
            <a:off x="1000175" y="310109"/>
            <a:ext cx="7775329" cy="685800"/>
          </a:xfrm>
        </p:spPr>
        <p:txBody>
          <a:bodyPr/>
          <a:lstStyle/>
          <a:p>
            <a:pPr algn="l"/>
            <a:r>
              <a:rPr lang="en-US" sz="3700" dirty="0"/>
              <a:t>Unpaid Care Work Creates Our Future</a:t>
            </a:r>
          </a:p>
        </p:txBody>
      </p:sp>
      <p:graphicFrame>
        <p:nvGraphicFramePr>
          <p:cNvPr id="5" name="Object 4">
            <a:extLst>
              <a:ext uri="{FF2B5EF4-FFF2-40B4-BE49-F238E27FC236}">
                <a16:creationId xmlns:a16="http://schemas.microsoft.com/office/drawing/2014/main" id="{FD036547-5FE7-4CE5-879F-E8581B4B3D3D}"/>
              </a:ext>
            </a:extLst>
          </p:cNvPr>
          <p:cNvGraphicFramePr>
            <a:graphicFrameLocks noChangeAspect="1"/>
          </p:cNvGraphicFramePr>
          <p:nvPr/>
        </p:nvGraphicFramePr>
        <p:xfrm>
          <a:off x="2239965" y="2052640"/>
          <a:ext cx="4664075" cy="2751137"/>
        </p:xfrm>
        <a:graphic>
          <a:graphicData uri="http://schemas.openxmlformats.org/presentationml/2006/ole">
            <mc:AlternateContent xmlns:mc="http://schemas.openxmlformats.org/markup-compatibility/2006">
              <mc:Choice xmlns:v="urn:schemas-microsoft-com:vml" Requires="v">
                <p:oleObj name="Worksheet" r:id="rId3" imgW="4663409" imgH="2750830" progId="Excel.Sheet.12">
                  <p:embed/>
                </p:oleObj>
              </mc:Choice>
              <mc:Fallback>
                <p:oleObj name="Worksheet" r:id="rId3" imgW="4663409" imgH="2750830" progId="Excel.Sheet.12">
                  <p:embed/>
                  <p:pic>
                    <p:nvPicPr>
                      <p:cNvPr id="5" name="Object 4">
                        <a:extLst>
                          <a:ext uri="{FF2B5EF4-FFF2-40B4-BE49-F238E27FC236}">
                            <a16:creationId xmlns:a16="http://schemas.microsoft.com/office/drawing/2014/main" id="{FD036547-5FE7-4CE5-879F-E8581B4B3D3D}"/>
                          </a:ext>
                        </a:extLst>
                      </p:cNvPr>
                      <p:cNvPicPr/>
                      <p:nvPr/>
                    </p:nvPicPr>
                    <p:blipFill>
                      <a:blip r:embed="rId4">
                        <a:alphaModFix amt="0"/>
                      </a:blip>
                      <a:stretch>
                        <a:fillRect/>
                      </a:stretch>
                    </p:blipFill>
                    <p:spPr>
                      <a:xfrm>
                        <a:off x="2239965" y="2052640"/>
                        <a:ext cx="4664075" cy="2751137"/>
                      </a:xfrm>
                      <a:prstGeom prst="rect">
                        <a:avLst/>
                      </a:prstGeom>
                    </p:spPr>
                  </p:pic>
                </p:oleObj>
              </mc:Fallback>
            </mc:AlternateContent>
          </a:graphicData>
        </a:graphic>
      </p:graphicFrame>
      <p:graphicFrame>
        <p:nvGraphicFramePr>
          <p:cNvPr id="7" name="Chart 6">
            <a:extLst>
              <a:ext uri="{FF2B5EF4-FFF2-40B4-BE49-F238E27FC236}">
                <a16:creationId xmlns:a16="http://schemas.microsoft.com/office/drawing/2014/main" id="{5E48A719-837C-46E8-8FC7-2BA963C2E0AE}"/>
              </a:ext>
            </a:extLst>
          </p:cNvPr>
          <p:cNvGraphicFramePr>
            <a:graphicFrameLocks/>
          </p:cNvGraphicFramePr>
          <p:nvPr>
            <p:extLst>
              <p:ext uri="{D42A27DB-BD31-4B8C-83A1-F6EECF244321}">
                <p14:modId xmlns:p14="http://schemas.microsoft.com/office/powerpoint/2010/main" val="1369446543"/>
              </p:ext>
            </p:extLst>
          </p:nvPr>
        </p:nvGraphicFramePr>
        <p:xfrm>
          <a:off x="1173646" y="875142"/>
          <a:ext cx="6970183" cy="5227637"/>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 Placeholder 3">
            <a:extLst>
              <a:ext uri="{FF2B5EF4-FFF2-40B4-BE49-F238E27FC236}">
                <a16:creationId xmlns:a16="http://schemas.microsoft.com/office/drawing/2014/main" id="{BC7A5462-3EF4-4000-A1E5-D2AB64F46196}"/>
              </a:ext>
            </a:extLst>
          </p:cNvPr>
          <p:cNvSpPr txBox="1">
            <a:spLocks/>
          </p:cNvSpPr>
          <p:nvPr/>
        </p:nvSpPr>
        <p:spPr>
          <a:xfrm>
            <a:off x="0" y="5791200"/>
            <a:ext cx="9144000" cy="1078544"/>
          </a:xfrm>
          <a:prstGeom prst="rect">
            <a:avLst/>
          </a:prstGeom>
        </p:spPr>
        <p:txBody>
          <a:bodyPr wrap="square" anchor="t">
            <a:normAutofit fontScale="850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endParaRPr lang="en-US" sz="2400" dirty="0"/>
          </a:p>
          <a:p>
            <a:pPr marL="285750" indent="-285750">
              <a:lnSpc>
                <a:spcPct val="90000"/>
              </a:lnSpc>
              <a:buFont typeface="Arial" panose="020B0604020202020204" pitchFamily="34" charset="0"/>
              <a:buChar char="•"/>
            </a:pPr>
            <a:r>
              <a:rPr lang="en-US" sz="2400" dirty="0"/>
              <a:t>Data are monetary value of consumption during child’s first year, averaged over 17 countries participating in the Counting Women’s Work project.  Unpaid care work valued at replacement cost of average childcare worker.</a:t>
            </a:r>
          </a:p>
        </p:txBody>
      </p:sp>
    </p:spTree>
    <p:extLst>
      <p:ext uri="{BB962C8B-B14F-4D97-AF65-F5344CB8AC3E}">
        <p14:creationId xmlns:p14="http://schemas.microsoft.com/office/powerpoint/2010/main" val="293461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5697"/>
            <a:ext cx="9144000" cy="738374"/>
          </a:xfrm>
        </p:spPr>
        <p:txBody>
          <a:bodyPr/>
          <a:lstStyle/>
          <a:p>
            <a:r>
              <a:rPr lang="en-US" dirty="0"/>
              <a:t>Who is care “expensive”?</a:t>
            </a:r>
          </a:p>
        </p:txBody>
      </p:sp>
      <p:sp>
        <p:nvSpPr>
          <p:cNvPr id="12" name="TextBox 11">
            <a:extLst>
              <a:ext uri="{FF2B5EF4-FFF2-40B4-BE49-F238E27FC236}">
                <a16:creationId xmlns:a16="http://schemas.microsoft.com/office/drawing/2014/main" id="{30ED3CDB-8BB3-4E65-9E21-879405415853}"/>
              </a:ext>
            </a:extLst>
          </p:cNvPr>
          <p:cNvSpPr txBox="1"/>
          <p:nvPr/>
        </p:nvSpPr>
        <p:spPr>
          <a:xfrm>
            <a:off x="381002" y="898893"/>
            <a:ext cx="7749989" cy="830997"/>
          </a:xfrm>
          <a:prstGeom prst="rect">
            <a:avLst/>
          </a:prstGeom>
          <a:noFill/>
        </p:spPr>
        <p:txBody>
          <a:bodyPr wrap="square" rtlCol="0">
            <a:spAutoFit/>
          </a:bodyPr>
          <a:lstStyle/>
          <a:p>
            <a:r>
              <a:rPr lang="en-US" dirty="0"/>
              <a:t>Average hours/week in net UCW time consumed</a:t>
            </a:r>
          </a:p>
          <a:p>
            <a:r>
              <a:rPr lang="en-US" dirty="0"/>
              <a:t>(consumption less production)</a:t>
            </a:r>
            <a:endParaRPr lang="en-US" b="1" dirty="0">
              <a:solidFill>
                <a:srgbClr val="0070C0"/>
              </a:solidFill>
            </a:endParaRPr>
          </a:p>
        </p:txBody>
      </p:sp>
      <p:pic>
        <p:nvPicPr>
          <p:cNvPr id="8" name="Content Placeholder 7" descr="A picture containing timeline&#10;&#10;Description automatically generated">
            <a:extLst>
              <a:ext uri="{FF2B5EF4-FFF2-40B4-BE49-F238E27FC236}">
                <a16:creationId xmlns:a16="http://schemas.microsoft.com/office/drawing/2014/main" id="{1DE1D15F-346F-4639-9DE2-4E3B69C1CB5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1417" y="1823724"/>
            <a:ext cx="6921166" cy="5034276"/>
          </a:xfrm>
        </p:spPr>
      </p:pic>
      <p:sp>
        <p:nvSpPr>
          <p:cNvPr id="5" name="TextBox 4">
            <a:extLst>
              <a:ext uri="{FF2B5EF4-FFF2-40B4-BE49-F238E27FC236}">
                <a16:creationId xmlns:a16="http://schemas.microsoft.com/office/drawing/2014/main" id="{755ED413-85A0-45CC-8D65-231C73623403}"/>
              </a:ext>
            </a:extLst>
          </p:cNvPr>
          <p:cNvSpPr txBox="1"/>
          <p:nvPr/>
        </p:nvSpPr>
        <p:spPr>
          <a:xfrm>
            <a:off x="5638800" y="5562600"/>
            <a:ext cx="3048000" cy="1077218"/>
          </a:xfrm>
          <a:prstGeom prst="rect">
            <a:avLst/>
          </a:prstGeom>
          <a:noFill/>
        </p:spPr>
        <p:txBody>
          <a:bodyPr wrap="square" rtlCol="0">
            <a:spAutoFit/>
          </a:bodyPr>
          <a:lstStyle/>
          <a:p>
            <a:r>
              <a:rPr lang="en-US" sz="1600" i="1" dirty="0"/>
              <a:t>Young children receive greatest net time transfers, many older persons make transfers until oldest ages</a:t>
            </a:r>
          </a:p>
        </p:txBody>
      </p:sp>
    </p:spTree>
    <p:extLst>
      <p:ext uri="{BB962C8B-B14F-4D97-AF65-F5344CB8AC3E}">
        <p14:creationId xmlns:p14="http://schemas.microsoft.com/office/powerpoint/2010/main" val="1213121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914400" y="2819400"/>
            <a:ext cx="7770812"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lgn="ctr">
              <a:lnSpc>
                <a:spcPct val="70000"/>
              </a:lnSpc>
            </a:pPr>
            <a:r>
              <a:rPr lang="en-US" sz="4400" dirty="0">
                <a:solidFill>
                  <a:schemeClr val="bg1"/>
                </a:solidFill>
              </a:rPr>
              <a:t>Why should we care about these empirical findings?</a:t>
            </a:r>
          </a:p>
          <a:p>
            <a:pPr algn="ctr">
              <a:lnSpc>
                <a:spcPct val="70000"/>
              </a:lnSpc>
            </a:pPr>
            <a:endParaRPr lang="en-US" sz="4400" dirty="0">
              <a:solidFill>
                <a:schemeClr val="bg1"/>
              </a:solidFill>
            </a:endParaRPr>
          </a:p>
          <a:p>
            <a:pPr algn="ctr">
              <a:lnSpc>
                <a:spcPct val="70000"/>
              </a:lnSpc>
            </a:pPr>
            <a:r>
              <a:rPr lang="en-US" sz="4400" dirty="0">
                <a:solidFill>
                  <a:schemeClr val="bg1"/>
                </a:solidFill>
              </a:rPr>
              <a:t>What do they mean for policy?</a:t>
            </a:r>
          </a:p>
        </p:txBody>
      </p:sp>
    </p:spTree>
    <p:extLst>
      <p:ext uri="{BB962C8B-B14F-4D97-AF65-F5344CB8AC3E}">
        <p14:creationId xmlns:p14="http://schemas.microsoft.com/office/powerpoint/2010/main" val="348943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DCD1-9E21-46FE-8315-A1ACFA06E53B}"/>
              </a:ext>
            </a:extLst>
          </p:cNvPr>
          <p:cNvSpPr>
            <a:spLocks noGrp="1"/>
          </p:cNvSpPr>
          <p:nvPr>
            <p:ph type="title"/>
          </p:nvPr>
        </p:nvSpPr>
        <p:spPr>
          <a:xfrm>
            <a:off x="457200" y="274638"/>
            <a:ext cx="8229600" cy="1143000"/>
          </a:xfrm>
        </p:spPr>
        <p:txBody>
          <a:bodyPr wrap="square" anchor="ctr">
            <a:normAutofit/>
          </a:bodyPr>
          <a:lstStyle/>
          <a:p>
            <a:r>
              <a:rPr lang="en-US" dirty="0">
                <a:solidFill>
                  <a:schemeClr val="bg1"/>
                </a:solidFill>
              </a:rPr>
              <a:t>Unpaid Care Work and UN SDGs</a:t>
            </a:r>
          </a:p>
        </p:txBody>
      </p:sp>
      <p:pic>
        <p:nvPicPr>
          <p:cNvPr id="5" name="Picture 4" descr="A picture containing silver&#10;&#10;Description automatically generated">
            <a:extLst>
              <a:ext uri="{FF2B5EF4-FFF2-40B4-BE49-F238E27FC236}">
                <a16:creationId xmlns:a16="http://schemas.microsoft.com/office/drawing/2014/main" id="{712C29BC-90F7-4405-BD9B-119461C3278B}"/>
              </a:ext>
            </a:extLst>
          </p:cNvPr>
          <p:cNvPicPr>
            <a:picLocks noChangeAspect="1"/>
          </p:cNvPicPr>
          <p:nvPr/>
        </p:nvPicPr>
        <p:blipFill rotWithShape="1">
          <a:blip r:embed="rId3">
            <a:extLst>
              <a:ext uri="{28A0092B-C50C-407E-A947-70E740481C1C}">
                <a14:useLocalDpi xmlns:a14="http://schemas.microsoft.com/office/drawing/2010/main" val="0"/>
              </a:ext>
            </a:extLst>
          </a:blip>
          <a:srcRect l="66036" t="21886" r="17927" b="52859"/>
          <a:stretch/>
        </p:blipFill>
        <p:spPr>
          <a:xfrm>
            <a:off x="457200" y="1843891"/>
            <a:ext cx="4038600" cy="4038580"/>
          </a:xfrm>
          <a:prstGeom prst="rect">
            <a:avLst/>
          </a:prstGeom>
          <a:noFill/>
        </p:spPr>
      </p:pic>
      <p:sp>
        <p:nvSpPr>
          <p:cNvPr id="10" name="Content Placeholder 3">
            <a:extLst>
              <a:ext uri="{FF2B5EF4-FFF2-40B4-BE49-F238E27FC236}">
                <a16:creationId xmlns:a16="http://schemas.microsoft.com/office/drawing/2014/main" id="{3BB594E8-AF00-41FE-AF38-FDB311576C9F}"/>
              </a:ext>
            </a:extLst>
          </p:cNvPr>
          <p:cNvSpPr>
            <a:spLocks noGrp="1"/>
          </p:cNvSpPr>
          <p:nvPr>
            <p:ph sz="half" idx="2"/>
          </p:nvPr>
        </p:nvSpPr>
        <p:spPr>
          <a:xfrm>
            <a:off x="4648200" y="1524001"/>
            <a:ext cx="4038600" cy="5059362"/>
          </a:xfrm>
        </p:spPr>
        <p:txBody>
          <a:bodyPr wrap="square" anchor="t">
            <a:normAutofit lnSpcReduction="10000"/>
          </a:bodyPr>
          <a:lstStyle/>
          <a:p>
            <a:r>
              <a:rPr lang="en-US" dirty="0">
                <a:solidFill>
                  <a:schemeClr val="bg1"/>
                </a:solidFill>
              </a:rPr>
              <a:t>5.4 Recognize and value unpaid care and domestic work through the provision of public services, infrastructure and social protection policies and the promotion of shared responsibility within the household and the family as nationally appropriate</a:t>
            </a:r>
          </a:p>
        </p:txBody>
      </p:sp>
    </p:spTree>
    <p:extLst>
      <p:ext uri="{BB962C8B-B14F-4D97-AF65-F5344CB8AC3E}">
        <p14:creationId xmlns:p14="http://schemas.microsoft.com/office/powerpoint/2010/main" val="3790487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EFAD-EFF5-43F1-8DBD-8DF652C410D5}"/>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EC575403-6534-46EA-ABEC-54D343067268}"/>
              </a:ext>
            </a:extLst>
          </p:cNvPr>
          <p:cNvSpPr>
            <a:spLocks noGrp="1"/>
          </p:cNvSpPr>
          <p:nvPr>
            <p:ph idx="1"/>
          </p:nvPr>
        </p:nvSpPr>
        <p:spPr>
          <a:xfrm>
            <a:off x="457200" y="2133600"/>
            <a:ext cx="8229600" cy="3992565"/>
          </a:xfrm>
        </p:spPr>
        <p:txBody>
          <a:bodyPr/>
          <a:lstStyle/>
          <a:p>
            <a:r>
              <a:rPr lang="en-US" dirty="0"/>
              <a:t>To explain the motivation behind the development of the Counting Women’s Work project and National Time Transfer Accounts</a:t>
            </a:r>
          </a:p>
          <a:p>
            <a:r>
              <a:rPr lang="en-US" dirty="0"/>
              <a:t>To give a brief summary of the methods</a:t>
            </a:r>
          </a:p>
          <a:p>
            <a:r>
              <a:rPr lang="en-US" dirty="0"/>
              <a:t>To share what we have learned so far</a:t>
            </a:r>
          </a:p>
        </p:txBody>
      </p:sp>
    </p:spTree>
    <p:extLst>
      <p:ext uri="{BB962C8B-B14F-4D97-AF65-F5344CB8AC3E}">
        <p14:creationId xmlns:p14="http://schemas.microsoft.com/office/powerpoint/2010/main" val="3864260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915194" y="411480"/>
            <a:ext cx="7770812"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lnSpc>
                <a:spcPct val="70000"/>
              </a:lnSpc>
            </a:pPr>
            <a:r>
              <a:rPr lang="en-US" b="1" dirty="0">
                <a:solidFill>
                  <a:schemeClr val="bg1"/>
                </a:solidFill>
              </a:rPr>
              <a:t>Implications of findings </a:t>
            </a:r>
          </a:p>
          <a:p>
            <a:pPr>
              <a:lnSpc>
                <a:spcPct val="70000"/>
              </a:lnSpc>
            </a:pPr>
            <a:r>
              <a:rPr lang="en-US" b="1" dirty="0">
                <a:solidFill>
                  <a:schemeClr val="bg1"/>
                </a:solidFill>
              </a:rPr>
              <a:t>and policy responses</a:t>
            </a:r>
          </a:p>
        </p:txBody>
      </p:sp>
      <p:sp>
        <p:nvSpPr>
          <p:cNvPr id="7" name="Content Placeholder 6">
            <a:extLst>
              <a:ext uri="{FF2B5EF4-FFF2-40B4-BE49-F238E27FC236}">
                <a16:creationId xmlns:a16="http://schemas.microsoft.com/office/drawing/2014/main" id="{9DFC41B1-EDB8-442A-AFE7-472F9ABEF57B}"/>
              </a:ext>
            </a:extLst>
          </p:cNvPr>
          <p:cNvSpPr>
            <a:spLocks noGrp="1"/>
          </p:cNvSpPr>
          <p:nvPr>
            <p:ph idx="1"/>
          </p:nvPr>
        </p:nvSpPr>
        <p:spPr>
          <a:xfrm>
            <a:off x="457200" y="1676400"/>
            <a:ext cx="8229600" cy="4525963"/>
          </a:xfrm>
        </p:spPr>
        <p:txBody>
          <a:bodyPr/>
          <a:lstStyle/>
          <a:p>
            <a:r>
              <a:rPr lang="en-US" dirty="0">
                <a:solidFill>
                  <a:schemeClr val="bg1"/>
                </a:solidFill>
              </a:rPr>
              <a:t>Unpaid + feminized work = policy </a:t>
            </a:r>
            <a:r>
              <a:rPr lang="en-US" dirty="0" err="1">
                <a:solidFill>
                  <a:schemeClr val="bg1"/>
                </a:solidFill>
              </a:rPr>
              <a:t>blindspots</a:t>
            </a:r>
            <a:endParaRPr lang="en-US" dirty="0">
              <a:solidFill>
                <a:schemeClr val="bg1"/>
              </a:solidFill>
            </a:endParaRPr>
          </a:p>
          <a:p>
            <a:pPr lvl="1"/>
            <a:r>
              <a:rPr lang="en-US" dirty="0">
                <a:solidFill>
                  <a:schemeClr val="bg1"/>
                </a:solidFill>
              </a:rPr>
              <a:t>Example: we did not plan for pandemic impacts on the care economy; economic recovery slowed because care economy still impacted</a:t>
            </a:r>
          </a:p>
          <a:p>
            <a:pPr lvl="1"/>
            <a:r>
              <a:rPr lang="en-US" dirty="0">
                <a:solidFill>
                  <a:schemeClr val="bg1"/>
                </a:solidFill>
              </a:rPr>
              <a:t>Example: potential under-investment in infrastructure </a:t>
            </a:r>
          </a:p>
          <a:p>
            <a:r>
              <a:rPr lang="en-US" dirty="0">
                <a:solidFill>
                  <a:schemeClr val="bg1"/>
                </a:solidFill>
              </a:rPr>
              <a:t>What to do?</a:t>
            </a:r>
          </a:p>
          <a:p>
            <a:pPr lvl="1"/>
            <a:r>
              <a:rPr lang="en-US" dirty="0">
                <a:solidFill>
                  <a:schemeClr val="bg1"/>
                </a:solidFill>
              </a:rPr>
              <a:t>Support time use data collection, dissemination</a:t>
            </a:r>
          </a:p>
          <a:p>
            <a:pPr lvl="1"/>
            <a:r>
              <a:rPr lang="en-US" dirty="0">
                <a:solidFill>
                  <a:schemeClr val="bg1"/>
                </a:solidFill>
              </a:rPr>
              <a:t>Support research on the care economy</a:t>
            </a:r>
          </a:p>
          <a:p>
            <a:pPr lvl="1"/>
            <a:r>
              <a:rPr lang="en-US" dirty="0">
                <a:solidFill>
                  <a:schemeClr val="bg1"/>
                </a:solidFill>
              </a:rPr>
              <a:t>Embed care in policy documents, tools, plans</a:t>
            </a:r>
          </a:p>
          <a:p>
            <a:endParaRPr lang="en-US" dirty="0">
              <a:solidFill>
                <a:schemeClr val="bg1"/>
              </a:solidFill>
            </a:endParaRPr>
          </a:p>
        </p:txBody>
      </p:sp>
    </p:spTree>
    <p:extLst>
      <p:ext uri="{BB962C8B-B14F-4D97-AF65-F5344CB8AC3E}">
        <p14:creationId xmlns:p14="http://schemas.microsoft.com/office/powerpoint/2010/main" val="151156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915194" y="411480"/>
            <a:ext cx="7770812"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lnSpc>
                <a:spcPct val="70000"/>
              </a:lnSpc>
            </a:pPr>
            <a:r>
              <a:rPr lang="en-US" b="1" dirty="0">
                <a:solidFill>
                  <a:schemeClr val="bg1"/>
                </a:solidFill>
              </a:rPr>
              <a:t>Implications of findings </a:t>
            </a:r>
          </a:p>
          <a:p>
            <a:pPr>
              <a:lnSpc>
                <a:spcPct val="70000"/>
              </a:lnSpc>
            </a:pPr>
            <a:r>
              <a:rPr lang="en-US" b="1" dirty="0">
                <a:solidFill>
                  <a:schemeClr val="bg1"/>
                </a:solidFill>
              </a:rPr>
              <a:t>and policy responses</a:t>
            </a:r>
          </a:p>
        </p:txBody>
      </p:sp>
      <p:sp>
        <p:nvSpPr>
          <p:cNvPr id="7" name="Content Placeholder 6">
            <a:extLst>
              <a:ext uri="{FF2B5EF4-FFF2-40B4-BE49-F238E27FC236}">
                <a16:creationId xmlns:a16="http://schemas.microsoft.com/office/drawing/2014/main" id="{9DFC41B1-EDB8-442A-AFE7-472F9ABEF57B}"/>
              </a:ext>
            </a:extLst>
          </p:cNvPr>
          <p:cNvSpPr>
            <a:spLocks noGrp="1"/>
          </p:cNvSpPr>
          <p:nvPr>
            <p:ph idx="1"/>
          </p:nvPr>
        </p:nvSpPr>
        <p:spPr>
          <a:xfrm>
            <a:off x="457200" y="1676400"/>
            <a:ext cx="8229600" cy="4525963"/>
          </a:xfrm>
        </p:spPr>
        <p:txBody>
          <a:bodyPr/>
          <a:lstStyle/>
          <a:p>
            <a:r>
              <a:rPr lang="en-US" dirty="0">
                <a:solidFill>
                  <a:schemeClr val="bg1"/>
                </a:solidFill>
              </a:rPr>
              <a:t>Unpaid care work is a social good, not just a “burden” or “barrier” to WEE</a:t>
            </a:r>
          </a:p>
          <a:p>
            <a:pPr lvl="1"/>
            <a:r>
              <a:rPr lang="en-US" dirty="0">
                <a:solidFill>
                  <a:schemeClr val="bg1"/>
                </a:solidFill>
              </a:rPr>
              <a:t>Relative size of inputs to young children stresses importance of care</a:t>
            </a:r>
          </a:p>
          <a:p>
            <a:pPr lvl="1"/>
            <a:r>
              <a:rPr lang="en-US" dirty="0">
                <a:solidFill>
                  <a:schemeClr val="bg1"/>
                </a:solidFill>
              </a:rPr>
              <a:t>But want to share responsibilities more equitably so women are not disadvantaged</a:t>
            </a:r>
          </a:p>
          <a:p>
            <a:r>
              <a:rPr lang="en-US" dirty="0">
                <a:solidFill>
                  <a:schemeClr val="bg1"/>
                </a:solidFill>
              </a:rPr>
              <a:t>What to do?</a:t>
            </a:r>
          </a:p>
          <a:p>
            <a:pPr lvl="1"/>
            <a:r>
              <a:rPr lang="en-US" dirty="0">
                <a:solidFill>
                  <a:schemeClr val="bg1"/>
                </a:solidFill>
              </a:rPr>
              <a:t>Subsidize unpaid care work</a:t>
            </a:r>
          </a:p>
          <a:p>
            <a:pPr lvl="1"/>
            <a:r>
              <a:rPr lang="en-US" dirty="0">
                <a:solidFill>
                  <a:schemeClr val="bg1"/>
                </a:solidFill>
              </a:rPr>
              <a:t>Invest more in developing the paid care economy</a:t>
            </a:r>
          </a:p>
          <a:p>
            <a:pPr lvl="1"/>
            <a:r>
              <a:rPr lang="en-US" dirty="0">
                <a:solidFill>
                  <a:schemeClr val="bg1"/>
                </a:solidFill>
              </a:rPr>
              <a:t>Structuring family policy to involve fathers more</a:t>
            </a:r>
          </a:p>
          <a:p>
            <a:endParaRPr lang="en-US" dirty="0">
              <a:solidFill>
                <a:schemeClr val="bg1"/>
              </a:solidFill>
            </a:endParaRPr>
          </a:p>
        </p:txBody>
      </p:sp>
    </p:spTree>
    <p:extLst>
      <p:ext uri="{BB962C8B-B14F-4D97-AF65-F5344CB8AC3E}">
        <p14:creationId xmlns:p14="http://schemas.microsoft.com/office/powerpoint/2010/main" val="1794300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EFAD-EFF5-43F1-8DBD-8DF652C410D5}"/>
              </a:ext>
            </a:extLst>
          </p:cNvPr>
          <p:cNvSpPr>
            <a:spLocks noGrp="1"/>
          </p:cNvSpPr>
          <p:nvPr>
            <p:ph type="title"/>
          </p:nvPr>
        </p:nvSpPr>
        <p:spPr/>
        <p:txBody>
          <a:bodyPr/>
          <a:lstStyle/>
          <a:p>
            <a:r>
              <a:rPr lang="en-US" dirty="0"/>
              <a:t>The rest of the workshop</a:t>
            </a:r>
          </a:p>
        </p:txBody>
      </p:sp>
      <p:sp>
        <p:nvSpPr>
          <p:cNvPr id="3" name="Content Placeholder 2">
            <a:extLst>
              <a:ext uri="{FF2B5EF4-FFF2-40B4-BE49-F238E27FC236}">
                <a16:creationId xmlns:a16="http://schemas.microsoft.com/office/drawing/2014/main" id="{EC575403-6534-46EA-ABEC-54D343067268}"/>
              </a:ext>
            </a:extLst>
          </p:cNvPr>
          <p:cNvSpPr>
            <a:spLocks noGrp="1"/>
          </p:cNvSpPr>
          <p:nvPr>
            <p:ph idx="1"/>
          </p:nvPr>
        </p:nvSpPr>
        <p:spPr/>
        <p:txBody>
          <a:bodyPr/>
          <a:lstStyle/>
          <a:p>
            <a:pPr marL="457200" lvl="1" indent="0">
              <a:buNone/>
            </a:pPr>
            <a:endParaRPr lang="en-US" dirty="0"/>
          </a:p>
          <a:p>
            <a:r>
              <a:rPr lang="en-US" dirty="0"/>
              <a:t>NTA by sex</a:t>
            </a:r>
          </a:p>
          <a:p>
            <a:r>
              <a:rPr lang="en-US" dirty="0"/>
              <a:t>NTTA by sex</a:t>
            </a:r>
          </a:p>
          <a:p>
            <a:pPr lvl="1"/>
            <a:r>
              <a:rPr lang="en-US" dirty="0"/>
              <a:t>Production in Time Units</a:t>
            </a:r>
          </a:p>
          <a:p>
            <a:pPr lvl="1"/>
            <a:r>
              <a:rPr lang="en-US" dirty="0"/>
              <a:t>NTTA: Consumption and Transfers in Time Units</a:t>
            </a:r>
          </a:p>
          <a:p>
            <a:pPr lvl="1"/>
            <a:r>
              <a:rPr lang="en-US" dirty="0"/>
              <a:t>NTTA: Monetary Units</a:t>
            </a:r>
          </a:p>
          <a:p>
            <a:pPr lvl="1"/>
            <a:endParaRPr lang="en-US" dirty="0"/>
          </a:p>
        </p:txBody>
      </p:sp>
    </p:spTree>
    <p:extLst>
      <p:ext uri="{BB962C8B-B14F-4D97-AF65-F5344CB8AC3E}">
        <p14:creationId xmlns:p14="http://schemas.microsoft.com/office/powerpoint/2010/main" val="668576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F3CC-6781-476A-9DBF-68AE7C9B3754}"/>
              </a:ext>
            </a:extLst>
          </p:cNvPr>
          <p:cNvSpPr>
            <a:spLocks noGrp="1"/>
          </p:cNvSpPr>
          <p:nvPr>
            <p:ph type="ctrTitle"/>
          </p:nvPr>
        </p:nvSpPr>
        <p:spPr>
          <a:xfrm>
            <a:off x="685800" y="762000"/>
            <a:ext cx="7772400" cy="2536825"/>
          </a:xfrm>
        </p:spPr>
        <p:txBody>
          <a:bodyPr/>
          <a:lstStyle/>
          <a:p>
            <a:r>
              <a:rPr lang="en-US" dirty="0"/>
              <a:t>National Time Transfer Accounts </a:t>
            </a:r>
            <a:br>
              <a:rPr lang="en-US" dirty="0"/>
            </a:br>
            <a:r>
              <a:rPr lang="en-US" dirty="0"/>
              <a:t>Workshop</a:t>
            </a:r>
            <a:br>
              <a:rPr lang="en-US" dirty="0"/>
            </a:br>
            <a:br>
              <a:rPr lang="en-US" sz="3200" dirty="0"/>
            </a:br>
            <a:r>
              <a:rPr lang="en-US" sz="2000" b="1" dirty="0"/>
              <a:t>Part 2: NTA by Sex</a:t>
            </a:r>
          </a:p>
        </p:txBody>
      </p:sp>
      <p:sp>
        <p:nvSpPr>
          <p:cNvPr id="3" name="Subtitle 2">
            <a:extLst>
              <a:ext uri="{FF2B5EF4-FFF2-40B4-BE49-F238E27FC236}">
                <a16:creationId xmlns:a16="http://schemas.microsoft.com/office/drawing/2014/main" id="{F158DA53-086B-4886-8D82-80389125788B}"/>
              </a:ext>
            </a:extLst>
          </p:cNvPr>
          <p:cNvSpPr>
            <a:spLocks noGrp="1"/>
          </p:cNvSpPr>
          <p:nvPr>
            <p:ph type="subTitle" idx="1"/>
          </p:nvPr>
        </p:nvSpPr>
        <p:spPr>
          <a:xfrm>
            <a:off x="762000" y="3810000"/>
            <a:ext cx="7772400" cy="2209800"/>
          </a:xfrm>
        </p:spPr>
        <p:txBody>
          <a:bodyPr/>
          <a:lstStyle/>
          <a:p>
            <a:pPr>
              <a:spcBef>
                <a:spcPts val="0"/>
              </a:spcBef>
            </a:pPr>
            <a:r>
              <a:rPr lang="en-US" sz="1600" b="1" dirty="0">
                <a:solidFill>
                  <a:schemeClr val="tx1"/>
                </a:solidFill>
              </a:rPr>
              <a:t>Gretchen Donehower</a:t>
            </a:r>
          </a:p>
          <a:p>
            <a:pPr>
              <a:spcBef>
                <a:spcPts val="0"/>
              </a:spcBef>
            </a:pPr>
            <a:r>
              <a:rPr lang="en-US" sz="1600" b="1" dirty="0">
                <a:solidFill>
                  <a:schemeClr val="tx1"/>
                </a:solidFill>
              </a:rPr>
              <a:t>University of California, Berkley </a:t>
            </a:r>
          </a:p>
          <a:p>
            <a:pPr>
              <a:spcBef>
                <a:spcPts val="0"/>
              </a:spcBef>
            </a:pPr>
            <a:endParaRPr lang="en-US" sz="1600" b="1" dirty="0">
              <a:solidFill>
                <a:schemeClr val="tx1"/>
              </a:solidFill>
            </a:endParaRPr>
          </a:p>
          <a:p>
            <a:pPr>
              <a:spcBef>
                <a:spcPts val="0"/>
              </a:spcBef>
            </a:pPr>
            <a:r>
              <a:rPr lang="en-US" sz="1600" b="1" dirty="0">
                <a:solidFill>
                  <a:schemeClr val="tx1"/>
                </a:solidFill>
              </a:rPr>
              <a:t>Tim Miller</a:t>
            </a:r>
          </a:p>
          <a:p>
            <a:pPr>
              <a:spcBef>
                <a:spcPts val="0"/>
              </a:spcBef>
            </a:pPr>
            <a:r>
              <a:rPr lang="en-US" sz="1600" b="1" dirty="0">
                <a:solidFill>
                  <a:schemeClr val="tx1"/>
                </a:solidFill>
              </a:rPr>
              <a:t>United Nations DESA</a:t>
            </a:r>
          </a:p>
          <a:p>
            <a:pPr>
              <a:spcBef>
                <a:spcPts val="0"/>
              </a:spcBef>
            </a:pPr>
            <a:endParaRPr lang="en-US" sz="1600" dirty="0">
              <a:solidFill>
                <a:schemeClr val="tx1"/>
              </a:solidFill>
            </a:endParaRPr>
          </a:p>
          <a:p>
            <a:r>
              <a:rPr lang="en-US" sz="1600" dirty="0">
                <a:solidFill>
                  <a:schemeClr val="tx1"/>
                </a:solidFill>
              </a:rPr>
              <a:t>14th Global Meeting of the NTA Network</a:t>
            </a:r>
          </a:p>
          <a:p>
            <a:r>
              <a:rPr lang="en-US" sz="1600" dirty="0">
                <a:solidFill>
                  <a:schemeClr val="tx1"/>
                </a:solidFill>
              </a:rPr>
              <a:t>University of Paris - Dauphine, February 16, 2023 </a:t>
            </a:r>
            <a:endParaRPr lang="en-US" dirty="0">
              <a:solidFill>
                <a:schemeClr val="tx1"/>
              </a:solidFill>
            </a:endParaRPr>
          </a:p>
        </p:txBody>
      </p:sp>
    </p:spTree>
    <p:extLst>
      <p:ext uri="{BB962C8B-B14F-4D97-AF65-F5344CB8AC3E}">
        <p14:creationId xmlns:p14="http://schemas.microsoft.com/office/powerpoint/2010/main" val="35893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Outline</a:t>
            </a:r>
          </a:p>
        </p:txBody>
      </p:sp>
      <p:sp>
        <p:nvSpPr>
          <p:cNvPr id="3" name="Content Placeholder 2"/>
          <p:cNvSpPr>
            <a:spLocks noGrp="1"/>
          </p:cNvSpPr>
          <p:nvPr>
            <p:ph idx="1"/>
          </p:nvPr>
        </p:nvSpPr>
        <p:spPr>
          <a:xfrm>
            <a:off x="457200" y="1600200"/>
            <a:ext cx="8229600" cy="4525963"/>
          </a:xfrm>
        </p:spPr>
        <p:txBody>
          <a:bodyPr>
            <a:normAutofit/>
          </a:bodyPr>
          <a:lstStyle/>
          <a:p>
            <a:r>
              <a:rPr lang="en-US" dirty="0"/>
              <a:t>Single-sex NTA review</a:t>
            </a:r>
          </a:p>
          <a:p>
            <a:r>
              <a:rPr lang="en-US" dirty="0"/>
              <a:t>How to split single-sex NTA into two profiles by gender</a:t>
            </a:r>
          </a:p>
          <a:p>
            <a:r>
              <a:rPr lang="en-US" dirty="0"/>
              <a:t>Adjustment for consistency with single-sex NTA</a:t>
            </a:r>
          </a:p>
        </p:txBody>
      </p:sp>
    </p:spTree>
    <p:extLst>
      <p:ext uri="{BB962C8B-B14F-4D97-AF65-F5344CB8AC3E}">
        <p14:creationId xmlns:p14="http://schemas.microsoft.com/office/powerpoint/2010/main" val="3784084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NTA Estimation Steps</a:t>
            </a:r>
          </a:p>
        </p:txBody>
      </p:sp>
      <p:sp>
        <p:nvSpPr>
          <p:cNvPr id="3" name="Content Placeholder 2"/>
          <p:cNvSpPr>
            <a:spLocks noGrp="1"/>
          </p:cNvSpPr>
          <p:nvPr>
            <p:ph idx="1"/>
          </p:nvPr>
        </p:nvSpPr>
        <p:spPr>
          <a:xfrm>
            <a:off x="457200" y="1524000"/>
            <a:ext cx="8229600" cy="4931228"/>
          </a:xfrm>
        </p:spPr>
        <p:txBody>
          <a:bodyPr>
            <a:normAutofit fontScale="92500" lnSpcReduction="10000"/>
          </a:bodyPr>
          <a:lstStyle/>
          <a:p>
            <a:pPr marL="514350" indent="-514350">
              <a:buFont typeface="+mj-lt"/>
              <a:buAutoNum type="arabicPeriod"/>
            </a:pPr>
            <a:r>
              <a:rPr lang="en-US" dirty="0"/>
              <a:t>Estimate single-sex NTA</a:t>
            </a:r>
          </a:p>
          <a:p>
            <a:pPr marL="514350" indent="-514350">
              <a:buFont typeface="+mj-lt"/>
              <a:buAutoNum type="arabicPeriod"/>
            </a:pPr>
            <a:r>
              <a:rPr lang="en-US" dirty="0"/>
              <a:t>Estimate separate M/F age profiles</a:t>
            </a:r>
          </a:p>
          <a:p>
            <a:pPr marL="914400" lvl="1" indent="-514350"/>
            <a:r>
              <a:rPr lang="en-US" dirty="0"/>
              <a:t>Follow basic NTA methodology again, with additional category</a:t>
            </a:r>
          </a:p>
          <a:p>
            <a:pPr marL="914400" lvl="1" indent="-514350"/>
            <a:r>
              <a:rPr lang="en-US" dirty="0"/>
              <a:t>For regression-based imputation, add sex to independent variables in regression equations</a:t>
            </a:r>
          </a:p>
          <a:p>
            <a:pPr marL="514350" indent="-514350">
              <a:buFont typeface="+mj-lt"/>
              <a:buAutoNum type="arabicPeriod"/>
            </a:pPr>
            <a:r>
              <a:rPr lang="en-US" dirty="0"/>
              <a:t>Adjust M/F profiles to macro controls by making them consistent with single-sex NTA</a:t>
            </a:r>
          </a:p>
          <a:p>
            <a:pPr marL="514350" indent="-514350">
              <a:buFont typeface="+mj-lt"/>
              <a:buAutoNum type="arabicPeriod"/>
            </a:pPr>
            <a:r>
              <a:rPr lang="en-US" dirty="0"/>
              <a:t>Sensitivity tests based on different methodology</a:t>
            </a:r>
          </a:p>
          <a:p>
            <a:pPr lvl="1"/>
            <a:r>
              <a:rPr lang="en-US" dirty="0"/>
              <a:t>Change EAC weight allocations to regression</a:t>
            </a:r>
          </a:p>
          <a:p>
            <a:pPr lvl="1"/>
            <a:r>
              <a:rPr lang="en-US" dirty="0"/>
              <a:t>Adjust assumption about headship</a:t>
            </a:r>
          </a:p>
        </p:txBody>
      </p:sp>
    </p:spTree>
    <p:extLst>
      <p:ext uri="{BB962C8B-B14F-4D97-AF65-F5344CB8AC3E}">
        <p14:creationId xmlns:p14="http://schemas.microsoft.com/office/powerpoint/2010/main" val="1980238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for NTA by Sex</a:t>
            </a:r>
          </a:p>
        </p:txBody>
      </p:sp>
      <p:sp>
        <p:nvSpPr>
          <p:cNvPr id="3" name="Content Placeholder 2"/>
          <p:cNvSpPr>
            <a:spLocks noGrp="1"/>
          </p:cNvSpPr>
          <p:nvPr>
            <p:ph idx="1"/>
          </p:nvPr>
        </p:nvSpPr>
        <p:spPr>
          <a:xfrm>
            <a:off x="457200" y="1447800"/>
            <a:ext cx="8229600" cy="5105400"/>
          </a:xfrm>
        </p:spPr>
        <p:txBody>
          <a:bodyPr>
            <a:normAutofit fontScale="85000" lnSpcReduction="10000"/>
          </a:bodyPr>
          <a:lstStyle/>
          <a:p>
            <a:pPr marL="514350" indent="-514350">
              <a:buFont typeface="+mj-lt"/>
              <a:buAutoNum type="arabicPeriod"/>
            </a:pPr>
            <a:r>
              <a:rPr lang="en-US" dirty="0"/>
              <a:t>National account data (for computing macro controls)</a:t>
            </a:r>
          </a:p>
          <a:p>
            <a:pPr lvl="1"/>
            <a:r>
              <a:rPr lang="en-US" dirty="0"/>
              <a:t>Only computed for total population (no controls by sex)</a:t>
            </a:r>
          </a:p>
          <a:p>
            <a:pPr marL="514350" indent="-514350">
              <a:buFont typeface="+mj-lt"/>
              <a:buAutoNum type="arabicPeriod"/>
            </a:pPr>
            <a:r>
              <a:rPr lang="en-US" dirty="0"/>
              <a:t>Household survey</a:t>
            </a:r>
          </a:p>
          <a:p>
            <a:pPr lvl="1"/>
            <a:r>
              <a:rPr lang="en-US" dirty="0"/>
              <a:t>Nationally representative</a:t>
            </a:r>
          </a:p>
          <a:p>
            <a:pPr lvl="1"/>
            <a:r>
              <a:rPr lang="en-US" dirty="0"/>
              <a:t>Includes income and consumption (although some countries use different surveys for different profiles)</a:t>
            </a:r>
          </a:p>
          <a:p>
            <a:pPr lvl="1"/>
            <a:r>
              <a:rPr lang="en-US" dirty="0"/>
              <a:t>Has household roster by age and sex (and other categories of interest)</a:t>
            </a:r>
          </a:p>
          <a:p>
            <a:pPr marL="514350" indent="-514350">
              <a:buFont typeface="+mj-lt"/>
              <a:buAutoNum type="arabicPeriod"/>
            </a:pPr>
            <a:r>
              <a:rPr lang="en-US" dirty="0"/>
              <a:t>Administrative or other supplementary age shape data (for flows not measured in surveys)</a:t>
            </a:r>
          </a:p>
          <a:p>
            <a:pPr marL="514350" indent="-514350">
              <a:buFont typeface="+mj-lt"/>
              <a:buAutoNum type="arabicPeriod"/>
            </a:pPr>
            <a:r>
              <a:rPr lang="en-US" dirty="0"/>
              <a:t>Population Data</a:t>
            </a:r>
          </a:p>
          <a:p>
            <a:pPr lvl="1"/>
            <a:r>
              <a:rPr lang="en-US" dirty="0"/>
              <a:t>By age and sex</a:t>
            </a:r>
          </a:p>
          <a:p>
            <a:pPr lvl="1">
              <a:buNone/>
            </a:pPr>
            <a:endParaRPr lang="en-US" dirty="0"/>
          </a:p>
        </p:txBody>
      </p:sp>
    </p:spTree>
    <p:extLst>
      <p:ext uri="{BB962C8B-B14F-4D97-AF65-F5344CB8AC3E}">
        <p14:creationId xmlns:p14="http://schemas.microsoft.com/office/powerpoint/2010/main" val="2669548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single-sex estimation strategy</a:t>
            </a:r>
          </a:p>
        </p:txBody>
      </p:sp>
      <p:sp>
        <p:nvSpPr>
          <p:cNvPr id="3" name="Content Placeholder 2"/>
          <p:cNvSpPr>
            <a:spLocks noGrp="1"/>
          </p:cNvSpPr>
          <p:nvPr>
            <p:ph idx="1"/>
          </p:nvPr>
        </p:nvSpPr>
        <p:spPr>
          <a:xfrm>
            <a:off x="457200" y="1371600"/>
            <a:ext cx="8229600" cy="5181600"/>
          </a:xfrm>
        </p:spPr>
        <p:txBody>
          <a:bodyPr>
            <a:normAutofit fontScale="85000" lnSpcReduction="10000"/>
          </a:bodyPr>
          <a:lstStyle/>
          <a:p>
            <a:pPr marL="0" indent="0">
              <a:buNone/>
            </a:pPr>
            <a:r>
              <a:rPr lang="en-US" dirty="0"/>
              <a:t>In single sex NTA, we use different estimation strategies depending on data source, level of availability, and type of age profile:</a:t>
            </a:r>
          </a:p>
          <a:p>
            <a:pPr lvl="1"/>
            <a:r>
              <a:rPr lang="en-US" dirty="0"/>
              <a:t>Data source: household surveys</a:t>
            </a:r>
          </a:p>
          <a:p>
            <a:pPr lvl="2"/>
            <a:r>
              <a:rPr lang="en-US" dirty="0"/>
              <a:t>For individual-level data, compute age means directly</a:t>
            </a:r>
          </a:p>
          <a:p>
            <a:pPr lvl="2"/>
            <a:r>
              <a:rPr lang="en-US" dirty="0"/>
              <a:t>For household-level data, allocate to household members</a:t>
            </a:r>
          </a:p>
          <a:p>
            <a:pPr lvl="3"/>
            <a:r>
              <a:rPr lang="en-US" dirty="0"/>
              <a:t>Use “equivalent adult consumer” (EAC) weights for non-health, non-education private consumption</a:t>
            </a:r>
          </a:p>
          <a:p>
            <a:pPr lvl="3"/>
            <a:r>
              <a:rPr lang="en-US" dirty="0"/>
              <a:t>Use regression method or iterative method for education and health care if utilization measures are available</a:t>
            </a:r>
          </a:p>
          <a:p>
            <a:pPr lvl="3"/>
            <a:r>
              <a:rPr lang="en-US" dirty="0"/>
              <a:t>Allocate total amount to household head if assets are involved or for </a:t>
            </a:r>
            <a:r>
              <a:rPr lang="en-US" dirty="0" err="1"/>
              <a:t>interhousehold</a:t>
            </a:r>
            <a:r>
              <a:rPr lang="en-US" dirty="0"/>
              <a:t> transfers</a:t>
            </a:r>
          </a:p>
          <a:p>
            <a:pPr lvl="1"/>
            <a:r>
              <a:rPr lang="en-US" dirty="0"/>
              <a:t>Data source: administrative data (government reports)</a:t>
            </a:r>
          </a:p>
          <a:p>
            <a:pPr lvl="2"/>
            <a:r>
              <a:rPr lang="en-US" dirty="0"/>
              <a:t>Take age-means from government sources</a:t>
            </a:r>
          </a:p>
          <a:p>
            <a:pPr lvl="1"/>
            <a:r>
              <a:rPr lang="en-US" dirty="0"/>
              <a:t>Profiles based on imputation/assumption</a:t>
            </a:r>
          </a:p>
        </p:txBody>
      </p:sp>
    </p:spTree>
    <p:extLst>
      <p:ext uri="{BB962C8B-B14F-4D97-AF65-F5344CB8AC3E}">
        <p14:creationId xmlns:p14="http://schemas.microsoft.com/office/powerpoint/2010/main" val="2031813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add sex as another category?</a:t>
            </a:r>
          </a:p>
        </p:txBody>
      </p:sp>
      <p:sp>
        <p:nvSpPr>
          <p:cNvPr id="3" name="Content Placeholder 2"/>
          <p:cNvSpPr>
            <a:spLocks noGrp="1"/>
          </p:cNvSpPr>
          <p:nvPr>
            <p:ph idx="1"/>
          </p:nvPr>
        </p:nvSpPr>
        <p:spPr>
          <a:xfrm>
            <a:off x="457200" y="1371600"/>
            <a:ext cx="8229600" cy="5486400"/>
          </a:xfrm>
        </p:spPr>
        <p:txBody>
          <a:bodyPr>
            <a:normAutofit fontScale="85000" lnSpcReduction="20000"/>
          </a:bodyPr>
          <a:lstStyle/>
          <a:p>
            <a:r>
              <a:rPr lang="en-US" dirty="0"/>
              <a:t>Data source: household surveys</a:t>
            </a:r>
          </a:p>
          <a:p>
            <a:pPr lvl="1"/>
            <a:r>
              <a:rPr lang="en-US" dirty="0"/>
              <a:t>For individual-level data, compute age </a:t>
            </a:r>
            <a:r>
              <a:rPr lang="en-US" dirty="0">
                <a:solidFill>
                  <a:srgbClr val="FF0000"/>
                </a:solidFill>
              </a:rPr>
              <a:t>and sex </a:t>
            </a:r>
            <a:r>
              <a:rPr lang="en-US" dirty="0"/>
              <a:t>means directly</a:t>
            </a:r>
          </a:p>
          <a:p>
            <a:pPr lvl="1"/>
            <a:r>
              <a:rPr lang="en-US" dirty="0"/>
              <a:t>For household-level data, allocate to household members</a:t>
            </a:r>
          </a:p>
          <a:p>
            <a:pPr lvl="2"/>
            <a:r>
              <a:rPr lang="en-US" dirty="0"/>
              <a:t>Use “equivalent adult consumer” (EAC) weights for non-health, non-education private consumption,</a:t>
            </a:r>
            <a:r>
              <a:rPr lang="en-US" dirty="0">
                <a:solidFill>
                  <a:srgbClr val="FF0000"/>
                </a:solidFill>
              </a:rPr>
              <a:t> using the same weights for males and females of the same age</a:t>
            </a:r>
          </a:p>
          <a:p>
            <a:pPr lvl="2"/>
            <a:r>
              <a:rPr lang="en-US" dirty="0"/>
              <a:t>Use regression method or iterative method for education and health care if utilization measures are available, </a:t>
            </a:r>
            <a:r>
              <a:rPr lang="en-US" dirty="0">
                <a:solidFill>
                  <a:srgbClr val="FF0000"/>
                </a:solidFill>
              </a:rPr>
              <a:t>adding sex to the independent variables in the regression equations</a:t>
            </a:r>
          </a:p>
          <a:p>
            <a:pPr lvl="2"/>
            <a:r>
              <a:rPr lang="en-US" dirty="0"/>
              <a:t>Allocate total amount to household head if assets are involved or for </a:t>
            </a:r>
            <a:r>
              <a:rPr lang="en-US" dirty="0" err="1"/>
              <a:t>interhousehold</a:t>
            </a:r>
            <a:r>
              <a:rPr lang="en-US" dirty="0"/>
              <a:t> transfers, </a:t>
            </a:r>
            <a:r>
              <a:rPr lang="en-US" dirty="0">
                <a:solidFill>
                  <a:srgbClr val="FF0000"/>
                </a:solidFill>
              </a:rPr>
              <a:t>treating male and female heads the same</a:t>
            </a:r>
          </a:p>
          <a:p>
            <a:r>
              <a:rPr lang="en-US" dirty="0"/>
              <a:t>Data source: administrative data (government reports)</a:t>
            </a:r>
          </a:p>
          <a:p>
            <a:pPr lvl="1"/>
            <a:r>
              <a:rPr lang="en-US" dirty="0"/>
              <a:t>Take age- </a:t>
            </a:r>
            <a:r>
              <a:rPr lang="en-US" dirty="0">
                <a:solidFill>
                  <a:srgbClr val="FF0000"/>
                </a:solidFill>
              </a:rPr>
              <a:t>and sex-</a:t>
            </a:r>
            <a:r>
              <a:rPr lang="en-US" dirty="0"/>
              <a:t>means from government sources</a:t>
            </a:r>
          </a:p>
          <a:p>
            <a:pPr marL="342900" lvl="1" indent="-342900">
              <a:buFont typeface="Arial" pitchFamily="34" charset="0"/>
              <a:buChar char="•"/>
            </a:pPr>
            <a:r>
              <a:rPr lang="en-US" sz="3200" dirty="0"/>
              <a:t>Profiles based on imputation/assumption </a:t>
            </a:r>
            <a:r>
              <a:rPr lang="en-US" sz="3200" dirty="0">
                <a:solidFill>
                  <a:srgbClr val="FF0000"/>
                </a:solidFill>
              </a:rPr>
              <a:t>(use same imputation/assumption for both sexes)</a:t>
            </a:r>
            <a:endParaRPr lang="en-US" dirty="0">
              <a:solidFill>
                <a:srgbClr val="FF0000"/>
              </a:solidFill>
            </a:endParaRPr>
          </a:p>
        </p:txBody>
      </p:sp>
    </p:spTree>
    <p:extLst>
      <p:ext uri="{BB962C8B-B14F-4D97-AF65-F5344CB8AC3E}">
        <p14:creationId xmlns:p14="http://schemas.microsoft.com/office/powerpoint/2010/main" val="138721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Sex in Regression Allocation</a:t>
            </a:r>
          </a:p>
        </p:txBody>
      </p:sp>
      <p:sp>
        <p:nvSpPr>
          <p:cNvPr id="3" name="Content Placeholder 2"/>
          <p:cNvSpPr>
            <a:spLocks noGrp="1"/>
          </p:cNvSpPr>
          <p:nvPr>
            <p:ph idx="1"/>
          </p:nvPr>
        </p:nvSpPr>
        <p:spPr>
          <a:xfrm>
            <a:off x="457200" y="1219200"/>
            <a:ext cx="8229600" cy="5638800"/>
          </a:xfrm>
        </p:spPr>
        <p:txBody>
          <a:bodyPr>
            <a:normAutofit/>
          </a:bodyPr>
          <a:lstStyle/>
          <a:p>
            <a:r>
              <a:rPr lang="en-US" dirty="0"/>
              <a:t>“Kitchen sink” approach</a:t>
            </a:r>
          </a:p>
          <a:p>
            <a:pPr lvl="1"/>
            <a:r>
              <a:rPr lang="en-US" dirty="0"/>
              <a:t>Where single-sex regression has a term for each age group, make a term for each age group for males and for females separately</a:t>
            </a:r>
          </a:p>
          <a:p>
            <a:pPr lvl="1"/>
            <a:r>
              <a:rPr lang="en-US" dirty="0"/>
              <a:t>We are not concerned with statistical significance so okay to have terms in a regression equation that don’t add much fit</a:t>
            </a:r>
          </a:p>
          <a:p>
            <a:r>
              <a:rPr lang="en-US" dirty="0"/>
              <a:t>Alternative: using goodness of fit tests to get the most parsimonious model may be better for some research questions</a:t>
            </a:r>
          </a:p>
          <a:p>
            <a:endParaRPr lang="en-US" dirty="0"/>
          </a:p>
        </p:txBody>
      </p:sp>
    </p:spTree>
    <p:extLst>
      <p:ext uri="{BB962C8B-B14F-4D97-AF65-F5344CB8AC3E}">
        <p14:creationId xmlns:p14="http://schemas.microsoft.com/office/powerpoint/2010/main" val="347200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5957-096D-410D-86CF-734B6E1177CB}"/>
              </a:ext>
            </a:extLst>
          </p:cNvPr>
          <p:cNvSpPr>
            <a:spLocks noGrp="1"/>
          </p:cNvSpPr>
          <p:nvPr>
            <p:ph type="title"/>
          </p:nvPr>
        </p:nvSpPr>
        <p:spPr/>
        <p:txBody>
          <a:bodyPr/>
          <a:lstStyle/>
          <a:p>
            <a:r>
              <a:rPr lang="en-US" dirty="0"/>
              <a:t>NTA example</a:t>
            </a:r>
          </a:p>
        </p:txBody>
      </p:sp>
      <p:sp>
        <p:nvSpPr>
          <p:cNvPr id="3" name="Content Placeholder 2">
            <a:extLst>
              <a:ext uri="{FF2B5EF4-FFF2-40B4-BE49-F238E27FC236}">
                <a16:creationId xmlns:a16="http://schemas.microsoft.com/office/drawing/2014/main" id="{029E7352-63C8-4223-A27B-3B4426BBCD60}"/>
              </a:ext>
            </a:extLst>
          </p:cNvPr>
          <p:cNvSpPr>
            <a:spLocks noGrp="1"/>
          </p:cNvSpPr>
          <p:nvPr>
            <p:ph idx="1"/>
          </p:nvPr>
        </p:nvSpPr>
        <p:spPr/>
        <p:txBody>
          <a:bodyPr/>
          <a:lstStyle/>
          <a:p>
            <a:r>
              <a:rPr lang="en-US" dirty="0"/>
              <a:t>United States, per capita National Transfer Accounts age profiles</a:t>
            </a:r>
          </a:p>
        </p:txBody>
      </p:sp>
      <p:sp>
        <p:nvSpPr>
          <p:cNvPr id="5" name="TextBox 4">
            <a:extLst>
              <a:ext uri="{FF2B5EF4-FFF2-40B4-BE49-F238E27FC236}">
                <a16:creationId xmlns:a16="http://schemas.microsoft.com/office/drawing/2014/main" id="{F394B078-9C6D-4E78-B436-0628D42C68B4}"/>
              </a:ext>
            </a:extLst>
          </p:cNvPr>
          <p:cNvSpPr txBox="1"/>
          <p:nvPr/>
        </p:nvSpPr>
        <p:spPr>
          <a:xfrm>
            <a:off x="1666959" y="2972770"/>
            <a:ext cx="2447841" cy="307777"/>
          </a:xfrm>
          <a:prstGeom prst="rect">
            <a:avLst/>
          </a:prstGeom>
          <a:noFill/>
        </p:spPr>
        <p:txBody>
          <a:bodyPr wrap="square" rtlCol="0">
            <a:spAutoFit/>
          </a:bodyPr>
          <a:lstStyle/>
          <a:p>
            <a:r>
              <a:rPr lang="en-US" sz="1400" dirty="0"/>
              <a:t>Production &amp; Consumption</a:t>
            </a:r>
          </a:p>
        </p:txBody>
      </p:sp>
      <p:sp>
        <p:nvSpPr>
          <p:cNvPr id="6" name="TextBox 5">
            <a:extLst>
              <a:ext uri="{FF2B5EF4-FFF2-40B4-BE49-F238E27FC236}">
                <a16:creationId xmlns:a16="http://schemas.microsoft.com/office/drawing/2014/main" id="{45AF7A8C-BB97-42D3-A7EC-149BB8C689DF}"/>
              </a:ext>
            </a:extLst>
          </p:cNvPr>
          <p:cNvSpPr txBox="1"/>
          <p:nvPr/>
        </p:nvSpPr>
        <p:spPr>
          <a:xfrm>
            <a:off x="5562600" y="2974414"/>
            <a:ext cx="2447841" cy="523220"/>
          </a:xfrm>
          <a:prstGeom prst="rect">
            <a:avLst/>
          </a:prstGeom>
          <a:noFill/>
        </p:spPr>
        <p:txBody>
          <a:bodyPr wrap="square" rtlCol="0">
            <a:spAutoFit/>
          </a:bodyPr>
          <a:lstStyle/>
          <a:p>
            <a:pPr algn="ctr"/>
            <a:r>
              <a:rPr lang="en-US" sz="1400" dirty="0"/>
              <a:t>Lifecycle Deficit</a:t>
            </a:r>
          </a:p>
          <a:p>
            <a:pPr algn="ctr"/>
            <a:r>
              <a:rPr lang="en-US" sz="1400" dirty="0"/>
              <a:t>(Consumption – Production)</a:t>
            </a:r>
          </a:p>
        </p:txBody>
      </p:sp>
      <p:pic>
        <p:nvPicPr>
          <p:cNvPr id="7" name="Picture 6">
            <a:extLst>
              <a:ext uri="{FF2B5EF4-FFF2-40B4-BE49-F238E27FC236}">
                <a16:creationId xmlns:a16="http://schemas.microsoft.com/office/drawing/2014/main" id="{115D789E-7C59-4C7B-A804-93824DD94586}"/>
              </a:ext>
            </a:extLst>
          </p:cNvPr>
          <p:cNvPicPr>
            <a:picLocks noChangeAspect="1"/>
          </p:cNvPicPr>
          <p:nvPr/>
        </p:nvPicPr>
        <p:blipFill>
          <a:blip r:embed="rId3"/>
          <a:stretch>
            <a:fillRect/>
          </a:stretch>
        </p:blipFill>
        <p:spPr>
          <a:xfrm>
            <a:off x="733515" y="3565529"/>
            <a:ext cx="7676969" cy="2743200"/>
          </a:xfrm>
          <a:prstGeom prst="rect">
            <a:avLst/>
          </a:prstGeom>
        </p:spPr>
      </p:pic>
    </p:spTree>
    <p:extLst>
      <p:ext uri="{BB962C8B-B14F-4D97-AF65-F5344CB8AC3E}">
        <p14:creationId xmlns:p14="http://schemas.microsoft.com/office/powerpoint/2010/main" val="79682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Adjustment for consistency with single-sex NTA</a:t>
            </a:r>
          </a:p>
        </p:txBody>
      </p:sp>
      <p:sp>
        <p:nvSpPr>
          <p:cNvPr id="3" name="Content Placeholder 2"/>
          <p:cNvSpPr>
            <a:spLocks noGrp="1"/>
          </p:cNvSpPr>
          <p:nvPr>
            <p:ph idx="1"/>
          </p:nvPr>
        </p:nvSpPr>
        <p:spPr>
          <a:xfrm>
            <a:off x="457200" y="1752600"/>
            <a:ext cx="8229600" cy="4800600"/>
          </a:xfrm>
        </p:spPr>
        <p:txBody>
          <a:bodyPr>
            <a:normAutofit fontScale="92500" lnSpcReduction="10000"/>
          </a:bodyPr>
          <a:lstStyle/>
          <a:p>
            <a:r>
              <a:rPr lang="en-US" dirty="0"/>
              <a:t>Single-sex NTA is our best estimate</a:t>
            </a:r>
          </a:p>
          <a:p>
            <a:pPr lvl="1"/>
            <a:r>
              <a:rPr lang="en-US" dirty="0"/>
              <a:t>Keeping sexes together means larger sample size</a:t>
            </a:r>
          </a:p>
          <a:p>
            <a:pPr lvl="1"/>
            <a:r>
              <a:rPr lang="en-US" dirty="0"/>
              <a:t>Single-sex NTA profiles are adjusted to macro controls</a:t>
            </a:r>
          </a:p>
          <a:p>
            <a:r>
              <a:rPr lang="en-US" dirty="0"/>
              <a:t>Want gender-specific profiles to be consistent with single-sex</a:t>
            </a:r>
          </a:p>
          <a:p>
            <a:r>
              <a:rPr lang="en-US" dirty="0"/>
              <a:t>Adjust each age of gender-specific profiles for consistency</a:t>
            </a:r>
          </a:p>
          <a:p>
            <a:pPr lvl="1"/>
            <a:r>
              <a:rPr lang="en-US" dirty="0"/>
              <a:t>Adjustment is different at each age, but the same for both sexes within an age group</a:t>
            </a:r>
          </a:p>
          <a:p>
            <a:pPr lvl="1"/>
            <a:r>
              <a:rPr lang="en-US" dirty="0"/>
              <a:t>Adjust smoothed profiles to be consistent with smoothed profiles; unsmoothed with unsmoothed</a:t>
            </a:r>
          </a:p>
          <a:p>
            <a:pPr lvl="1"/>
            <a:endParaRPr lang="en-US" dirty="0"/>
          </a:p>
        </p:txBody>
      </p:sp>
    </p:spTree>
    <p:extLst>
      <p:ext uri="{BB962C8B-B14F-4D97-AF65-F5344CB8AC3E}">
        <p14:creationId xmlns:p14="http://schemas.microsoft.com/office/powerpoint/2010/main" val="879633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Calculating adjustment factors</a:t>
            </a:r>
          </a:p>
        </p:txBody>
      </p:sp>
      <p:sp>
        <p:nvSpPr>
          <p:cNvPr id="3" name="Content Placeholder 2"/>
          <p:cNvSpPr>
            <a:spLocks noGrp="1"/>
          </p:cNvSpPr>
          <p:nvPr>
            <p:ph idx="1"/>
          </p:nvPr>
        </p:nvSpPr>
        <p:spPr>
          <a:xfrm>
            <a:off x="457200" y="1371600"/>
            <a:ext cx="8229600" cy="4953000"/>
          </a:xfrm>
        </p:spPr>
        <p:txBody>
          <a:bodyPr>
            <a:normAutofit/>
          </a:bodyPr>
          <a:lstStyle/>
          <a:p>
            <a:pPr>
              <a:buNone/>
            </a:pPr>
            <a:r>
              <a:rPr lang="en-US" sz="2600" i="1" dirty="0">
                <a:latin typeface="Times New Roman" pitchFamily="18" charset="0"/>
                <a:cs typeface="Times New Roman" pitchFamily="18" charset="0"/>
              </a:rPr>
              <a:t>N(a)</a:t>
            </a:r>
            <a:r>
              <a:rPr lang="en-US" sz="2600" dirty="0"/>
              <a:t>:		Population age a</a:t>
            </a:r>
          </a:p>
          <a:p>
            <a:pPr>
              <a:buNone/>
            </a:pPr>
            <a:r>
              <a:rPr lang="en-US" sz="2600" i="1" dirty="0">
                <a:latin typeface="Times New Roman" pitchFamily="18" charset="0"/>
                <a:cs typeface="Times New Roman" pitchFamily="18" charset="0"/>
              </a:rPr>
              <a:t>N(</a:t>
            </a:r>
            <a:r>
              <a:rPr lang="en-US" sz="2600" i="1" dirty="0" err="1">
                <a:latin typeface="Times New Roman" pitchFamily="18" charset="0"/>
                <a:cs typeface="Times New Roman" pitchFamily="18" charset="0"/>
              </a:rPr>
              <a:t>a,g</a:t>
            </a:r>
            <a:r>
              <a:rPr lang="en-US" sz="2600" i="1" dirty="0">
                <a:latin typeface="Times New Roman" pitchFamily="18" charset="0"/>
                <a:cs typeface="Times New Roman" pitchFamily="18" charset="0"/>
              </a:rPr>
              <a:t>)</a:t>
            </a:r>
            <a:r>
              <a:rPr lang="en-US" sz="2600" dirty="0"/>
              <a:t>:	Population, age a, sex g</a:t>
            </a:r>
          </a:p>
          <a:p>
            <a:pPr>
              <a:buNone/>
            </a:pPr>
            <a:r>
              <a:rPr lang="en-US" sz="2600" dirty="0"/>
              <a:t>	     :		Single-sex profile, adjusted to control</a:t>
            </a:r>
          </a:p>
          <a:p>
            <a:pPr>
              <a:buNone/>
            </a:pPr>
            <a:r>
              <a:rPr lang="en-US" sz="2600" i="1" dirty="0">
                <a:latin typeface="Times New Roman" pitchFamily="18" charset="0"/>
                <a:cs typeface="Times New Roman" pitchFamily="18" charset="0"/>
              </a:rPr>
              <a:t>x(</a:t>
            </a:r>
            <a:r>
              <a:rPr lang="en-US" sz="2600" i="1" dirty="0" err="1">
                <a:latin typeface="Times New Roman" pitchFamily="18" charset="0"/>
                <a:cs typeface="Times New Roman" pitchFamily="18" charset="0"/>
              </a:rPr>
              <a:t>a,g</a:t>
            </a:r>
            <a:r>
              <a:rPr lang="en-US" sz="2600" i="1" dirty="0">
                <a:latin typeface="Times New Roman" pitchFamily="18" charset="0"/>
                <a:cs typeface="Times New Roman" pitchFamily="18" charset="0"/>
              </a:rPr>
              <a:t>)</a:t>
            </a:r>
            <a:r>
              <a:rPr lang="en-US" sz="2600" dirty="0"/>
              <a:t>:		Sex-specific profile</a:t>
            </a:r>
          </a:p>
          <a:p>
            <a:pPr>
              <a:buNone/>
            </a:pPr>
            <a:endParaRPr lang="en-US" sz="1800" dirty="0"/>
          </a:p>
          <a:p>
            <a:pPr>
              <a:buNone/>
            </a:pPr>
            <a:r>
              <a:rPr lang="en-US" sz="2600" dirty="0"/>
              <a:t>Age-Specific Adjustment Factors:  </a:t>
            </a:r>
          </a:p>
          <a:p>
            <a:pPr>
              <a:buNone/>
            </a:pPr>
            <a:endParaRPr lang="en-US" sz="2600" dirty="0"/>
          </a:p>
          <a:p>
            <a:pPr>
              <a:buNone/>
            </a:pPr>
            <a:endParaRPr lang="en-US" sz="2600" dirty="0"/>
          </a:p>
          <a:p>
            <a:pPr>
              <a:buNone/>
            </a:pPr>
            <a:r>
              <a:rPr lang="en-US" sz="2600" dirty="0"/>
              <a:t>Adjusted Profiles :</a:t>
            </a:r>
          </a:p>
          <a:p>
            <a:pPr>
              <a:buNone/>
            </a:pPr>
            <a:endParaRPr lang="en-US" sz="26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1032" name="Picture 8"/>
          <p:cNvPicPr>
            <a:picLocks noChangeAspect="1" noChangeArrowheads="1"/>
          </p:cNvPicPr>
          <p:nvPr/>
        </p:nvPicPr>
        <p:blipFill>
          <a:blip r:embed="rId2" cstate="print"/>
          <a:srcRect l="46905" r="47832" b="33907"/>
          <a:stretch>
            <a:fillRect/>
          </a:stretch>
        </p:blipFill>
        <p:spPr bwMode="auto">
          <a:xfrm>
            <a:off x="468230" y="2392654"/>
            <a:ext cx="750970" cy="502946"/>
          </a:xfrm>
          <a:prstGeom prst="rect">
            <a:avLst/>
          </a:prstGeom>
          <a:noFill/>
          <a:ln w="9525">
            <a:noFill/>
            <a:miter lim="800000"/>
            <a:headEnd/>
            <a:tailEnd/>
          </a:ln>
          <a:effectLst/>
        </p:spPr>
      </p:pic>
      <p:pic>
        <p:nvPicPr>
          <p:cNvPr id="1035" name="Picture 11"/>
          <p:cNvPicPr>
            <a:picLocks noChangeAspect="1" noChangeArrowheads="1"/>
          </p:cNvPicPr>
          <p:nvPr/>
        </p:nvPicPr>
        <p:blipFill>
          <a:blip r:embed="rId3" cstate="print"/>
          <a:srcRect l="24386" t="-627" r="24386" b="20376"/>
          <a:stretch>
            <a:fillRect/>
          </a:stretch>
        </p:blipFill>
        <p:spPr bwMode="auto">
          <a:xfrm>
            <a:off x="1269907" y="4136574"/>
            <a:ext cx="6578693" cy="882557"/>
          </a:xfrm>
          <a:prstGeom prst="rect">
            <a:avLst/>
          </a:prstGeom>
          <a:noFill/>
          <a:ln w="9525">
            <a:noFill/>
            <a:miter lim="800000"/>
            <a:headEnd/>
            <a:tailEnd/>
          </a:ln>
          <a:effectLst/>
        </p:spPr>
      </p:pic>
      <p:pic>
        <p:nvPicPr>
          <p:cNvPr id="1036" name="Picture 12"/>
          <p:cNvPicPr>
            <a:picLocks noChangeAspect="1" noChangeArrowheads="1"/>
          </p:cNvPicPr>
          <p:nvPr/>
        </p:nvPicPr>
        <p:blipFill>
          <a:blip r:embed="rId4" cstate="print"/>
          <a:srcRect l="37193" t="-23116" r="38474" b="26633"/>
          <a:stretch>
            <a:fillRect/>
          </a:stretch>
        </p:blipFill>
        <p:spPr bwMode="auto">
          <a:xfrm>
            <a:off x="914395" y="5486394"/>
            <a:ext cx="3255041" cy="688318"/>
          </a:xfrm>
          <a:prstGeom prst="rect">
            <a:avLst/>
          </a:prstGeom>
          <a:noFill/>
          <a:ln w="9525">
            <a:noFill/>
            <a:miter lim="800000"/>
            <a:headEnd/>
            <a:tailEnd/>
          </a:ln>
          <a:effectLst/>
        </p:spPr>
      </p:pic>
      <p:pic>
        <p:nvPicPr>
          <p:cNvPr id="1037" name="Picture 13"/>
          <p:cNvPicPr>
            <a:picLocks noChangeAspect="1" noChangeArrowheads="1"/>
          </p:cNvPicPr>
          <p:nvPr/>
        </p:nvPicPr>
        <p:blipFill>
          <a:blip r:embed="rId5" cstate="print"/>
          <a:srcRect l="38420" t="-24121" r="38528" b="27638"/>
          <a:stretch>
            <a:fillRect/>
          </a:stretch>
        </p:blipFill>
        <p:spPr bwMode="auto">
          <a:xfrm>
            <a:off x="4835087" y="5465527"/>
            <a:ext cx="3165913" cy="706673"/>
          </a:xfrm>
          <a:prstGeom prst="rect">
            <a:avLst/>
          </a:prstGeom>
          <a:noFill/>
          <a:ln w="9525">
            <a:noFill/>
            <a:miter lim="800000"/>
            <a:headEnd/>
            <a:tailEnd/>
          </a:ln>
          <a:effectLst/>
        </p:spPr>
      </p:pic>
    </p:spTree>
    <p:extLst>
      <p:ext uri="{BB962C8B-B14F-4D97-AF65-F5344CB8AC3E}">
        <p14:creationId xmlns:p14="http://schemas.microsoft.com/office/powerpoint/2010/main" val="1407612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Final notes on adjustment</a:t>
            </a:r>
          </a:p>
        </p:txBody>
      </p:sp>
      <p:sp>
        <p:nvSpPr>
          <p:cNvPr id="3" name="Content Placeholder 2"/>
          <p:cNvSpPr>
            <a:spLocks noGrp="1"/>
          </p:cNvSpPr>
          <p:nvPr>
            <p:ph idx="1"/>
          </p:nvPr>
        </p:nvSpPr>
        <p:spPr>
          <a:xfrm>
            <a:off x="457200" y="1447800"/>
            <a:ext cx="8229600" cy="4800600"/>
          </a:xfrm>
        </p:spPr>
        <p:txBody>
          <a:bodyPr>
            <a:normAutofit fontScale="92500" lnSpcReduction="10000"/>
          </a:bodyPr>
          <a:lstStyle/>
          <a:p>
            <a:r>
              <a:rPr lang="en-US" dirty="0"/>
              <a:t>Adjusting this way makes the gender profiles consistent with single sex profiles and macro controls in one step</a:t>
            </a:r>
          </a:p>
          <a:p>
            <a:r>
              <a:rPr lang="en-US" dirty="0"/>
              <a:t>Save the schedule of adjustment factors and plot them for review</a:t>
            </a:r>
          </a:p>
          <a:p>
            <a:pPr lvl="1"/>
            <a:r>
              <a:rPr lang="en-US" dirty="0"/>
              <a:t>Adjustment factors should be similar size to the control adjustment factor for single-sex NTA</a:t>
            </a:r>
          </a:p>
          <a:p>
            <a:pPr lvl="1"/>
            <a:r>
              <a:rPr lang="en-US" dirty="0"/>
              <a:t>If gender adjustment factors are very different, there may be a mistake in the calculations</a:t>
            </a:r>
          </a:p>
          <a:p>
            <a:pPr lvl="1"/>
            <a:r>
              <a:rPr lang="en-US" dirty="0"/>
              <a:t>If factors have an age pattern, there may be a problem with the data not measuring the concept well</a:t>
            </a:r>
          </a:p>
          <a:p>
            <a:pPr lvl="1"/>
            <a:endParaRPr lang="en-US" dirty="0"/>
          </a:p>
        </p:txBody>
      </p:sp>
    </p:spTree>
    <p:extLst>
      <p:ext uri="{BB962C8B-B14F-4D97-AF65-F5344CB8AC3E}">
        <p14:creationId xmlns:p14="http://schemas.microsoft.com/office/powerpoint/2010/main" val="677298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Tests</a:t>
            </a:r>
          </a:p>
        </p:txBody>
      </p:sp>
      <p:sp>
        <p:nvSpPr>
          <p:cNvPr id="3" name="Content Placeholder 2"/>
          <p:cNvSpPr>
            <a:spLocks noGrp="1"/>
          </p:cNvSpPr>
          <p:nvPr>
            <p:ph idx="1"/>
          </p:nvPr>
        </p:nvSpPr>
        <p:spPr>
          <a:xfrm>
            <a:off x="457200" y="1600200"/>
            <a:ext cx="8229600" cy="5181600"/>
          </a:xfrm>
        </p:spPr>
        <p:txBody>
          <a:bodyPr>
            <a:normAutofit fontScale="85000" lnSpcReduction="20000"/>
          </a:bodyPr>
          <a:lstStyle/>
          <a:p>
            <a:r>
              <a:rPr lang="en-US" dirty="0"/>
              <a:t>Change allocation of general consumption from EAC weights to regression</a:t>
            </a:r>
          </a:p>
          <a:p>
            <a:pPr lvl="1"/>
            <a:r>
              <a:rPr lang="en-US" dirty="0"/>
              <a:t>Same EAC weights by gender may be bad assumption</a:t>
            </a:r>
          </a:p>
          <a:p>
            <a:pPr lvl="1"/>
            <a:r>
              <a:rPr lang="en-US" dirty="0"/>
              <a:t>Run alternative estimates with regression-based estimates</a:t>
            </a:r>
          </a:p>
          <a:p>
            <a:pPr lvl="1"/>
            <a:r>
              <a:rPr lang="en-US" dirty="0"/>
              <a:t>Best practice:  estimate separate regression equations for different types of consumption, but this is very data intensive and time consuming</a:t>
            </a:r>
          </a:p>
          <a:p>
            <a:pPr lvl="1"/>
            <a:r>
              <a:rPr lang="en-US" dirty="0"/>
              <a:t>Captures correlation between household composition by gender and consumption patterns, but still leaves a lot out</a:t>
            </a:r>
          </a:p>
          <a:p>
            <a:r>
              <a:rPr lang="en-US" dirty="0"/>
              <a:t>Change assumption about headship</a:t>
            </a:r>
          </a:p>
          <a:p>
            <a:pPr lvl="1"/>
            <a:r>
              <a:rPr lang="en-US" dirty="0"/>
              <a:t>Does not affect consumption or labor income profiles, but for transfers and asset-based reallocations there is a big impact</a:t>
            </a:r>
          </a:p>
          <a:p>
            <a:pPr lvl="1"/>
            <a:r>
              <a:rPr lang="en-US" dirty="0"/>
              <a:t>As much as possible, want to assign headship in the same way that legal control of assets is designated</a:t>
            </a:r>
          </a:p>
          <a:p>
            <a:endParaRPr lang="en-US" dirty="0"/>
          </a:p>
        </p:txBody>
      </p:sp>
    </p:spTree>
    <p:extLst>
      <p:ext uri="{BB962C8B-B14F-4D97-AF65-F5344CB8AC3E}">
        <p14:creationId xmlns:p14="http://schemas.microsoft.com/office/powerpoint/2010/main" val="3523703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Once you have profiles, what then?</a:t>
            </a:r>
          </a:p>
        </p:txBody>
      </p:sp>
      <p:sp>
        <p:nvSpPr>
          <p:cNvPr id="3" name="Content Placeholder 2"/>
          <p:cNvSpPr>
            <a:spLocks noGrp="1"/>
          </p:cNvSpPr>
          <p:nvPr>
            <p:ph idx="1"/>
          </p:nvPr>
        </p:nvSpPr>
        <p:spPr>
          <a:xfrm>
            <a:off x="457200" y="1273629"/>
            <a:ext cx="8229600" cy="5584371"/>
          </a:xfrm>
        </p:spPr>
        <p:txBody>
          <a:bodyPr>
            <a:normAutofit lnSpcReduction="10000"/>
          </a:bodyPr>
          <a:lstStyle/>
          <a:p>
            <a:r>
              <a:rPr lang="en-US" dirty="0"/>
              <a:t>For labor income, examine what determines the different levels to specify policy implications</a:t>
            </a:r>
          </a:p>
          <a:p>
            <a:pPr lvl="1"/>
            <a:r>
              <a:rPr lang="en-US" dirty="0"/>
              <a:t>Labor force participation</a:t>
            </a:r>
          </a:p>
          <a:p>
            <a:pPr lvl="1"/>
            <a:r>
              <a:rPr lang="en-US" dirty="0"/>
              <a:t>Full time vs. part time status</a:t>
            </a:r>
          </a:p>
          <a:p>
            <a:pPr lvl="1"/>
            <a:r>
              <a:rPr lang="en-US" dirty="0"/>
              <a:t>Hours worked per week</a:t>
            </a:r>
          </a:p>
          <a:p>
            <a:pPr lvl="1"/>
            <a:r>
              <a:rPr lang="en-US" dirty="0"/>
              <a:t>Occupational specialization</a:t>
            </a:r>
          </a:p>
          <a:p>
            <a:pPr lvl="1"/>
            <a:r>
              <a:rPr lang="en-US" dirty="0"/>
              <a:t>Educational distribution</a:t>
            </a:r>
          </a:p>
          <a:p>
            <a:pPr lvl="1"/>
            <a:r>
              <a:rPr lang="en-US" dirty="0"/>
              <a:t>Different wages for same work</a:t>
            </a:r>
          </a:p>
          <a:p>
            <a:r>
              <a:rPr lang="en-US" dirty="0"/>
              <a:t>For consumption, examine by sub-category to see which policies might be appropriate</a:t>
            </a:r>
          </a:p>
        </p:txBody>
      </p:sp>
      <p:sp>
        <p:nvSpPr>
          <p:cNvPr id="4" name="Right Brace 3"/>
          <p:cNvSpPr/>
          <p:nvPr/>
        </p:nvSpPr>
        <p:spPr>
          <a:xfrm>
            <a:off x="5018313" y="2677885"/>
            <a:ext cx="783772" cy="1828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p:cNvSpPr txBox="1"/>
          <p:nvPr/>
        </p:nvSpPr>
        <p:spPr>
          <a:xfrm>
            <a:off x="5769427" y="3084453"/>
            <a:ext cx="3102429"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ＭＳ Ｐゴシック" charset="-128"/>
                <a:cs typeface="+mn-cs"/>
              </a:rPr>
              <a:t>Childcare and household responsibilities related to patterns of market labor?</a:t>
            </a:r>
          </a:p>
        </p:txBody>
      </p:sp>
    </p:spTree>
    <p:extLst>
      <p:ext uri="{BB962C8B-B14F-4D97-AF65-F5344CB8AC3E}">
        <p14:creationId xmlns:p14="http://schemas.microsoft.com/office/powerpoint/2010/main" val="2078116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Once you have profiles, what then?</a:t>
            </a:r>
          </a:p>
        </p:txBody>
      </p:sp>
      <p:sp>
        <p:nvSpPr>
          <p:cNvPr id="3" name="Content Placeholder 2"/>
          <p:cNvSpPr>
            <a:spLocks noGrp="1"/>
          </p:cNvSpPr>
          <p:nvPr>
            <p:ph idx="1"/>
          </p:nvPr>
        </p:nvSpPr>
        <p:spPr>
          <a:xfrm>
            <a:off x="457200" y="1273629"/>
            <a:ext cx="8229600" cy="5584371"/>
          </a:xfrm>
        </p:spPr>
        <p:txBody>
          <a:bodyPr>
            <a:normAutofit fontScale="92500" lnSpcReduction="20000"/>
          </a:bodyPr>
          <a:lstStyle/>
          <a:p>
            <a:r>
              <a:rPr lang="en-US" dirty="0"/>
              <a:t>For transfers, are there particular government programs or family transfer patterns that show gender disparities?</a:t>
            </a:r>
          </a:p>
          <a:p>
            <a:r>
              <a:rPr lang="en-US" dirty="0"/>
              <a:t>For all, could examine by type of household</a:t>
            </a:r>
          </a:p>
          <a:p>
            <a:pPr lvl="1"/>
            <a:r>
              <a:rPr lang="en-US" dirty="0"/>
              <a:t>by SES</a:t>
            </a:r>
          </a:p>
          <a:p>
            <a:pPr lvl="1"/>
            <a:r>
              <a:rPr lang="en-US" dirty="0"/>
              <a:t>by household type</a:t>
            </a:r>
          </a:p>
          <a:p>
            <a:pPr lvl="1"/>
            <a:r>
              <a:rPr lang="en-US" dirty="0"/>
              <a:t>by region, etc.</a:t>
            </a:r>
          </a:p>
          <a:p>
            <a:r>
              <a:rPr lang="en-US" dirty="0"/>
              <a:t>Present an analysis of the potential for a “gender dividend”</a:t>
            </a:r>
          </a:p>
          <a:p>
            <a:pPr lvl="1"/>
            <a:r>
              <a:rPr lang="en-US" dirty="0"/>
              <a:t>What would happen to the support ratio if women’s YL converged to that of men?</a:t>
            </a:r>
          </a:p>
          <a:p>
            <a:pPr lvl="1"/>
            <a:r>
              <a:rPr lang="en-US" dirty="0"/>
              <a:t>BUT, then what would happen to the household production women were responsible for?</a:t>
            </a:r>
          </a:p>
          <a:p>
            <a:pPr lvl="1"/>
            <a:r>
              <a:rPr lang="en-US" dirty="0"/>
              <a:t>More on this in the “applications” section</a:t>
            </a:r>
          </a:p>
        </p:txBody>
      </p:sp>
    </p:spTree>
    <p:extLst>
      <p:ext uri="{BB962C8B-B14F-4D97-AF65-F5344CB8AC3E}">
        <p14:creationId xmlns:p14="http://schemas.microsoft.com/office/powerpoint/2010/main" val="2055461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F3CC-6781-476A-9DBF-68AE7C9B3754}"/>
              </a:ext>
            </a:extLst>
          </p:cNvPr>
          <p:cNvSpPr>
            <a:spLocks noGrp="1"/>
          </p:cNvSpPr>
          <p:nvPr>
            <p:ph type="ctrTitle"/>
          </p:nvPr>
        </p:nvSpPr>
        <p:spPr>
          <a:xfrm>
            <a:off x="685800" y="762000"/>
            <a:ext cx="7772400" cy="2536825"/>
          </a:xfrm>
        </p:spPr>
        <p:txBody>
          <a:bodyPr/>
          <a:lstStyle/>
          <a:p>
            <a:r>
              <a:rPr lang="en-US" dirty="0"/>
              <a:t>National Time Transfer Accounts </a:t>
            </a:r>
            <a:br>
              <a:rPr lang="en-US" dirty="0"/>
            </a:br>
            <a:r>
              <a:rPr lang="en-US" dirty="0"/>
              <a:t>Workshop</a:t>
            </a:r>
            <a:br>
              <a:rPr lang="en-US" dirty="0"/>
            </a:br>
            <a:br>
              <a:rPr lang="en-US" sz="3200" dirty="0"/>
            </a:br>
            <a:r>
              <a:rPr lang="en-US" sz="2000" b="1" dirty="0"/>
              <a:t>Part 3: NTTA</a:t>
            </a:r>
          </a:p>
        </p:txBody>
      </p:sp>
      <p:sp>
        <p:nvSpPr>
          <p:cNvPr id="3" name="Subtitle 2">
            <a:extLst>
              <a:ext uri="{FF2B5EF4-FFF2-40B4-BE49-F238E27FC236}">
                <a16:creationId xmlns:a16="http://schemas.microsoft.com/office/drawing/2014/main" id="{F158DA53-086B-4886-8D82-80389125788B}"/>
              </a:ext>
            </a:extLst>
          </p:cNvPr>
          <p:cNvSpPr>
            <a:spLocks noGrp="1"/>
          </p:cNvSpPr>
          <p:nvPr>
            <p:ph type="subTitle" idx="1"/>
          </p:nvPr>
        </p:nvSpPr>
        <p:spPr>
          <a:xfrm>
            <a:off x="762000" y="3810000"/>
            <a:ext cx="7772400" cy="2209800"/>
          </a:xfrm>
        </p:spPr>
        <p:txBody>
          <a:bodyPr/>
          <a:lstStyle/>
          <a:p>
            <a:pPr>
              <a:spcBef>
                <a:spcPts val="0"/>
              </a:spcBef>
            </a:pPr>
            <a:r>
              <a:rPr lang="en-US" sz="1600" b="1" dirty="0">
                <a:solidFill>
                  <a:schemeClr val="tx1"/>
                </a:solidFill>
              </a:rPr>
              <a:t>Gretchen Donehower</a:t>
            </a:r>
          </a:p>
          <a:p>
            <a:pPr>
              <a:spcBef>
                <a:spcPts val="0"/>
              </a:spcBef>
            </a:pPr>
            <a:r>
              <a:rPr lang="en-US" sz="1600" b="1" dirty="0">
                <a:solidFill>
                  <a:schemeClr val="tx1"/>
                </a:solidFill>
              </a:rPr>
              <a:t>University of California, Berkley </a:t>
            </a:r>
          </a:p>
          <a:p>
            <a:pPr>
              <a:spcBef>
                <a:spcPts val="0"/>
              </a:spcBef>
            </a:pPr>
            <a:endParaRPr lang="en-US" sz="1600" b="1" dirty="0">
              <a:solidFill>
                <a:schemeClr val="tx1"/>
              </a:solidFill>
            </a:endParaRPr>
          </a:p>
          <a:p>
            <a:pPr>
              <a:spcBef>
                <a:spcPts val="0"/>
              </a:spcBef>
            </a:pPr>
            <a:r>
              <a:rPr lang="en-US" sz="1600" b="1" dirty="0">
                <a:solidFill>
                  <a:schemeClr val="tx1"/>
                </a:solidFill>
              </a:rPr>
              <a:t>Tim Miller</a:t>
            </a:r>
          </a:p>
          <a:p>
            <a:pPr>
              <a:spcBef>
                <a:spcPts val="0"/>
              </a:spcBef>
            </a:pPr>
            <a:r>
              <a:rPr lang="en-US" sz="1600" b="1" dirty="0">
                <a:solidFill>
                  <a:schemeClr val="tx1"/>
                </a:solidFill>
              </a:rPr>
              <a:t>United Nations DESA</a:t>
            </a:r>
          </a:p>
          <a:p>
            <a:pPr>
              <a:spcBef>
                <a:spcPts val="0"/>
              </a:spcBef>
            </a:pPr>
            <a:endParaRPr lang="en-US" sz="1600" dirty="0">
              <a:solidFill>
                <a:schemeClr val="tx1"/>
              </a:solidFill>
            </a:endParaRPr>
          </a:p>
          <a:p>
            <a:r>
              <a:rPr lang="en-US" sz="1600" dirty="0">
                <a:solidFill>
                  <a:schemeClr val="tx1"/>
                </a:solidFill>
              </a:rPr>
              <a:t>14th Global Meeting of the NTA Network</a:t>
            </a:r>
          </a:p>
          <a:p>
            <a:r>
              <a:rPr lang="en-US" sz="1600" dirty="0">
                <a:solidFill>
                  <a:schemeClr val="tx1"/>
                </a:solidFill>
              </a:rPr>
              <a:t>University of Paris - Dauphine, February 16, 2023 </a:t>
            </a:r>
            <a:endParaRPr lang="en-US" dirty="0">
              <a:solidFill>
                <a:schemeClr val="tx1"/>
              </a:solidFill>
            </a:endParaRPr>
          </a:p>
        </p:txBody>
      </p:sp>
    </p:spTree>
    <p:extLst>
      <p:ext uri="{BB962C8B-B14F-4D97-AF65-F5344CB8AC3E}">
        <p14:creationId xmlns:p14="http://schemas.microsoft.com/office/powerpoint/2010/main" val="2295955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229600" cy="4953000"/>
          </a:xfrm>
        </p:spPr>
        <p:txBody>
          <a:bodyPr>
            <a:normAutofit/>
          </a:bodyPr>
          <a:lstStyle/>
          <a:p>
            <a:pPr marL="514350" indent="-514350">
              <a:buFont typeface="+mj-lt"/>
              <a:buAutoNum type="arabicPeriod"/>
            </a:pPr>
            <a:r>
              <a:rPr lang="en-US" dirty="0"/>
              <a:t>NTTA Production, in time units</a:t>
            </a:r>
          </a:p>
          <a:p>
            <a:pPr marL="514350" indent="-514350">
              <a:buFont typeface="+mj-lt"/>
              <a:buAutoNum type="arabicPeriod"/>
            </a:pPr>
            <a:r>
              <a:rPr lang="en-US" dirty="0"/>
              <a:t>NTTA Consumption, in time units</a:t>
            </a:r>
          </a:p>
          <a:p>
            <a:pPr marL="514350" indent="-514350">
              <a:buFont typeface="+mj-lt"/>
              <a:buAutoNum type="arabicPeriod"/>
            </a:pPr>
            <a:r>
              <a:rPr lang="en-US" dirty="0"/>
              <a:t>NTTA Transfers, in time units</a:t>
            </a:r>
          </a:p>
          <a:p>
            <a:pPr marL="514350" indent="-514350">
              <a:buFont typeface="+mj-lt"/>
              <a:buAutoNum type="arabicPeriod"/>
            </a:pPr>
            <a:r>
              <a:rPr lang="en-US" dirty="0"/>
              <a:t>NTTA in monetary units</a:t>
            </a:r>
          </a:p>
        </p:txBody>
      </p:sp>
    </p:spTree>
    <p:extLst>
      <p:ext uri="{BB962C8B-B14F-4D97-AF65-F5344CB8AC3E}">
        <p14:creationId xmlns:p14="http://schemas.microsoft.com/office/powerpoint/2010/main" val="1253942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pPr marL="0" indent="0" algn="ctr">
              <a:buNone/>
            </a:pPr>
            <a:r>
              <a:rPr lang="en-US" sz="8000" b="1" i="1" dirty="0"/>
              <a:t>NTTA</a:t>
            </a:r>
          </a:p>
          <a:p>
            <a:pPr marL="0" indent="0" algn="ctr">
              <a:buNone/>
            </a:pPr>
            <a:r>
              <a:rPr lang="en-US" sz="8000" b="1" i="1" dirty="0"/>
              <a:t>PRODUCTION</a:t>
            </a:r>
          </a:p>
          <a:p>
            <a:pPr marL="0" indent="0" algn="ctr">
              <a:buNone/>
            </a:pPr>
            <a:r>
              <a:rPr lang="en-US" sz="8000" b="1" i="1" dirty="0"/>
              <a:t>(time units)</a:t>
            </a:r>
          </a:p>
        </p:txBody>
      </p:sp>
    </p:spTree>
    <p:extLst>
      <p:ext uri="{BB962C8B-B14F-4D97-AF65-F5344CB8AC3E}">
        <p14:creationId xmlns:p14="http://schemas.microsoft.com/office/powerpoint/2010/main" val="1733599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Production Estimation Strategy</a:t>
            </a:r>
          </a:p>
        </p:txBody>
      </p:sp>
      <p:sp>
        <p:nvSpPr>
          <p:cNvPr id="3" name="Content Placeholder 2"/>
          <p:cNvSpPr>
            <a:spLocks noGrp="1"/>
          </p:cNvSpPr>
          <p:nvPr>
            <p:ph idx="1"/>
          </p:nvPr>
        </p:nvSpPr>
        <p:spPr>
          <a:xfrm>
            <a:off x="457200" y="1371600"/>
            <a:ext cx="8229600" cy="5105400"/>
          </a:xfrm>
        </p:spPr>
        <p:txBody>
          <a:bodyPr>
            <a:normAutofit fontScale="92500"/>
          </a:bodyPr>
          <a:lstStyle/>
          <a:p>
            <a:r>
              <a:rPr lang="en-US" dirty="0"/>
              <a:t>Learn your time use survey, data cleaning</a:t>
            </a:r>
          </a:p>
          <a:p>
            <a:r>
              <a:rPr lang="en-US" dirty="0"/>
              <a:t>Identify activity groups included in NTTA</a:t>
            </a:r>
          </a:p>
          <a:p>
            <a:r>
              <a:rPr lang="en-US" dirty="0"/>
              <a:t>Turn time use data into time spent in each activity group per time use respondent</a:t>
            </a:r>
          </a:p>
          <a:p>
            <a:r>
              <a:rPr lang="en-US" dirty="0"/>
              <a:t>Take age/sex means</a:t>
            </a:r>
          </a:p>
          <a:p>
            <a:r>
              <a:rPr lang="en-US" dirty="0"/>
              <a:t>Smooth and adjust at the aggregate level so that total consumption equals total production</a:t>
            </a:r>
          </a:p>
          <a:p>
            <a:pPr lvl="1"/>
            <a:r>
              <a:rPr lang="en-US" dirty="0"/>
              <a:t>This can be a big adjustment if time use survey does not include all potential unpaid care work producers in a household</a:t>
            </a:r>
          </a:p>
        </p:txBody>
      </p:sp>
    </p:spTree>
    <p:extLst>
      <p:ext uri="{BB962C8B-B14F-4D97-AF65-F5344CB8AC3E}">
        <p14:creationId xmlns:p14="http://schemas.microsoft.com/office/powerpoint/2010/main" val="405613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5957-096D-410D-86CF-734B6E1177CB}"/>
              </a:ext>
            </a:extLst>
          </p:cNvPr>
          <p:cNvSpPr>
            <a:spLocks noGrp="1"/>
          </p:cNvSpPr>
          <p:nvPr>
            <p:ph type="title"/>
          </p:nvPr>
        </p:nvSpPr>
        <p:spPr/>
        <p:txBody>
          <a:bodyPr/>
          <a:lstStyle/>
          <a:p>
            <a:r>
              <a:rPr lang="en-US" dirty="0"/>
              <a:t>NTA by sex</a:t>
            </a:r>
          </a:p>
        </p:txBody>
      </p:sp>
      <p:sp>
        <p:nvSpPr>
          <p:cNvPr id="3" name="Content Placeholder 2">
            <a:extLst>
              <a:ext uri="{FF2B5EF4-FFF2-40B4-BE49-F238E27FC236}">
                <a16:creationId xmlns:a16="http://schemas.microsoft.com/office/drawing/2014/main" id="{029E7352-63C8-4223-A27B-3B4426BBCD60}"/>
              </a:ext>
            </a:extLst>
          </p:cNvPr>
          <p:cNvSpPr>
            <a:spLocks noGrp="1"/>
          </p:cNvSpPr>
          <p:nvPr>
            <p:ph idx="1"/>
          </p:nvPr>
        </p:nvSpPr>
        <p:spPr/>
        <p:txBody>
          <a:bodyPr/>
          <a:lstStyle/>
          <a:p>
            <a:r>
              <a:rPr lang="en-US" dirty="0"/>
              <a:t>United States, per capita National Transfer Accounts age profiles</a:t>
            </a:r>
          </a:p>
        </p:txBody>
      </p:sp>
      <p:pic>
        <p:nvPicPr>
          <p:cNvPr id="4" name="Picture 3">
            <a:extLst>
              <a:ext uri="{FF2B5EF4-FFF2-40B4-BE49-F238E27FC236}">
                <a16:creationId xmlns:a16="http://schemas.microsoft.com/office/drawing/2014/main" id="{B3F48C98-6909-4E57-8B6F-F701B7D7480F}"/>
              </a:ext>
            </a:extLst>
          </p:cNvPr>
          <p:cNvPicPr>
            <a:picLocks noChangeAspect="1"/>
          </p:cNvPicPr>
          <p:nvPr/>
        </p:nvPicPr>
        <p:blipFill>
          <a:blip r:embed="rId3"/>
          <a:stretch>
            <a:fillRect/>
          </a:stretch>
        </p:blipFill>
        <p:spPr>
          <a:xfrm>
            <a:off x="762000" y="3352800"/>
            <a:ext cx="7647432" cy="2763012"/>
          </a:xfrm>
          <a:prstGeom prst="rect">
            <a:avLst/>
          </a:prstGeom>
        </p:spPr>
      </p:pic>
      <p:sp>
        <p:nvSpPr>
          <p:cNvPr id="5" name="TextBox 4">
            <a:extLst>
              <a:ext uri="{FF2B5EF4-FFF2-40B4-BE49-F238E27FC236}">
                <a16:creationId xmlns:a16="http://schemas.microsoft.com/office/drawing/2014/main" id="{F394B078-9C6D-4E78-B436-0628D42C68B4}"/>
              </a:ext>
            </a:extLst>
          </p:cNvPr>
          <p:cNvSpPr txBox="1"/>
          <p:nvPr/>
        </p:nvSpPr>
        <p:spPr>
          <a:xfrm>
            <a:off x="1666959" y="2972770"/>
            <a:ext cx="2447841" cy="307777"/>
          </a:xfrm>
          <a:prstGeom prst="rect">
            <a:avLst/>
          </a:prstGeom>
          <a:noFill/>
        </p:spPr>
        <p:txBody>
          <a:bodyPr wrap="square" rtlCol="0">
            <a:spAutoFit/>
          </a:bodyPr>
          <a:lstStyle/>
          <a:p>
            <a:r>
              <a:rPr lang="en-US" sz="1400" dirty="0"/>
              <a:t>Production &amp; Consumption</a:t>
            </a:r>
          </a:p>
        </p:txBody>
      </p:sp>
      <p:sp>
        <p:nvSpPr>
          <p:cNvPr id="6" name="TextBox 5">
            <a:extLst>
              <a:ext uri="{FF2B5EF4-FFF2-40B4-BE49-F238E27FC236}">
                <a16:creationId xmlns:a16="http://schemas.microsoft.com/office/drawing/2014/main" id="{45AF7A8C-BB97-42D3-A7EC-149BB8C689DF}"/>
              </a:ext>
            </a:extLst>
          </p:cNvPr>
          <p:cNvSpPr txBox="1"/>
          <p:nvPr/>
        </p:nvSpPr>
        <p:spPr>
          <a:xfrm>
            <a:off x="5562600" y="2974414"/>
            <a:ext cx="2447841" cy="523220"/>
          </a:xfrm>
          <a:prstGeom prst="rect">
            <a:avLst/>
          </a:prstGeom>
          <a:noFill/>
        </p:spPr>
        <p:txBody>
          <a:bodyPr wrap="square" rtlCol="0">
            <a:spAutoFit/>
          </a:bodyPr>
          <a:lstStyle/>
          <a:p>
            <a:pPr algn="ctr"/>
            <a:r>
              <a:rPr lang="en-US" sz="1400" dirty="0"/>
              <a:t>Lifecycle Deficit</a:t>
            </a:r>
          </a:p>
          <a:p>
            <a:pPr algn="ctr"/>
            <a:r>
              <a:rPr lang="en-US" sz="1400" dirty="0"/>
              <a:t>(Consumption – Production)</a:t>
            </a:r>
          </a:p>
        </p:txBody>
      </p:sp>
    </p:spTree>
    <p:extLst>
      <p:ext uri="{BB962C8B-B14F-4D97-AF65-F5344CB8AC3E}">
        <p14:creationId xmlns:p14="http://schemas.microsoft.com/office/powerpoint/2010/main" val="3385469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 time use survey</a:t>
            </a:r>
          </a:p>
        </p:txBody>
      </p:sp>
      <p:sp>
        <p:nvSpPr>
          <p:cNvPr id="3" name="Content Placeholder 2"/>
          <p:cNvSpPr>
            <a:spLocks noGrp="1"/>
          </p:cNvSpPr>
          <p:nvPr>
            <p:ph idx="1"/>
          </p:nvPr>
        </p:nvSpPr>
        <p:spPr>
          <a:xfrm>
            <a:off x="457200" y="1600200"/>
            <a:ext cx="8229600" cy="4996543"/>
          </a:xfrm>
        </p:spPr>
        <p:txBody>
          <a:bodyPr>
            <a:normAutofit fontScale="92500" lnSpcReduction="20000"/>
          </a:bodyPr>
          <a:lstStyle/>
          <a:p>
            <a:r>
              <a:rPr lang="en-US" dirty="0"/>
              <a:t>How is the data structured?</a:t>
            </a:r>
          </a:p>
          <a:p>
            <a:r>
              <a:rPr lang="en-US" dirty="0"/>
              <a:t>How are activities coded?</a:t>
            </a:r>
          </a:p>
          <a:p>
            <a:r>
              <a:rPr lang="en-US" dirty="0"/>
              <a:t>Whose time use data do you have in the household?</a:t>
            </a:r>
          </a:p>
          <a:p>
            <a:r>
              <a:rPr lang="en-US" dirty="0"/>
              <a:t>Do you need to merge different types of files (like activity files linked to demographic information files by a person ID number)</a:t>
            </a:r>
          </a:p>
          <a:p>
            <a:r>
              <a:rPr lang="en-US" dirty="0"/>
              <a:t>Are there sample weights?  What are they adjusting for?</a:t>
            </a:r>
          </a:p>
          <a:p>
            <a:r>
              <a:rPr lang="en-US" dirty="0"/>
              <a:t>When were the surveys done?  (Want to know what time of year because of seasonality)</a:t>
            </a:r>
          </a:p>
        </p:txBody>
      </p:sp>
    </p:spTree>
    <p:extLst>
      <p:ext uri="{BB962C8B-B14F-4D97-AF65-F5344CB8AC3E}">
        <p14:creationId xmlns:p14="http://schemas.microsoft.com/office/powerpoint/2010/main" val="103571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use survey data cleaning</a:t>
            </a:r>
          </a:p>
        </p:txBody>
      </p:sp>
      <p:sp>
        <p:nvSpPr>
          <p:cNvPr id="3" name="Content Placeholder 2"/>
          <p:cNvSpPr>
            <a:spLocks noGrp="1"/>
          </p:cNvSpPr>
          <p:nvPr>
            <p:ph idx="1"/>
          </p:nvPr>
        </p:nvSpPr>
        <p:spPr>
          <a:xfrm>
            <a:off x="457200" y="1295400"/>
            <a:ext cx="8229600" cy="5562600"/>
          </a:xfrm>
        </p:spPr>
        <p:txBody>
          <a:bodyPr>
            <a:normAutofit/>
          </a:bodyPr>
          <a:lstStyle/>
          <a:p>
            <a:r>
              <a:rPr lang="en-US" dirty="0"/>
              <a:t>The usual data cleaning activities</a:t>
            </a:r>
          </a:p>
          <a:p>
            <a:pPr lvl="1"/>
            <a:r>
              <a:rPr lang="en-US" dirty="0"/>
              <a:t>Variables are as described in the codebook?</a:t>
            </a:r>
          </a:p>
          <a:p>
            <a:pPr lvl="1"/>
            <a:r>
              <a:rPr lang="en-US" dirty="0"/>
              <a:t>Duplicate observations?</a:t>
            </a:r>
          </a:p>
          <a:p>
            <a:pPr lvl="1"/>
            <a:r>
              <a:rPr lang="en-US" dirty="0"/>
              <a:t>Unrealistic outliers?</a:t>
            </a:r>
          </a:p>
          <a:p>
            <a:pPr lvl="1"/>
            <a:r>
              <a:rPr lang="en-US" dirty="0"/>
              <a:t>Invalid codes?</a:t>
            </a:r>
          </a:p>
          <a:p>
            <a:pPr lvl="1"/>
            <a:r>
              <a:rPr lang="en-US" dirty="0"/>
              <a:t>Codes for missing data changed to missing or </a:t>
            </a:r>
            <a:r>
              <a:rPr lang="en-US" dirty="0" err="1"/>
              <a:t>zeros</a:t>
            </a:r>
            <a:r>
              <a:rPr lang="en-US" dirty="0"/>
              <a:t> as appropriate?</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992981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use survey data cleaning</a:t>
            </a:r>
          </a:p>
        </p:txBody>
      </p:sp>
      <p:sp>
        <p:nvSpPr>
          <p:cNvPr id="3" name="Content Placeholder 2"/>
          <p:cNvSpPr>
            <a:spLocks noGrp="1"/>
          </p:cNvSpPr>
          <p:nvPr>
            <p:ph idx="1"/>
          </p:nvPr>
        </p:nvSpPr>
        <p:spPr>
          <a:xfrm>
            <a:off x="457200" y="1295400"/>
            <a:ext cx="8229600" cy="5562600"/>
          </a:xfrm>
        </p:spPr>
        <p:txBody>
          <a:bodyPr>
            <a:normAutofit/>
          </a:bodyPr>
          <a:lstStyle/>
          <a:p>
            <a:r>
              <a:rPr lang="en-US" dirty="0"/>
              <a:t>Time-based diagnostics and checks on your use of the data</a:t>
            </a:r>
          </a:p>
          <a:p>
            <a:pPr lvl="1"/>
            <a:r>
              <a:rPr lang="en-US" dirty="0"/>
              <a:t>Does total time sum to 24 </a:t>
            </a:r>
            <a:r>
              <a:rPr lang="en-US" dirty="0" err="1"/>
              <a:t>hrs</a:t>
            </a:r>
            <a:r>
              <a:rPr lang="en-US" dirty="0"/>
              <a:t>/day or all persons? (Or if you don’t have all activities accounted for, is sum of accounted activities reasonable?)</a:t>
            </a:r>
          </a:p>
          <a:p>
            <a:pPr lvl="1"/>
            <a:r>
              <a:rPr lang="en-US" dirty="0">
                <a:sym typeface="Wingdings" panose="05000000000000000000" pitchFamily="2" charset="2"/>
              </a:rPr>
              <a:t>If not, is error correlated with age and/or sex?</a:t>
            </a:r>
          </a:p>
          <a:p>
            <a:pPr lvl="1"/>
            <a:r>
              <a:rPr lang="en-US" dirty="0">
                <a:sym typeface="Wingdings" panose="05000000000000000000" pitchFamily="2" charset="2"/>
              </a:rPr>
              <a:t>Do you observe time patterns as expected</a:t>
            </a:r>
          </a:p>
          <a:p>
            <a:pPr lvl="2"/>
            <a:r>
              <a:rPr lang="en-US" dirty="0">
                <a:sym typeface="Wingdings" panose="05000000000000000000" pitchFamily="2" charset="2"/>
              </a:rPr>
              <a:t>more market work done on typical workdays</a:t>
            </a:r>
          </a:p>
          <a:p>
            <a:pPr lvl="2"/>
            <a:r>
              <a:rPr lang="en-US" dirty="0">
                <a:sym typeface="Wingdings" panose="05000000000000000000" pitchFamily="2" charset="2"/>
              </a:rPr>
              <a:t>childcare marked as an activity in households with very young children</a:t>
            </a:r>
          </a:p>
          <a:p>
            <a:pPr lvl="2"/>
            <a:r>
              <a:rPr lang="en-US" dirty="0">
                <a:sym typeface="Wingdings" panose="05000000000000000000" pitchFamily="2" charset="2"/>
              </a:rPr>
              <a:t>sleep is a reasonable amount on average by age</a:t>
            </a:r>
          </a:p>
          <a:p>
            <a:pPr lvl="1"/>
            <a:endParaRPr lang="en-US" dirty="0"/>
          </a:p>
          <a:p>
            <a:pPr lvl="1"/>
            <a:endParaRPr lang="en-US" dirty="0"/>
          </a:p>
        </p:txBody>
      </p:sp>
    </p:spTree>
    <p:extLst>
      <p:ext uri="{BB962C8B-B14F-4D97-AF65-F5344CB8AC3E}">
        <p14:creationId xmlns:p14="http://schemas.microsoft.com/office/powerpoint/2010/main" val="637282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if there are problems?</a:t>
            </a:r>
          </a:p>
        </p:txBody>
      </p:sp>
      <p:sp>
        <p:nvSpPr>
          <p:cNvPr id="3" name="Content Placeholder 2"/>
          <p:cNvSpPr>
            <a:spLocks noGrp="1"/>
          </p:cNvSpPr>
          <p:nvPr>
            <p:ph idx="1"/>
          </p:nvPr>
        </p:nvSpPr>
        <p:spPr/>
        <p:txBody>
          <a:bodyPr/>
          <a:lstStyle/>
          <a:p>
            <a:r>
              <a:rPr lang="en-US" dirty="0"/>
              <a:t>Total time not equal to 24 hours?</a:t>
            </a:r>
          </a:p>
          <a:p>
            <a:pPr lvl="1"/>
            <a:r>
              <a:rPr lang="en-US" dirty="0"/>
              <a:t>Proportional adjustment for each individual if errors are not too large and your survey accounts for all possible activities</a:t>
            </a:r>
          </a:p>
          <a:p>
            <a:pPr lvl="2"/>
            <a:r>
              <a:rPr lang="en-US" dirty="0"/>
              <a:t>Can delete some observations with far more than 24 hours accounted for, and adjust the rest</a:t>
            </a:r>
          </a:p>
          <a:p>
            <a:pPr lvl="1"/>
            <a:r>
              <a:rPr lang="en-US" dirty="0"/>
              <a:t>OR look for specific outliers by individual or by type and see if problem can be isolated (</a:t>
            </a:r>
            <a:r>
              <a:rPr lang="en-US" dirty="0" err="1"/>
              <a:t>eg</a:t>
            </a:r>
            <a:r>
              <a:rPr lang="en-US" dirty="0"/>
              <a:t> observations from one province have large errors but others are fine)</a:t>
            </a:r>
          </a:p>
          <a:p>
            <a:pPr lvl="1"/>
            <a:endParaRPr lang="en-US" dirty="0"/>
          </a:p>
          <a:p>
            <a:pPr lvl="1"/>
            <a:endParaRPr lang="en-US" dirty="0"/>
          </a:p>
        </p:txBody>
      </p:sp>
    </p:spTree>
    <p:extLst>
      <p:ext uri="{BB962C8B-B14F-4D97-AF65-F5344CB8AC3E}">
        <p14:creationId xmlns:p14="http://schemas.microsoft.com/office/powerpoint/2010/main" val="3782748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activities are in NTTA?</a:t>
            </a:r>
          </a:p>
        </p:txBody>
      </p:sp>
      <p:sp>
        <p:nvSpPr>
          <p:cNvPr id="3" name="Content Placeholder 2"/>
          <p:cNvSpPr>
            <a:spLocks noGrp="1"/>
          </p:cNvSpPr>
          <p:nvPr>
            <p:ph idx="1"/>
          </p:nvPr>
        </p:nvSpPr>
        <p:spPr>
          <a:xfrm>
            <a:off x="457200" y="1314450"/>
            <a:ext cx="8229600" cy="5268912"/>
          </a:xfrm>
        </p:spPr>
        <p:txBody>
          <a:bodyPr>
            <a:normAutofit fontScale="77500" lnSpcReduction="20000"/>
          </a:bodyPr>
          <a:lstStyle/>
          <a:p>
            <a:r>
              <a:rPr lang="en-US" dirty="0"/>
              <a:t>Find time use survey’s coding scheme for activities, or list of activities with time variables in your survey</a:t>
            </a:r>
          </a:p>
          <a:p>
            <a:r>
              <a:rPr lang="en-US" dirty="0"/>
              <a:t>Identify NTTA productive activities in coding scheme</a:t>
            </a:r>
          </a:p>
          <a:p>
            <a:pPr lvl="1"/>
            <a:r>
              <a:rPr lang="en-US" dirty="0"/>
              <a:t>Not already included in national accounts</a:t>
            </a:r>
          </a:p>
          <a:p>
            <a:pPr lvl="2"/>
            <a:r>
              <a:rPr lang="en-US" dirty="0"/>
              <a:t>So market production is NOT included</a:t>
            </a:r>
          </a:p>
          <a:p>
            <a:pPr lvl="2"/>
            <a:r>
              <a:rPr lang="en-US" dirty="0"/>
              <a:t>Unpaid family labor that generates market income is not included, even if the person who did the work did not get paid</a:t>
            </a:r>
          </a:p>
          <a:p>
            <a:pPr lvl="2"/>
            <a:r>
              <a:rPr lang="en-US" dirty="0"/>
              <a:t>Collecting water/wood/fuel is often included even though it is conceptually already in national accounts</a:t>
            </a:r>
          </a:p>
          <a:p>
            <a:pPr lvl="1"/>
            <a:r>
              <a:rPr lang="en-US" dirty="0"/>
              <a:t>Satisfies third party criterion</a:t>
            </a:r>
          </a:p>
          <a:p>
            <a:pPr lvl="2"/>
            <a:r>
              <a:rPr lang="en-US" dirty="0"/>
              <a:t>You could pay someone else to do it for you</a:t>
            </a:r>
          </a:p>
          <a:p>
            <a:pPr lvl="2"/>
            <a:r>
              <a:rPr lang="en-US" dirty="0"/>
              <a:t>Leisure, education, and many self-care activities do NOT satisfy this criterion</a:t>
            </a:r>
          </a:p>
          <a:p>
            <a:r>
              <a:rPr lang="en-US" dirty="0"/>
              <a:t>Group NTTA productive activities into categories, data permitting</a:t>
            </a:r>
          </a:p>
          <a:p>
            <a:pPr lvl="1"/>
            <a:r>
              <a:rPr lang="en-US" dirty="0"/>
              <a:t>11 categories (plus gathering water/wood) in “manual” but you may have more or less depending on your time use data</a:t>
            </a:r>
          </a:p>
        </p:txBody>
      </p:sp>
    </p:spTree>
    <p:extLst>
      <p:ext uri="{BB962C8B-B14F-4D97-AF65-F5344CB8AC3E}">
        <p14:creationId xmlns:p14="http://schemas.microsoft.com/office/powerpoint/2010/main" val="3538256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activities are </a:t>
            </a:r>
            <a:r>
              <a:rPr lang="en-US" b="1" dirty="0"/>
              <a:t>NOT</a:t>
            </a:r>
            <a:r>
              <a:rPr lang="en-US" dirty="0"/>
              <a:t> in NTTA?</a:t>
            </a:r>
          </a:p>
        </p:txBody>
      </p:sp>
      <p:sp>
        <p:nvSpPr>
          <p:cNvPr id="3" name="Content Placeholder 2"/>
          <p:cNvSpPr>
            <a:spLocks noGrp="1"/>
          </p:cNvSpPr>
          <p:nvPr>
            <p:ph idx="1"/>
          </p:nvPr>
        </p:nvSpPr>
        <p:spPr>
          <a:xfrm>
            <a:off x="457200" y="1600200"/>
            <a:ext cx="8229600" cy="4800600"/>
          </a:xfrm>
        </p:spPr>
        <p:txBody>
          <a:bodyPr>
            <a:normAutofit/>
          </a:bodyPr>
          <a:lstStyle/>
          <a:p>
            <a:r>
              <a:rPr lang="en-US" dirty="0"/>
              <a:t>Ones whose value is already in national accounts and NTA</a:t>
            </a:r>
          </a:p>
          <a:p>
            <a:pPr lvl="1"/>
            <a:r>
              <a:rPr lang="en-US" dirty="0"/>
              <a:t>Consumption of goods produced by household for own use are imputed in national accounts consumption measures</a:t>
            </a:r>
          </a:p>
          <a:p>
            <a:pPr lvl="2"/>
            <a:r>
              <a:rPr lang="en-US" dirty="0"/>
              <a:t>(gathering wood/water is an exception in countries where in practice it is not included in national accounts)</a:t>
            </a:r>
          </a:p>
          <a:p>
            <a:pPr lvl="1"/>
            <a:r>
              <a:rPr lang="en-US" dirty="0"/>
              <a:t>Returns to labor to produce these household-consumed and produced goods are imputed in mixed income </a:t>
            </a:r>
          </a:p>
        </p:txBody>
      </p:sp>
    </p:spTree>
    <p:extLst>
      <p:ext uri="{BB962C8B-B14F-4D97-AF65-F5344CB8AC3E}">
        <p14:creationId xmlns:p14="http://schemas.microsoft.com/office/powerpoint/2010/main" val="2568724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C921081-E4C5-C1B6-D392-529FED6AD12E}"/>
              </a:ext>
            </a:extLst>
          </p:cNvPr>
          <p:cNvPicPr>
            <a:picLocks noGrp="1" noChangeAspect="1"/>
          </p:cNvPicPr>
          <p:nvPr>
            <p:ph idx="4294967295"/>
          </p:nvPr>
        </p:nvPicPr>
        <p:blipFill>
          <a:blip r:embed="rId2"/>
          <a:stretch>
            <a:fillRect/>
          </a:stretch>
        </p:blipFill>
        <p:spPr>
          <a:xfrm>
            <a:off x="-18673" y="176981"/>
            <a:ext cx="9162673" cy="6681019"/>
          </a:xfrm>
        </p:spPr>
      </p:pic>
      <p:sp>
        <p:nvSpPr>
          <p:cNvPr id="12" name="TextBox 11">
            <a:extLst>
              <a:ext uri="{FF2B5EF4-FFF2-40B4-BE49-F238E27FC236}">
                <a16:creationId xmlns:a16="http://schemas.microsoft.com/office/drawing/2014/main" id="{2C246CAB-BEEA-8F11-272E-AA7CC89E8995}"/>
              </a:ext>
            </a:extLst>
          </p:cNvPr>
          <p:cNvSpPr txBox="1"/>
          <p:nvPr/>
        </p:nvSpPr>
        <p:spPr>
          <a:xfrm>
            <a:off x="221226" y="-65399"/>
            <a:ext cx="8701548" cy="307777"/>
          </a:xfrm>
          <a:prstGeom prst="rect">
            <a:avLst/>
          </a:prstGeom>
          <a:noFill/>
        </p:spPr>
        <p:txBody>
          <a:bodyPr wrap="square" rtlCol="0">
            <a:spAutoFit/>
          </a:bodyPr>
          <a:lstStyle/>
          <a:p>
            <a:r>
              <a:rPr lang="en-US" sz="1400" b="0" i="1" u="none" strike="noStrike" baseline="0" dirty="0">
                <a:solidFill>
                  <a:srgbClr val="4B4C4E"/>
                </a:solidFill>
                <a:latin typeface="Times-Italic"/>
              </a:rPr>
              <a:t>Care work and care jobs for the future of decent work </a:t>
            </a:r>
            <a:r>
              <a:rPr lang="en-US" sz="1400" b="0" i="0" u="none" strike="noStrike" baseline="0" dirty="0">
                <a:solidFill>
                  <a:srgbClr val="4B4C4E"/>
                </a:solidFill>
                <a:latin typeface="Times-Roman"/>
              </a:rPr>
              <a:t>/ International </a:t>
            </a:r>
            <a:r>
              <a:rPr lang="en-US" sz="1400" b="0" i="0" u="none" strike="noStrike" baseline="0" dirty="0" err="1">
                <a:solidFill>
                  <a:srgbClr val="4B4C4E"/>
                </a:solidFill>
                <a:latin typeface="Times-Roman"/>
              </a:rPr>
              <a:t>Labour</a:t>
            </a:r>
            <a:r>
              <a:rPr lang="en-US" sz="1400" b="0" i="0" u="none" strike="noStrike" baseline="0" dirty="0">
                <a:solidFill>
                  <a:srgbClr val="4B4C4E"/>
                </a:solidFill>
                <a:latin typeface="Times-Roman"/>
              </a:rPr>
              <a:t> Office – Geneva: ILO, 2018.</a:t>
            </a:r>
            <a:endParaRPr lang="en-US" sz="1400" dirty="0"/>
          </a:p>
        </p:txBody>
      </p:sp>
    </p:spTree>
    <p:extLst>
      <p:ext uri="{BB962C8B-B14F-4D97-AF65-F5344CB8AC3E}">
        <p14:creationId xmlns:p14="http://schemas.microsoft.com/office/powerpoint/2010/main" val="1691450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Groups of NTTA Activities</a:t>
            </a:r>
          </a:p>
        </p:txBody>
      </p:sp>
      <p:sp>
        <p:nvSpPr>
          <p:cNvPr id="5" name="Content Placeholder 4"/>
          <p:cNvSpPr>
            <a:spLocks noGrp="1"/>
          </p:cNvSpPr>
          <p:nvPr>
            <p:ph idx="1"/>
          </p:nvPr>
        </p:nvSpPr>
        <p:spPr>
          <a:xfrm>
            <a:off x="457200" y="1524000"/>
            <a:ext cx="8229600" cy="5029200"/>
          </a:xfrm>
        </p:spPr>
        <p:txBody>
          <a:bodyPr>
            <a:normAutofit fontScale="55000" lnSpcReduction="20000"/>
          </a:bodyPr>
          <a:lstStyle/>
          <a:p>
            <a:pPr marL="514350" indent="-514350">
              <a:buFont typeface="+mj-lt"/>
              <a:buAutoNum type="arabicPeriod"/>
            </a:pPr>
            <a:r>
              <a:rPr lang="en-US" dirty="0">
                <a:solidFill>
                  <a:srgbClr val="000000"/>
                </a:solidFill>
              </a:rPr>
              <a:t>Cleaning	</a:t>
            </a:r>
          </a:p>
          <a:p>
            <a:pPr marL="514350" indent="-514350">
              <a:buFont typeface="+mj-lt"/>
              <a:buAutoNum type="arabicPeriod"/>
            </a:pPr>
            <a:r>
              <a:rPr lang="en-US" dirty="0">
                <a:solidFill>
                  <a:srgbClr val="000000"/>
                </a:solidFill>
              </a:rPr>
              <a:t>Laundry (includes sewing and clothing repair) 	</a:t>
            </a:r>
          </a:p>
          <a:p>
            <a:pPr marL="514350" indent="-514350">
              <a:buFont typeface="+mj-lt"/>
              <a:buAutoNum type="arabicPeriod"/>
            </a:pPr>
            <a:r>
              <a:rPr lang="en-US" dirty="0">
                <a:solidFill>
                  <a:srgbClr val="000000"/>
                </a:solidFill>
              </a:rPr>
              <a:t>Cooking (food and drink preparation)	</a:t>
            </a:r>
          </a:p>
          <a:p>
            <a:pPr marL="514350" indent="-514350">
              <a:buFont typeface="+mj-lt"/>
              <a:buAutoNum type="arabicPeriod"/>
            </a:pPr>
            <a:r>
              <a:rPr lang="en-US" dirty="0">
                <a:solidFill>
                  <a:srgbClr val="000000"/>
                </a:solidFill>
              </a:rPr>
              <a:t>Household maintenance and repair	</a:t>
            </a:r>
          </a:p>
          <a:p>
            <a:pPr marL="514350" indent="-514350">
              <a:buFont typeface="+mj-lt"/>
              <a:buAutoNum type="arabicPeriod"/>
            </a:pPr>
            <a:r>
              <a:rPr lang="en-US" dirty="0">
                <a:solidFill>
                  <a:srgbClr val="000000"/>
                </a:solidFill>
              </a:rPr>
              <a:t>Lawn and garden care</a:t>
            </a:r>
          </a:p>
          <a:p>
            <a:pPr marL="514350" indent="-514350">
              <a:buFont typeface="+mj-lt"/>
              <a:buAutoNum type="arabicPeriod"/>
            </a:pPr>
            <a:r>
              <a:rPr lang="en-US" dirty="0">
                <a:solidFill>
                  <a:srgbClr val="000000"/>
                </a:solidFill>
              </a:rPr>
              <a:t>Household management (incl. finances, scheduling, coordinating, and related telephone calls)	</a:t>
            </a:r>
          </a:p>
          <a:p>
            <a:pPr marL="514350" indent="-514350">
              <a:buFont typeface="+mj-lt"/>
              <a:buAutoNum type="arabicPeriod"/>
            </a:pPr>
            <a:r>
              <a:rPr lang="en-US" dirty="0">
                <a:solidFill>
                  <a:srgbClr val="000000"/>
                </a:solidFill>
              </a:rPr>
              <a:t>Pet care (not veterinary care)</a:t>
            </a:r>
          </a:p>
          <a:p>
            <a:pPr marL="514350" indent="-514350">
              <a:buFont typeface="+mj-lt"/>
              <a:buAutoNum type="arabicPeriod"/>
            </a:pPr>
            <a:r>
              <a:rPr lang="en-US" dirty="0">
                <a:solidFill>
                  <a:srgbClr val="000000"/>
                </a:solidFill>
              </a:rPr>
              <a:t>Purchasing goods and services</a:t>
            </a:r>
          </a:p>
          <a:p>
            <a:pPr marL="514350" indent="-514350">
              <a:buFont typeface="+mj-lt"/>
              <a:buAutoNum type="arabicPeriod"/>
            </a:pPr>
            <a:r>
              <a:rPr lang="en-US" dirty="0">
                <a:solidFill>
                  <a:srgbClr val="000000"/>
                </a:solidFill>
              </a:rPr>
              <a:t>Childcare **</a:t>
            </a:r>
          </a:p>
          <a:p>
            <a:pPr marL="514350" indent="-514350">
              <a:buFont typeface="+mj-lt"/>
              <a:buAutoNum type="arabicPeriod"/>
            </a:pPr>
            <a:r>
              <a:rPr lang="en-US" dirty="0">
                <a:solidFill>
                  <a:srgbClr val="000000"/>
                </a:solidFill>
              </a:rPr>
              <a:t>Eldercare and care outside the home (includes volunteering) **	</a:t>
            </a:r>
          </a:p>
          <a:p>
            <a:pPr marL="514350" indent="-514350">
              <a:buFont typeface="+mj-lt"/>
              <a:buAutoNum type="arabicPeriod"/>
            </a:pPr>
            <a:r>
              <a:rPr lang="en-US" dirty="0">
                <a:solidFill>
                  <a:srgbClr val="000000"/>
                </a:solidFill>
              </a:rPr>
              <a:t>Travel (related to care activities and purchasing goods and services)</a:t>
            </a:r>
          </a:p>
          <a:p>
            <a:pPr marL="514350" indent="-514350">
              <a:buFont typeface="+mj-lt"/>
              <a:buAutoNum type="arabicPeriod"/>
            </a:pPr>
            <a:r>
              <a:rPr lang="en-US" dirty="0">
                <a:solidFill>
                  <a:srgbClr val="000000"/>
                </a:solidFill>
              </a:rPr>
              <a:t>(Fetching wood or water: included in NTTA if it is NOT imputed into national accounts in your country, even though conceptually it is goods produced for own use)</a:t>
            </a:r>
          </a:p>
          <a:p>
            <a:pPr marL="514350" indent="-514350">
              <a:buFont typeface="+mj-lt"/>
              <a:buAutoNum type="arabicPeriod"/>
            </a:pPr>
            <a:endParaRPr lang="en-US" dirty="0">
              <a:solidFill>
                <a:srgbClr val="000000"/>
              </a:solidFill>
            </a:endParaRPr>
          </a:p>
          <a:p>
            <a:pPr marL="514350" indent="-514350">
              <a:buNone/>
            </a:pPr>
            <a:endParaRPr lang="en-US" dirty="0">
              <a:solidFill>
                <a:srgbClr val="000000"/>
              </a:solidFill>
            </a:endParaRPr>
          </a:p>
          <a:p>
            <a:pPr marL="514350" indent="-514350">
              <a:buNone/>
            </a:pPr>
            <a:r>
              <a:rPr lang="en-US" dirty="0">
                <a:solidFill>
                  <a:srgbClr val="000000"/>
                </a:solidFill>
              </a:rPr>
              <a:t>** Needs to be divided into variables for care in household versus outside household</a:t>
            </a:r>
          </a:p>
          <a:p>
            <a:pPr>
              <a:buNone/>
            </a:pPr>
            <a:endParaRPr lang="en-US" dirty="0"/>
          </a:p>
        </p:txBody>
      </p:sp>
    </p:spTree>
    <p:extLst>
      <p:ext uri="{BB962C8B-B14F-4D97-AF65-F5344CB8AC3E}">
        <p14:creationId xmlns:p14="http://schemas.microsoft.com/office/powerpoint/2010/main" val="568199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use survey file preparation</a:t>
            </a:r>
          </a:p>
        </p:txBody>
      </p:sp>
      <p:sp>
        <p:nvSpPr>
          <p:cNvPr id="4" name="Content Placeholder 3"/>
          <p:cNvSpPr>
            <a:spLocks noGrp="1"/>
          </p:cNvSpPr>
          <p:nvPr>
            <p:ph idx="1"/>
          </p:nvPr>
        </p:nvSpPr>
        <p:spPr/>
        <p:txBody>
          <a:bodyPr/>
          <a:lstStyle/>
          <a:p>
            <a:r>
              <a:rPr lang="en-US" dirty="0"/>
              <a:t>Need to create a file with one observation per household member and variables for time average daily time spent in each household production activity</a:t>
            </a:r>
          </a:p>
          <a:p>
            <a:pPr lvl="1"/>
            <a:r>
              <a:rPr lang="en-US" dirty="0"/>
              <a:t>Includes all household members, with unique household id for each household</a:t>
            </a:r>
          </a:p>
          <a:p>
            <a:pPr lvl="1"/>
            <a:r>
              <a:rPr lang="en-US" dirty="0"/>
              <a:t>Time respondents will have time values in those variables, non-respondents will have missing data code (“.” in Stata)</a:t>
            </a:r>
          </a:p>
          <a:p>
            <a:pPr lvl="1"/>
            <a:r>
              <a:rPr lang="en-US" dirty="0"/>
              <a:t>Non-time respondents are not necessary for production but are for consumption</a:t>
            </a:r>
          </a:p>
        </p:txBody>
      </p:sp>
    </p:spTree>
    <p:extLst>
      <p:ext uri="{BB962C8B-B14F-4D97-AF65-F5344CB8AC3E}">
        <p14:creationId xmlns:p14="http://schemas.microsoft.com/office/powerpoint/2010/main" val="3700868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prep for diary surveys</a:t>
            </a:r>
          </a:p>
        </p:txBody>
      </p:sp>
      <p:sp>
        <p:nvSpPr>
          <p:cNvPr id="4" name="Content Placeholder 3"/>
          <p:cNvSpPr>
            <a:spLocks noGrp="1"/>
          </p:cNvSpPr>
          <p:nvPr>
            <p:ph idx="1"/>
          </p:nvPr>
        </p:nvSpPr>
        <p:spPr/>
        <p:txBody>
          <a:bodyPr/>
          <a:lstStyle/>
          <a:p>
            <a:pPr marL="0" indent="0">
              <a:buNone/>
            </a:pPr>
            <a:r>
              <a:rPr lang="en-US" dirty="0"/>
              <a:t>Given time diary file and household roster file: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005" y="2523173"/>
            <a:ext cx="2266950" cy="3686175"/>
          </a:xfrm>
          <a:prstGeom prst="rect">
            <a:avLst/>
          </a:prstGeom>
          <a:solidFill>
            <a:schemeClr val="bg1"/>
          </a:solidFill>
          <a:ln>
            <a:noFill/>
          </a:ln>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2523173"/>
            <a:ext cx="4610100" cy="2124075"/>
          </a:xfrm>
          <a:prstGeom prst="rect">
            <a:avLst/>
          </a:prstGeom>
          <a:solidFill>
            <a:schemeClr val="bg1"/>
          </a:solidFill>
          <a:ln>
            <a:noFill/>
          </a:ln>
          <a:effectLst/>
        </p:spPr>
      </p:pic>
    </p:spTree>
    <p:extLst>
      <p:ext uri="{BB962C8B-B14F-4D97-AF65-F5344CB8AC3E}">
        <p14:creationId xmlns:p14="http://schemas.microsoft.com/office/powerpoint/2010/main" val="39120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838200" y="2362200"/>
            <a:ext cx="7770812"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lgn="ctr">
              <a:lnSpc>
                <a:spcPct val="70000"/>
              </a:lnSpc>
            </a:pPr>
            <a:r>
              <a:rPr lang="en-US" sz="4400" dirty="0">
                <a:solidFill>
                  <a:schemeClr val="tx1"/>
                </a:solidFill>
              </a:rPr>
              <a:t>What explains this pattern?</a:t>
            </a:r>
          </a:p>
          <a:p>
            <a:pPr algn="ctr">
              <a:lnSpc>
                <a:spcPct val="70000"/>
              </a:lnSpc>
            </a:pPr>
            <a:endParaRPr lang="en-US" sz="4400" dirty="0">
              <a:solidFill>
                <a:schemeClr val="tx1"/>
              </a:solidFill>
            </a:endParaRPr>
          </a:p>
          <a:p>
            <a:pPr algn="ctr">
              <a:lnSpc>
                <a:spcPct val="70000"/>
              </a:lnSpc>
            </a:pPr>
            <a:r>
              <a:rPr lang="en-US" sz="4400" dirty="0">
                <a:solidFill>
                  <a:schemeClr val="tx1"/>
                </a:solidFill>
              </a:rPr>
              <a:t>What is missing?</a:t>
            </a:r>
          </a:p>
          <a:p>
            <a:pPr algn="ctr">
              <a:lnSpc>
                <a:spcPct val="70000"/>
              </a:lnSpc>
            </a:pPr>
            <a:endParaRPr lang="en-US" sz="4400" dirty="0">
              <a:solidFill>
                <a:schemeClr val="tx1"/>
              </a:solidFill>
            </a:endParaRPr>
          </a:p>
          <a:p>
            <a:pPr algn="ctr">
              <a:lnSpc>
                <a:spcPct val="70000"/>
              </a:lnSpc>
            </a:pPr>
            <a:r>
              <a:rPr lang="en-US" sz="4400" dirty="0">
                <a:solidFill>
                  <a:schemeClr val="tx1"/>
                </a:solidFill>
              </a:rPr>
              <a:t>Why?</a:t>
            </a:r>
          </a:p>
        </p:txBody>
      </p:sp>
    </p:spTree>
    <p:extLst>
      <p:ext uri="{BB962C8B-B14F-4D97-AF65-F5344CB8AC3E}">
        <p14:creationId xmlns:p14="http://schemas.microsoft.com/office/powerpoint/2010/main" val="1897997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 y="258127"/>
            <a:ext cx="9001125" cy="5610225"/>
          </a:xfrm>
          <a:prstGeom prst="rect">
            <a:avLst/>
          </a:prstGeom>
          <a:solidFill>
            <a:schemeClr val="bg1"/>
          </a:solidFill>
          <a:ln>
            <a:noFill/>
          </a:ln>
          <a:effectLst/>
        </p:spPr>
      </p:pic>
    </p:spTree>
    <p:extLst>
      <p:ext uri="{BB962C8B-B14F-4D97-AF65-F5344CB8AC3E}">
        <p14:creationId xmlns:p14="http://schemas.microsoft.com/office/powerpoint/2010/main" val="554733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78"/>
            <a:ext cx="8229600" cy="1143000"/>
          </a:xfrm>
        </p:spPr>
        <p:txBody>
          <a:bodyPr/>
          <a:lstStyle/>
          <a:p>
            <a:r>
              <a:rPr lang="en-US" dirty="0"/>
              <a:t>File prep for activity questions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166178"/>
            <a:ext cx="9001125" cy="5591175"/>
          </a:xfrm>
          <a:prstGeom prst="rect">
            <a:avLst/>
          </a:prstGeom>
          <a:solidFill>
            <a:schemeClr val="bg1"/>
          </a:solidFill>
          <a:ln>
            <a:noFill/>
          </a:ln>
          <a:effectLst/>
        </p:spPr>
      </p:pic>
    </p:spTree>
    <p:extLst>
      <p:ext uri="{BB962C8B-B14F-4D97-AF65-F5344CB8AC3E}">
        <p14:creationId xmlns:p14="http://schemas.microsoft.com/office/powerpoint/2010/main" val="903392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Unsmoothed Age Means</a:t>
            </a:r>
          </a:p>
        </p:txBody>
      </p:sp>
      <p:sp>
        <p:nvSpPr>
          <p:cNvPr id="4" name="Content Placeholder 3"/>
          <p:cNvSpPr>
            <a:spLocks noGrp="1"/>
          </p:cNvSpPr>
          <p:nvPr>
            <p:ph idx="1"/>
          </p:nvPr>
        </p:nvSpPr>
        <p:spPr/>
        <p:txBody>
          <a:bodyPr/>
          <a:lstStyle/>
          <a:p>
            <a:r>
              <a:rPr lang="en-US" dirty="0"/>
              <a:t>Collapse file by age/sex, using survey weights, keeping number of observations:</a:t>
            </a:r>
          </a:p>
          <a:p>
            <a:pPr marL="1260475" indent="0">
              <a:buNone/>
            </a:pPr>
            <a:r>
              <a:rPr lang="en-US" sz="1800" dirty="0">
                <a:latin typeface="Courier New" panose="02070309020205020404" pitchFamily="49" charset="0"/>
                <a:cs typeface="Courier New" panose="02070309020205020404" pitchFamily="49" charset="0"/>
              </a:rPr>
              <a:t>gen </a:t>
            </a:r>
            <a:r>
              <a:rPr lang="en-US" sz="1800" dirty="0" err="1">
                <a:latin typeface="Courier New" panose="02070309020205020404" pitchFamily="49" charset="0"/>
                <a:cs typeface="Courier New" panose="02070309020205020404" pitchFamily="49" charset="0"/>
              </a:rPr>
              <a:t>obs</a:t>
            </a:r>
            <a:r>
              <a:rPr lang="en-US" sz="1800" dirty="0">
                <a:latin typeface="Courier New" panose="02070309020205020404" pitchFamily="49" charset="0"/>
                <a:cs typeface="Courier New" panose="02070309020205020404" pitchFamily="49" charset="0"/>
              </a:rPr>
              <a:t>=1</a:t>
            </a:r>
          </a:p>
          <a:p>
            <a:pPr marL="1260475" indent="0">
              <a:buNone/>
            </a:pPr>
            <a:r>
              <a:rPr lang="en-US" sz="1800" dirty="0">
                <a:latin typeface="Courier New" panose="02070309020205020404" pitchFamily="49" charset="0"/>
                <a:cs typeface="Courier New" panose="02070309020205020404" pitchFamily="49" charset="0"/>
              </a:rPr>
              <a:t>collapse (mean) cook clean </a:t>
            </a:r>
            <a:r>
              <a:rPr lang="en-US" sz="1800" dirty="0" err="1">
                <a:latin typeface="Courier New" panose="02070309020205020404" pitchFamily="49" charset="0"/>
                <a:cs typeface="Courier New" panose="02070309020205020404" pitchFamily="49" charset="0"/>
              </a:rPr>
              <a:t>chcare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rawsum</a:t>
            </a:r>
            <a:r>
              <a:rPr lang="en-US" sz="1800" dirty="0">
                <a:latin typeface="Courier New" panose="02070309020205020404" pitchFamily="49" charset="0"/>
                <a:cs typeface="Courier New" panose="02070309020205020404" pitchFamily="49" charset="0"/>
              </a:rPr>
              <a:t>)</a:t>
            </a:r>
          </a:p>
          <a:p>
            <a:pPr marL="1260475"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obs</a:t>
            </a:r>
            <a:r>
              <a:rPr lang="en-US" sz="1800" dirty="0">
                <a:latin typeface="Courier New" panose="02070309020205020404" pitchFamily="49" charset="0"/>
                <a:cs typeface="Courier New" panose="02070309020205020404" pitchFamily="49" charset="0"/>
              </a:rPr>
              <a:t> [w=</a:t>
            </a:r>
            <a:r>
              <a:rPr lang="en-US" sz="1800" dirty="0" err="1">
                <a:latin typeface="Courier New" panose="02070309020205020404" pitchFamily="49" charset="0"/>
                <a:cs typeface="Courier New" panose="02070309020205020404" pitchFamily="49" charset="0"/>
              </a:rPr>
              <a:t>wgt</a:t>
            </a:r>
            <a:r>
              <a:rPr lang="en-US" sz="1800" dirty="0">
                <a:latin typeface="Courier New" panose="02070309020205020404" pitchFamily="49" charset="0"/>
                <a:cs typeface="Courier New" panose="02070309020205020404" pitchFamily="49" charset="0"/>
              </a:rPr>
              <a:t>], by(age sex) </a:t>
            </a:r>
          </a:p>
          <a:p>
            <a:pPr marL="1260475" indent="0">
              <a:buNone/>
            </a:pPr>
            <a:endParaRPr lang="en-US" sz="1800" dirty="0">
              <a:latin typeface="Courier New" panose="02070309020205020404" pitchFamily="49" charset="0"/>
              <a:cs typeface="Courier New" panose="02070309020205020404" pitchFamily="49" charset="0"/>
            </a:endParaRPr>
          </a:p>
          <a:p>
            <a:pPr marL="1260475" indent="0">
              <a:buNone/>
            </a:pPr>
            <a:r>
              <a:rPr lang="en-US" sz="1800" dirty="0">
                <a:cs typeface="Courier New" panose="02070309020205020404" pitchFamily="49" charset="0"/>
              </a:rPr>
              <a:t>(need “</a:t>
            </a:r>
            <a:r>
              <a:rPr lang="en-US" sz="1800" dirty="0" err="1">
                <a:cs typeface="Courier New" panose="02070309020205020404" pitchFamily="49" charset="0"/>
              </a:rPr>
              <a:t>obs</a:t>
            </a:r>
            <a:r>
              <a:rPr lang="en-US" sz="1800" dirty="0">
                <a:cs typeface="Courier New" panose="02070309020205020404" pitchFamily="49" charset="0"/>
              </a:rPr>
              <a:t>” for smoothing routine)</a:t>
            </a:r>
            <a:endParaRPr lang="en-US" dirty="0"/>
          </a:p>
          <a:p>
            <a:pPr marL="514350" indent="-514350"/>
            <a:r>
              <a:rPr lang="en-US" dirty="0"/>
              <a:t>Keep care categories separated by location (in household vs. outside household) if possible, for use in consumption calculation</a:t>
            </a:r>
          </a:p>
          <a:p>
            <a:pPr marL="514350" indent="-514350"/>
            <a:r>
              <a:rPr lang="en-US" dirty="0"/>
              <a:t>Use survey weights</a:t>
            </a:r>
          </a:p>
          <a:p>
            <a:pPr marL="0" indent="0">
              <a:buNone/>
            </a:pPr>
            <a:endParaRPr lang="en-US" dirty="0"/>
          </a:p>
        </p:txBody>
      </p:sp>
    </p:spTree>
    <p:extLst>
      <p:ext uri="{BB962C8B-B14F-4D97-AF65-F5344CB8AC3E}">
        <p14:creationId xmlns:p14="http://schemas.microsoft.com/office/powerpoint/2010/main" val="483560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5"/>
            <a:ext cx="8229600" cy="1143000"/>
          </a:xfrm>
        </p:spPr>
        <p:txBody>
          <a:bodyPr>
            <a:normAutofit/>
          </a:bodyPr>
          <a:lstStyle/>
          <a:p>
            <a:r>
              <a:rPr lang="en-US" dirty="0"/>
              <a:t>Smoothing</a:t>
            </a:r>
          </a:p>
        </p:txBody>
      </p:sp>
      <p:sp>
        <p:nvSpPr>
          <p:cNvPr id="3" name="Content Placeholder 2"/>
          <p:cNvSpPr>
            <a:spLocks noGrp="1"/>
          </p:cNvSpPr>
          <p:nvPr>
            <p:ph idx="1"/>
          </p:nvPr>
        </p:nvSpPr>
        <p:spPr>
          <a:xfrm>
            <a:off x="457200" y="1023257"/>
            <a:ext cx="8229600" cy="5834743"/>
          </a:xfrm>
        </p:spPr>
        <p:txBody>
          <a:bodyPr>
            <a:normAutofit fontScale="92500"/>
          </a:bodyPr>
          <a:lstStyle/>
          <a:p>
            <a:r>
              <a:rPr lang="en-US" dirty="0"/>
              <a:t>Strategy</a:t>
            </a:r>
          </a:p>
          <a:p>
            <a:pPr lvl="1"/>
            <a:r>
              <a:rPr lang="en-US" dirty="0"/>
              <a:t>Examine smoothed profiles by looking at each one</a:t>
            </a:r>
          </a:p>
          <a:p>
            <a:pPr lvl="1"/>
            <a:r>
              <a:rPr lang="en-US" dirty="0"/>
              <a:t>Adjust spans so as not to “smooth over” a real pattern</a:t>
            </a:r>
          </a:p>
          <a:p>
            <a:pPr lvl="2"/>
            <a:r>
              <a:rPr lang="en-US" dirty="0"/>
              <a:t>care variables will often need smaller spans than other household activities or need to be smoothed in sections</a:t>
            </a:r>
          </a:p>
          <a:p>
            <a:r>
              <a:rPr lang="en-US" dirty="0"/>
              <a:t>Method</a:t>
            </a:r>
          </a:p>
          <a:p>
            <a:pPr lvl="1"/>
            <a:r>
              <a:rPr lang="en-US" dirty="0"/>
              <a:t>See NTA Manual</a:t>
            </a:r>
          </a:p>
          <a:p>
            <a:pPr lvl="1"/>
            <a:r>
              <a:rPr lang="en-US" dirty="0"/>
              <a:t>Current </a:t>
            </a:r>
            <a:r>
              <a:rPr lang="en-US" dirty="0" err="1"/>
              <a:t>prefered</a:t>
            </a:r>
            <a:r>
              <a:rPr lang="en-US" dirty="0"/>
              <a:t> method: Friedman’s super smoother</a:t>
            </a:r>
          </a:p>
          <a:p>
            <a:pPr lvl="2"/>
            <a:r>
              <a:rPr lang="en-US" dirty="0"/>
              <a:t>Available in R as “</a:t>
            </a:r>
            <a:r>
              <a:rPr lang="en-US" dirty="0" err="1"/>
              <a:t>supsmu</a:t>
            </a:r>
            <a:r>
              <a:rPr lang="en-US" dirty="0"/>
              <a:t>”, available in Stata as an add-on “ado” file.</a:t>
            </a:r>
          </a:p>
          <a:p>
            <a:pPr lvl="1"/>
            <a:r>
              <a:rPr lang="en-US" dirty="0"/>
              <a:t>Alternative: Stata’s “</a:t>
            </a:r>
            <a:r>
              <a:rPr lang="en-US" dirty="0" err="1"/>
              <a:t>lpoly</a:t>
            </a:r>
            <a:r>
              <a:rPr lang="en-US" dirty="0"/>
              <a:t>”</a:t>
            </a:r>
          </a:p>
          <a:p>
            <a:pPr lvl="2"/>
            <a:r>
              <a:rPr lang="en-US" dirty="0"/>
              <a:t>Discussed in manual because at that time no Friedman’s smoother available in Stata</a:t>
            </a:r>
          </a:p>
          <a:p>
            <a:pPr lvl="1"/>
            <a:endParaRPr lang="en-US" dirty="0"/>
          </a:p>
        </p:txBody>
      </p:sp>
    </p:spTree>
    <p:extLst>
      <p:ext uri="{BB962C8B-B14F-4D97-AF65-F5344CB8AC3E}">
        <p14:creationId xmlns:p14="http://schemas.microsoft.com/office/powerpoint/2010/main" val="4112609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Smoothers</a:t>
            </a:r>
          </a:p>
        </p:txBody>
      </p:sp>
      <p:sp>
        <p:nvSpPr>
          <p:cNvPr id="3" name="Content Placeholder 2"/>
          <p:cNvSpPr>
            <a:spLocks noGrp="1"/>
          </p:cNvSpPr>
          <p:nvPr>
            <p:ph idx="1"/>
          </p:nvPr>
        </p:nvSpPr>
        <p:spPr>
          <a:xfrm>
            <a:off x="457200" y="1600200"/>
            <a:ext cx="3276600" cy="4525963"/>
          </a:xfrm>
        </p:spPr>
        <p:txBody>
          <a:bodyPr/>
          <a:lstStyle/>
          <a:p>
            <a:r>
              <a:rPr lang="en-US" dirty="0"/>
              <a:t>Example (welfare payments to families with young children):</a:t>
            </a:r>
          </a:p>
          <a:p>
            <a:pPr marL="0" indent="0">
              <a:buNone/>
            </a:pPr>
            <a:endParaRPr lang="en-US" dirty="0"/>
          </a:p>
        </p:txBody>
      </p:sp>
      <p:pic>
        <p:nvPicPr>
          <p:cNvPr id="6" name="Picture 5" descr="C:\Users\Gretchen\Dropbox\smoothing\smoothcheck_tgxci_f.png"/>
          <p:cNvPicPr/>
          <p:nvPr/>
        </p:nvPicPr>
        <p:blipFill>
          <a:blip r:embed="rId2" cstate="print"/>
          <a:srcRect r="48718"/>
          <a:stretch>
            <a:fillRect/>
          </a:stretch>
        </p:blipFill>
        <p:spPr bwMode="auto">
          <a:xfrm>
            <a:off x="4191000" y="1295400"/>
            <a:ext cx="4495800" cy="5562600"/>
          </a:xfrm>
          <a:prstGeom prst="rect">
            <a:avLst/>
          </a:prstGeom>
          <a:noFill/>
          <a:ln w="9525">
            <a:noFill/>
            <a:miter lim="800000"/>
            <a:headEnd/>
            <a:tailEnd/>
          </a:ln>
        </p:spPr>
      </p:pic>
    </p:spTree>
    <p:extLst>
      <p:ext uri="{BB962C8B-B14F-4D97-AF65-F5344CB8AC3E}">
        <p14:creationId xmlns:p14="http://schemas.microsoft.com/office/powerpoint/2010/main" val="3290979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Sensitivity Tests</a:t>
            </a:r>
          </a:p>
        </p:txBody>
      </p:sp>
      <p:sp>
        <p:nvSpPr>
          <p:cNvPr id="3" name="Content Placeholder 2"/>
          <p:cNvSpPr>
            <a:spLocks noGrp="1"/>
          </p:cNvSpPr>
          <p:nvPr>
            <p:ph idx="1"/>
          </p:nvPr>
        </p:nvSpPr>
        <p:spPr>
          <a:xfrm>
            <a:off x="457200" y="1219200"/>
            <a:ext cx="8229600" cy="5334000"/>
          </a:xfrm>
        </p:spPr>
        <p:txBody>
          <a:bodyPr>
            <a:normAutofit/>
          </a:bodyPr>
          <a:lstStyle/>
          <a:p>
            <a:r>
              <a:rPr lang="en-US" dirty="0"/>
              <a:t>Change methodology to evaluate how different results would be if you made different assumptions</a:t>
            </a:r>
          </a:p>
          <a:p>
            <a:r>
              <a:rPr lang="en-US" dirty="0"/>
              <a:t>Most important one for production account in time units is including secondary activities</a:t>
            </a:r>
          </a:p>
          <a:p>
            <a:pPr lvl="1"/>
            <a:r>
              <a:rPr lang="en-US" dirty="0"/>
              <a:t>Preserve 24 hours in a day (i.e. no multitasking miracle)</a:t>
            </a:r>
          </a:p>
          <a:p>
            <a:pPr lvl="1"/>
            <a:r>
              <a:rPr lang="en-US" dirty="0"/>
              <a:t>Divide the time unit in half between the two activities</a:t>
            </a:r>
          </a:p>
        </p:txBody>
      </p:sp>
    </p:spTree>
    <p:extLst>
      <p:ext uri="{BB962C8B-B14F-4D97-AF65-F5344CB8AC3E}">
        <p14:creationId xmlns:p14="http://schemas.microsoft.com/office/powerpoint/2010/main" val="26771573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a:bodyPr>
          <a:lstStyle/>
          <a:p>
            <a:r>
              <a:rPr lang="en-US" dirty="0"/>
              <a:t>Understanding the results</a:t>
            </a:r>
          </a:p>
        </p:txBody>
      </p:sp>
      <p:sp>
        <p:nvSpPr>
          <p:cNvPr id="5" name="Content Placeholder 4"/>
          <p:cNvSpPr>
            <a:spLocks noGrp="1"/>
          </p:cNvSpPr>
          <p:nvPr>
            <p:ph idx="1"/>
          </p:nvPr>
        </p:nvSpPr>
        <p:spPr>
          <a:xfrm>
            <a:off x="457200" y="1600200"/>
            <a:ext cx="8229600" cy="4876800"/>
          </a:xfrm>
        </p:spPr>
        <p:txBody>
          <a:bodyPr>
            <a:normAutofit/>
          </a:bodyPr>
          <a:lstStyle/>
          <a:p>
            <a:r>
              <a:rPr lang="en-US" dirty="0"/>
              <a:t>Can further cross-cutting reveal how overall patterns emerge?</a:t>
            </a:r>
          </a:p>
          <a:p>
            <a:pPr lvl="1"/>
            <a:r>
              <a:rPr lang="en-US" dirty="0"/>
              <a:t>Regional variation</a:t>
            </a:r>
          </a:p>
          <a:p>
            <a:pPr lvl="1"/>
            <a:r>
              <a:rPr lang="en-US" dirty="0"/>
              <a:t>SES</a:t>
            </a:r>
          </a:p>
          <a:p>
            <a:pPr lvl="1"/>
            <a:r>
              <a:rPr lang="en-US" dirty="0"/>
              <a:t>Different household structures</a:t>
            </a:r>
          </a:p>
          <a:p>
            <a:pPr lvl="1"/>
            <a:r>
              <a:rPr lang="en-US" dirty="0"/>
              <a:t>If you have more than one time use survey, are patterns stable over repeated cross-sections?</a:t>
            </a:r>
          </a:p>
          <a:p>
            <a:r>
              <a:rPr lang="en-US" dirty="0"/>
              <a:t>Examine time use and gender differences across different countries</a:t>
            </a:r>
          </a:p>
          <a:p>
            <a:pPr lvl="2"/>
            <a:endParaRPr lang="en-US" dirty="0"/>
          </a:p>
          <a:p>
            <a:pPr lvl="2"/>
            <a:endParaRPr lang="en-US" dirty="0"/>
          </a:p>
        </p:txBody>
      </p:sp>
    </p:spTree>
    <p:extLst>
      <p:ext uri="{BB962C8B-B14F-4D97-AF65-F5344CB8AC3E}">
        <p14:creationId xmlns:p14="http://schemas.microsoft.com/office/powerpoint/2010/main" val="10640995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pPr marL="0" indent="0" algn="ctr">
              <a:buNone/>
            </a:pPr>
            <a:r>
              <a:rPr lang="en-US" sz="8000" b="1" i="1" dirty="0"/>
              <a:t>NTTA</a:t>
            </a:r>
          </a:p>
          <a:p>
            <a:pPr marL="0" indent="0" algn="ctr">
              <a:buNone/>
            </a:pPr>
            <a:r>
              <a:rPr lang="en-US" sz="8000" b="1" i="1" dirty="0"/>
              <a:t>CONSUMPION</a:t>
            </a:r>
          </a:p>
          <a:p>
            <a:pPr marL="0" indent="0" algn="ctr">
              <a:buNone/>
            </a:pPr>
            <a:r>
              <a:rPr lang="en-US" sz="8000" b="1" i="1" dirty="0"/>
              <a:t>(time units)</a:t>
            </a:r>
          </a:p>
        </p:txBody>
      </p:sp>
    </p:spTree>
    <p:extLst>
      <p:ext uri="{BB962C8B-B14F-4D97-AF65-F5344CB8AC3E}">
        <p14:creationId xmlns:p14="http://schemas.microsoft.com/office/powerpoint/2010/main" val="2276697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Consumption Estimation Strategy</a:t>
            </a:r>
          </a:p>
        </p:txBody>
      </p:sp>
      <p:sp>
        <p:nvSpPr>
          <p:cNvPr id="3" name="Content Placeholder 2"/>
          <p:cNvSpPr>
            <a:spLocks noGrp="1"/>
          </p:cNvSpPr>
          <p:nvPr>
            <p:ph idx="1"/>
          </p:nvPr>
        </p:nvSpPr>
        <p:spPr>
          <a:xfrm>
            <a:off x="457200" y="1371600"/>
            <a:ext cx="8229600" cy="5105400"/>
          </a:xfrm>
        </p:spPr>
        <p:txBody>
          <a:bodyPr>
            <a:normAutofit lnSpcReduction="10000"/>
          </a:bodyPr>
          <a:lstStyle/>
          <a:p>
            <a:r>
              <a:rPr lang="en-US" dirty="0"/>
              <a:t>Impute consumption to individuals in households</a:t>
            </a:r>
          </a:p>
          <a:p>
            <a:r>
              <a:rPr lang="en-US" dirty="0"/>
              <a:t>Take age/sex means as you did for producers</a:t>
            </a:r>
          </a:p>
          <a:p>
            <a:r>
              <a:rPr lang="en-US" dirty="0"/>
              <a:t>Smooth and adjust at the aggregate level so that total consumption equals total production</a:t>
            </a:r>
          </a:p>
          <a:p>
            <a:pPr lvl="1"/>
            <a:r>
              <a:rPr lang="en-US" dirty="0"/>
              <a:t>Why?  Surveys are designed to get representative producer, not consumer</a:t>
            </a:r>
          </a:p>
          <a:p>
            <a:pPr lvl="1"/>
            <a:r>
              <a:rPr lang="en-US" dirty="0"/>
              <a:t>This can be a big adjustment if time use survey does not include all potential unpaid care work producers in a household</a:t>
            </a:r>
          </a:p>
        </p:txBody>
      </p:sp>
    </p:spTree>
    <p:extLst>
      <p:ext uri="{BB962C8B-B14F-4D97-AF65-F5344CB8AC3E}">
        <p14:creationId xmlns:p14="http://schemas.microsoft.com/office/powerpoint/2010/main" val="6044148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fontScale="90000"/>
          </a:bodyPr>
          <a:lstStyle/>
          <a:p>
            <a:r>
              <a:rPr lang="en-US" dirty="0"/>
              <a:t>Consumption Imputation Assumptions</a:t>
            </a:r>
          </a:p>
        </p:txBody>
      </p:sp>
      <p:sp>
        <p:nvSpPr>
          <p:cNvPr id="5" name="Content Placeholder 4"/>
          <p:cNvSpPr>
            <a:spLocks noGrp="1"/>
          </p:cNvSpPr>
          <p:nvPr>
            <p:ph idx="1"/>
          </p:nvPr>
        </p:nvSpPr>
        <p:spPr>
          <a:xfrm>
            <a:off x="457200" y="1600200"/>
            <a:ext cx="8229600" cy="4876800"/>
          </a:xfrm>
        </p:spPr>
        <p:txBody>
          <a:bodyPr>
            <a:normAutofit fontScale="92500"/>
          </a:bodyPr>
          <a:lstStyle/>
          <a:p>
            <a:r>
              <a:rPr lang="en-US" dirty="0"/>
              <a:t>For care activities</a:t>
            </a:r>
          </a:p>
          <a:p>
            <a:pPr lvl="1"/>
            <a:r>
              <a:rPr lang="en-US" dirty="0"/>
              <a:t>If care is for household members, implement regression method using household members in target age range</a:t>
            </a:r>
          </a:p>
          <a:p>
            <a:pPr lvl="2"/>
            <a:r>
              <a:rPr lang="en-US" dirty="0"/>
              <a:t>Example:  for care of household children aged 0-18, estimate regression equation using number by age and sex for household members age 0-18</a:t>
            </a:r>
          </a:p>
          <a:p>
            <a:pPr lvl="1"/>
            <a:r>
              <a:rPr lang="en-US" dirty="0"/>
              <a:t>If care is for non-household members:</a:t>
            </a:r>
          </a:p>
          <a:p>
            <a:pPr lvl="2"/>
            <a:r>
              <a:rPr lang="en-US" dirty="0"/>
              <a:t>If age-targeted (children, elders), distribute proportionally to household members in that age group.</a:t>
            </a:r>
          </a:p>
          <a:p>
            <a:pPr lvl="2"/>
            <a:r>
              <a:rPr lang="en-US" dirty="0"/>
              <a:t>If not age targeted (general volunteering) divide time equally across total population</a:t>
            </a:r>
          </a:p>
          <a:p>
            <a:pPr lvl="2"/>
            <a:endParaRPr lang="en-US" dirty="0"/>
          </a:p>
          <a:p>
            <a:pPr lvl="2"/>
            <a:endParaRPr lang="en-US" dirty="0"/>
          </a:p>
        </p:txBody>
      </p:sp>
    </p:spTree>
    <p:extLst>
      <p:ext uri="{BB962C8B-B14F-4D97-AF65-F5344CB8AC3E}">
        <p14:creationId xmlns:p14="http://schemas.microsoft.com/office/powerpoint/2010/main" val="149431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AFFF304-4747-497C-8C17-A373E818FF09}"/>
              </a:ext>
            </a:extLst>
          </p:cNvPr>
          <p:cNvSpPr txBox="1">
            <a:spLocks/>
          </p:cNvSpPr>
          <p:nvPr/>
        </p:nvSpPr>
        <p:spPr bwMode="auto">
          <a:xfrm>
            <a:off x="457200" y="609600"/>
            <a:ext cx="8229600" cy="5516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charset="0"/>
              <a:buNone/>
            </a:pPr>
            <a:r>
              <a:rPr lang="en-US" sz="2000" dirty="0"/>
              <a:t>“The volume of services rendered by housewives and other members of the household toward the satisfaction of wants must be imposing indeed, when totaled for the 30 million families comprising the population of this country; and the item is thus large enough to affect materially any estimate of national income. </a:t>
            </a:r>
          </a:p>
          <a:p>
            <a:pPr marL="0" indent="0">
              <a:lnSpc>
                <a:spcPct val="90000"/>
              </a:lnSpc>
              <a:buFont typeface="Arial" charset="0"/>
              <a:buNone/>
            </a:pPr>
            <a:r>
              <a:rPr lang="en-US" sz="2000" dirty="0"/>
              <a:t>…</a:t>
            </a:r>
          </a:p>
          <a:p>
            <a:pPr marL="0" indent="0">
              <a:lnSpc>
                <a:spcPct val="90000"/>
              </a:lnSpc>
              <a:buFont typeface="Arial" charset="0"/>
              <a:buNone/>
            </a:pPr>
            <a:r>
              <a:rPr lang="en-US" sz="2000" dirty="0"/>
              <a:t>But the organization of these services render them an integral part of family life at large, rather than of the specifically business life of the nation. Such services are, therefore, quite removed from those which gainfully occupied groups undertake to perform in return for wages, salaries, or profits. </a:t>
            </a:r>
          </a:p>
          <a:p>
            <a:pPr marL="0" indent="0">
              <a:lnSpc>
                <a:spcPct val="90000"/>
              </a:lnSpc>
              <a:buFont typeface="Arial" charset="0"/>
              <a:buNone/>
            </a:pPr>
            <a:r>
              <a:rPr lang="en-US" sz="2000" dirty="0"/>
              <a:t>…</a:t>
            </a:r>
          </a:p>
          <a:p>
            <a:pPr marL="0" indent="0">
              <a:lnSpc>
                <a:spcPct val="90000"/>
              </a:lnSpc>
              <a:buFont typeface="Arial" charset="0"/>
              <a:buNone/>
            </a:pPr>
            <a:r>
              <a:rPr lang="en-US" sz="2000" dirty="0"/>
              <a:t>It was considered best to omit this large group of services from national income, especially since no reliable basis is available for estimating their value.”</a:t>
            </a:r>
          </a:p>
          <a:p>
            <a:pPr marL="0" indent="0">
              <a:lnSpc>
                <a:spcPct val="90000"/>
              </a:lnSpc>
              <a:buFont typeface="Arial" charset="0"/>
              <a:buNone/>
            </a:pPr>
            <a:endParaRPr lang="en-US" sz="2000" dirty="0"/>
          </a:p>
          <a:p>
            <a:pPr marL="0" indent="0">
              <a:lnSpc>
                <a:spcPct val="90000"/>
              </a:lnSpc>
              <a:buFont typeface="Arial" charset="0"/>
              <a:buNone/>
            </a:pPr>
            <a:r>
              <a:rPr lang="en-US" sz="2000" dirty="0"/>
              <a:t>- Simon Kuznets, quoted in “National Income, 1929-1932 : Letter from the Acting Secretary of Commerce Transmitting in Response to Senate Resolution No. 220 (72nd Cong.) a Report on National Income,” 1934.</a:t>
            </a:r>
          </a:p>
        </p:txBody>
      </p:sp>
    </p:spTree>
    <p:extLst>
      <p:ext uri="{BB962C8B-B14F-4D97-AF65-F5344CB8AC3E}">
        <p14:creationId xmlns:p14="http://schemas.microsoft.com/office/powerpoint/2010/main" val="3974022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fontScale="90000"/>
          </a:bodyPr>
          <a:lstStyle/>
          <a:p>
            <a:r>
              <a:rPr lang="en-US" dirty="0"/>
              <a:t>Consumption Imputation Assumptions</a:t>
            </a:r>
          </a:p>
        </p:txBody>
      </p:sp>
      <p:sp>
        <p:nvSpPr>
          <p:cNvPr id="5" name="Content Placeholder 4"/>
          <p:cNvSpPr>
            <a:spLocks noGrp="1"/>
          </p:cNvSpPr>
          <p:nvPr>
            <p:ph idx="1"/>
          </p:nvPr>
        </p:nvSpPr>
        <p:spPr>
          <a:xfrm>
            <a:off x="457200" y="1600200"/>
            <a:ext cx="8229600" cy="4876800"/>
          </a:xfrm>
        </p:spPr>
        <p:txBody>
          <a:bodyPr>
            <a:normAutofit fontScale="92500" lnSpcReduction="20000"/>
          </a:bodyPr>
          <a:lstStyle/>
          <a:p>
            <a:r>
              <a:rPr lang="en-US" dirty="0"/>
              <a:t>Care allocation ALTERNATIVES</a:t>
            </a:r>
          </a:p>
          <a:p>
            <a:pPr lvl="1"/>
            <a:r>
              <a:rPr lang="en-US" dirty="0"/>
              <a:t>For household childcare: instead of regression, calculate time spent on children by age and sex for households with only one child; use those as weights</a:t>
            </a:r>
          </a:p>
          <a:p>
            <a:pPr lvl="1"/>
            <a:r>
              <a:rPr lang="en-US" dirty="0"/>
              <a:t>For non-household childcare or eldercare: per capita in child or elder age range</a:t>
            </a:r>
          </a:p>
          <a:p>
            <a:pPr lvl="1"/>
            <a:r>
              <a:rPr lang="en-US" dirty="0"/>
              <a:t>If you only have a general “care” variables instead of child/elder care separately</a:t>
            </a:r>
          </a:p>
          <a:p>
            <a:pPr lvl="2"/>
            <a:r>
              <a:rPr lang="en-US" dirty="0"/>
              <a:t>Leave producer ages out of the regression</a:t>
            </a:r>
          </a:p>
          <a:p>
            <a:pPr lvl="2"/>
            <a:r>
              <a:rPr lang="en-US" dirty="0"/>
              <a:t>If care is for sick/disabled but you have no indicator of sick/disabled in the household, can use external measures of disability by age/sex</a:t>
            </a:r>
          </a:p>
          <a:p>
            <a:pPr lvl="2"/>
            <a:r>
              <a:rPr lang="en-US" dirty="0"/>
              <a:t>Other?</a:t>
            </a:r>
          </a:p>
          <a:p>
            <a:pPr lvl="2"/>
            <a:endParaRPr lang="en-US" dirty="0"/>
          </a:p>
        </p:txBody>
      </p:sp>
    </p:spTree>
    <p:extLst>
      <p:ext uri="{BB962C8B-B14F-4D97-AF65-F5344CB8AC3E}">
        <p14:creationId xmlns:p14="http://schemas.microsoft.com/office/powerpoint/2010/main" val="897864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fontScale="90000"/>
          </a:bodyPr>
          <a:lstStyle/>
          <a:p>
            <a:r>
              <a:rPr lang="en-US" dirty="0"/>
              <a:t>Consumption Imputation Assumptions</a:t>
            </a:r>
          </a:p>
        </p:txBody>
      </p:sp>
      <p:sp>
        <p:nvSpPr>
          <p:cNvPr id="5" name="Content Placeholder 4"/>
          <p:cNvSpPr>
            <a:spLocks noGrp="1"/>
          </p:cNvSpPr>
          <p:nvPr>
            <p:ph idx="1"/>
          </p:nvPr>
        </p:nvSpPr>
        <p:spPr>
          <a:xfrm>
            <a:off x="457200" y="1600200"/>
            <a:ext cx="8229600" cy="4876800"/>
          </a:xfrm>
        </p:spPr>
        <p:txBody>
          <a:bodyPr>
            <a:normAutofit/>
          </a:bodyPr>
          <a:lstStyle/>
          <a:p>
            <a:r>
              <a:rPr lang="en-US" dirty="0"/>
              <a:t>For general household activities</a:t>
            </a:r>
          </a:p>
          <a:p>
            <a:pPr lvl="1"/>
            <a:r>
              <a:rPr lang="en-US" dirty="0"/>
              <a:t>Divide equally among all household members</a:t>
            </a:r>
          </a:p>
          <a:p>
            <a:pPr lvl="1"/>
            <a:r>
              <a:rPr lang="en-US" dirty="0"/>
              <a:t>Easy!</a:t>
            </a:r>
          </a:p>
          <a:p>
            <a:pPr lvl="2"/>
            <a:endParaRPr lang="en-US" dirty="0"/>
          </a:p>
          <a:p>
            <a:pPr lvl="2"/>
            <a:endParaRPr lang="en-US" dirty="0"/>
          </a:p>
        </p:txBody>
      </p:sp>
    </p:spTree>
    <p:extLst>
      <p:ext uri="{BB962C8B-B14F-4D97-AF65-F5344CB8AC3E}">
        <p14:creationId xmlns:p14="http://schemas.microsoft.com/office/powerpoint/2010/main" val="656890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Finalizing profiles</a:t>
            </a:r>
          </a:p>
        </p:txBody>
      </p:sp>
      <p:sp>
        <p:nvSpPr>
          <p:cNvPr id="3" name="Content Placeholder 2"/>
          <p:cNvSpPr>
            <a:spLocks noGrp="1"/>
          </p:cNvSpPr>
          <p:nvPr>
            <p:ph idx="1"/>
          </p:nvPr>
        </p:nvSpPr>
        <p:spPr/>
        <p:txBody>
          <a:bodyPr/>
          <a:lstStyle/>
          <a:p>
            <a:r>
              <a:rPr lang="en-US" dirty="0"/>
              <a:t>Smooth and adjust smoothed and unsmoothed means so that consumption equals production</a:t>
            </a:r>
          </a:p>
          <a:p>
            <a:r>
              <a:rPr lang="en-US" dirty="0"/>
              <a:t>Why do we need to adjust?  </a:t>
            </a:r>
          </a:p>
          <a:p>
            <a:pPr lvl="1"/>
            <a:r>
              <a:rPr lang="en-US" dirty="0"/>
              <a:t>Smoothing throws off the balance slightly</a:t>
            </a:r>
          </a:p>
          <a:p>
            <a:pPr lvl="1"/>
            <a:r>
              <a:rPr lang="en-US" dirty="0"/>
              <a:t>Differential sampling can throw off the balance A LOT</a:t>
            </a:r>
          </a:p>
        </p:txBody>
      </p:sp>
    </p:spTree>
    <p:extLst>
      <p:ext uri="{BB962C8B-B14F-4D97-AF65-F5344CB8AC3E}">
        <p14:creationId xmlns:p14="http://schemas.microsoft.com/office/powerpoint/2010/main" val="7355092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Spreadsheet Examples</a:t>
            </a:r>
          </a:p>
        </p:txBody>
      </p:sp>
      <p:sp>
        <p:nvSpPr>
          <p:cNvPr id="3" name="Content Placeholder 2"/>
          <p:cNvSpPr>
            <a:spLocks noGrp="1"/>
          </p:cNvSpPr>
          <p:nvPr>
            <p:ph idx="1"/>
          </p:nvPr>
        </p:nvSpPr>
        <p:spPr/>
        <p:txBody>
          <a:bodyPr/>
          <a:lstStyle/>
          <a:p>
            <a:r>
              <a:rPr lang="en-US" dirty="0"/>
              <a:t>Available on the wiki</a:t>
            </a:r>
          </a:p>
          <a:p>
            <a:pPr lvl="1"/>
            <a:r>
              <a:rPr lang="en-US" dirty="0">
                <a:hlinkClick r:id="rId2"/>
              </a:rPr>
              <a:t>www.ntacounts.org</a:t>
            </a:r>
            <a:r>
              <a:rPr lang="en-US" dirty="0"/>
              <a:t> </a:t>
            </a:r>
          </a:p>
          <a:p>
            <a:pPr lvl="2">
              <a:buFont typeface="Wingdings"/>
              <a:buChar char="Ø"/>
            </a:pPr>
            <a:r>
              <a:rPr lang="en-US" dirty="0"/>
              <a:t>Projects &gt; Working Groups &gt; Gender, time use</a:t>
            </a:r>
          </a:p>
          <a:p>
            <a:pPr lvl="1"/>
            <a:r>
              <a:rPr lang="en-US" dirty="0"/>
              <a:t>Versions for simplified and complex methods</a:t>
            </a:r>
          </a:p>
          <a:p>
            <a:pPr lvl="2">
              <a:buFont typeface="Wingdings"/>
              <a:buChar char="Ø"/>
            </a:pPr>
            <a:endParaRPr lang="en-US" dirty="0"/>
          </a:p>
          <a:p>
            <a:pPr lvl="2">
              <a:buFont typeface="Wingdings"/>
              <a:buChar char="Ø"/>
            </a:pPr>
            <a:endParaRPr lang="en-US" dirty="0"/>
          </a:p>
        </p:txBody>
      </p:sp>
    </p:spTree>
    <p:extLst>
      <p:ext uri="{BB962C8B-B14F-4D97-AF65-F5344CB8AC3E}">
        <p14:creationId xmlns:p14="http://schemas.microsoft.com/office/powerpoint/2010/main" val="2992520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a:bodyPr>
          <a:lstStyle/>
          <a:p>
            <a:r>
              <a:rPr lang="en-US" dirty="0"/>
              <a:t>Simplified examples</a:t>
            </a:r>
          </a:p>
        </p:txBody>
      </p:sp>
      <p:sp>
        <p:nvSpPr>
          <p:cNvPr id="5" name="Content Placeholder 4"/>
          <p:cNvSpPr>
            <a:spLocks noGrp="1"/>
          </p:cNvSpPr>
          <p:nvPr>
            <p:ph idx="1"/>
          </p:nvPr>
        </p:nvSpPr>
        <p:spPr>
          <a:xfrm>
            <a:off x="457200" y="1600200"/>
            <a:ext cx="8229600" cy="4876800"/>
          </a:xfrm>
        </p:spPr>
        <p:txBody>
          <a:bodyPr>
            <a:normAutofit/>
          </a:bodyPr>
          <a:lstStyle/>
          <a:p>
            <a:r>
              <a:rPr lang="en-US" dirty="0"/>
              <a:t>Two age groups, children (1) and adults (2)</a:t>
            </a:r>
          </a:p>
          <a:p>
            <a:r>
              <a:rPr lang="en-US" dirty="0"/>
              <a:t>Two groups of NTTA activities, “</a:t>
            </a:r>
            <a:r>
              <a:rPr lang="en-US" dirty="0" err="1"/>
              <a:t>hha</a:t>
            </a:r>
            <a:r>
              <a:rPr lang="en-US" dirty="0"/>
              <a:t>” is general household activities, “care” is care for children</a:t>
            </a:r>
          </a:p>
          <a:p>
            <a:r>
              <a:rPr lang="en-US" dirty="0"/>
              <a:t>One sex</a:t>
            </a:r>
          </a:p>
          <a:p>
            <a:r>
              <a:rPr lang="en-US" dirty="0"/>
              <a:t>Two cases</a:t>
            </a:r>
          </a:p>
          <a:p>
            <a:pPr lvl="1"/>
            <a:r>
              <a:rPr lang="en-US" dirty="0"/>
              <a:t>Simple case of one time use respondent per </a:t>
            </a:r>
            <a:r>
              <a:rPr lang="en-US" dirty="0" err="1"/>
              <a:t>housheold</a:t>
            </a:r>
            <a:endParaRPr lang="en-US" dirty="0"/>
          </a:p>
          <a:p>
            <a:pPr lvl="1"/>
            <a:r>
              <a:rPr lang="en-US" dirty="0"/>
              <a:t>More complex case of multiple time use respondents per household</a:t>
            </a:r>
          </a:p>
          <a:p>
            <a:pPr lvl="2"/>
            <a:endParaRPr lang="en-US" dirty="0"/>
          </a:p>
        </p:txBody>
      </p:sp>
    </p:spTree>
    <p:extLst>
      <p:ext uri="{BB962C8B-B14F-4D97-AF65-F5344CB8AC3E}">
        <p14:creationId xmlns:p14="http://schemas.microsoft.com/office/powerpoint/2010/main" val="1516512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309"/>
            <a:ext cx="9111870" cy="6274691"/>
          </a:xfrm>
          <a:prstGeom prst="rect">
            <a:avLst/>
          </a:prstGeom>
          <a:solidFill>
            <a:schemeClr val="bg1"/>
          </a:solidFill>
          <a:ln>
            <a:noFill/>
          </a:ln>
          <a:effectLst/>
        </p:spPr>
      </p:pic>
      <p:sp>
        <p:nvSpPr>
          <p:cNvPr id="8" name="TextBox 7"/>
          <p:cNvSpPr txBox="1"/>
          <p:nvPr/>
        </p:nvSpPr>
        <p:spPr>
          <a:xfrm>
            <a:off x="204716" y="0"/>
            <a:ext cx="8420669" cy="461665"/>
          </a:xfrm>
          <a:prstGeom prst="rect">
            <a:avLst/>
          </a:prstGeom>
          <a:noFill/>
        </p:spPr>
        <p:txBody>
          <a:bodyPr wrap="square" rtlCol="0">
            <a:spAutoFit/>
          </a:bodyPr>
          <a:lstStyle/>
          <a:p>
            <a:r>
              <a:rPr lang="en-US" sz="2400" dirty="0"/>
              <a:t>Each household has only one time respondent:</a:t>
            </a:r>
          </a:p>
        </p:txBody>
      </p:sp>
    </p:spTree>
    <p:extLst>
      <p:ext uri="{BB962C8B-B14F-4D97-AF65-F5344CB8AC3E}">
        <p14:creationId xmlns:p14="http://schemas.microsoft.com/office/powerpoint/2010/main" val="809229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15"/>
            <a:ext cx="9166462" cy="6312285"/>
          </a:xfrm>
          <a:prstGeom prst="rect">
            <a:avLst/>
          </a:prstGeom>
          <a:solidFill>
            <a:schemeClr val="bg1"/>
          </a:solidFill>
          <a:ln>
            <a:noFill/>
          </a:ln>
          <a:effectLst/>
        </p:spPr>
      </p:pic>
      <p:sp>
        <p:nvSpPr>
          <p:cNvPr id="2" name="TextBox 1"/>
          <p:cNvSpPr txBox="1"/>
          <p:nvPr/>
        </p:nvSpPr>
        <p:spPr>
          <a:xfrm>
            <a:off x="204716" y="0"/>
            <a:ext cx="8420669" cy="461665"/>
          </a:xfrm>
          <a:prstGeom prst="rect">
            <a:avLst/>
          </a:prstGeom>
          <a:noFill/>
        </p:spPr>
        <p:txBody>
          <a:bodyPr wrap="square" rtlCol="0">
            <a:spAutoFit/>
          </a:bodyPr>
          <a:lstStyle/>
          <a:p>
            <a:r>
              <a:rPr lang="en-US" sz="2400" dirty="0"/>
              <a:t>Households A and E have more than one time respondent:</a:t>
            </a:r>
          </a:p>
        </p:txBody>
      </p:sp>
    </p:spTree>
    <p:extLst>
      <p:ext uri="{BB962C8B-B14F-4D97-AF65-F5344CB8AC3E}">
        <p14:creationId xmlns:p14="http://schemas.microsoft.com/office/powerpoint/2010/main" val="34572590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tests</a:t>
            </a: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a:t>Change consumption allocation to estimate differences between males and females</a:t>
            </a:r>
          </a:p>
          <a:p>
            <a:pPr lvl="1"/>
            <a:r>
              <a:rPr lang="en-US" dirty="0"/>
              <a:t>In contexts with heavy “son preference,” equal allocations between males and females may be a bad assumption  </a:t>
            </a:r>
          </a:p>
          <a:p>
            <a:pPr lvl="1"/>
            <a:r>
              <a:rPr lang="en-US" dirty="0"/>
              <a:t>Regression-based allocation to get a data-driven estimate (will only partially address the issue, but it’s a start) </a:t>
            </a:r>
          </a:p>
          <a:p>
            <a:pPr lvl="1"/>
            <a:r>
              <a:rPr lang="en-US" dirty="0"/>
              <a:t>Do some sensitivity tests</a:t>
            </a:r>
          </a:p>
          <a:p>
            <a:pPr lvl="2"/>
            <a:r>
              <a:rPr lang="en-US" dirty="0"/>
              <a:t>One child method, but may miss discrimination that is only applied when time is scarce, so could look at difference by type of household structure (by age and sex distribution of children)</a:t>
            </a:r>
          </a:p>
          <a:p>
            <a:pPr lvl="2"/>
            <a:r>
              <a:rPr lang="en-US" dirty="0"/>
              <a:t>Trying an allocation of childcare or other activities to girls of x% of boys</a:t>
            </a:r>
          </a:p>
          <a:p>
            <a:pPr lvl="1"/>
            <a:endParaRPr lang="en-US" dirty="0"/>
          </a:p>
        </p:txBody>
      </p:sp>
    </p:spTree>
    <p:extLst>
      <p:ext uri="{BB962C8B-B14F-4D97-AF65-F5344CB8AC3E}">
        <p14:creationId xmlns:p14="http://schemas.microsoft.com/office/powerpoint/2010/main" val="35144236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pPr marL="0" indent="0" algn="ctr">
              <a:buNone/>
            </a:pPr>
            <a:r>
              <a:rPr lang="en-US" sz="8000" b="1" i="1" dirty="0"/>
              <a:t>NTTA</a:t>
            </a:r>
          </a:p>
          <a:p>
            <a:pPr marL="0" indent="0" algn="ctr">
              <a:buNone/>
            </a:pPr>
            <a:r>
              <a:rPr lang="en-US" sz="8000" b="1" i="1" dirty="0"/>
              <a:t>TRANSFERS</a:t>
            </a:r>
          </a:p>
          <a:p>
            <a:pPr marL="0" indent="0" algn="ctr">
              <a:buNone/>
            </a:pPr>
            <a:r>
              <a:rPr lang="en-US" sz="8000" b="1" i="1" dirty="0"/>
              <a:t>(time units)</a:t>
            </a:r>
          </a:p>
        </p:txBody>
      </p:sp>
    </p:spTree>
    <p:extLst>
      <p:ext uri="{BB962C8B-B14F-4D97-AF65-F5344CB8AC3E}">
        <p14:creationId xmlns:p14="http://schemas.microsoft.com/office/powerpoint/2010/main" val="31734526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a:bodyPr>
          <a:lstStyle/>
          <a:p>
            <a:r>
              <a:rPr lang="en-US" dirty="0"/>
              <a:t>NTTA Transfers Defined</a:t>
            </a:r>
          </a:p>
        </p:txBody>
      </p:sp>
      <p:sp>
        <p:nvSpPr>
          <p:cNvPr id="5" name="Content Placeholder 4"/>
          <p:cNvSpPr>
            <a:spLocks noGrp="1"/>
          </p:cNvSpPr>
          <p:nvPr>
            <p:ph idx="1"/>
          </p:nvPr>
        </p:nvSpPr>
        <p:spPr>
          <a:xfrm>
            <a:off x="457200" y="1600200"/>
            <a:ext cx="8229600" cy="4876800"/>
          </a:xfrm>
        </p:spPr>
        <p:txBody>
          <a:bodyPr>
            <a:normAutofit fontScale="85000" lnSpcReduction="20000"/>
          </a:bodyPr>
          <a:lstStyle/>
          <a:p>
            <a:r>
              <a:rPr lang="en-US" dirty="0"/>
              <a:t>Transfer outflows are the time produced but not consumed by the producer</a:t>
            </a:r>
          </a:p>
          <a:p>
            <a:pPr lvl="1"/>
            <a:r>
              <a:rPr lang="en-US" dirty="0"/>
              <a:t>All care time produced is a transfer outflow</a:t>
            </a:r>
          </a:p>
          <a:p>
            <a:pPr lvl="1"/>
            <a:r>
              <a:rPr lang="en-US" dirty="0"/>
              <a:t>General household activity time produced MINUS that portion consumed by the producer is a transfer outflow</a:t>
            </a:r>
          </a:p>
          <a:p>
            <a:r>
              <a:rPr lang="en-US" dirty="0"/>
              <a:t>Transfer inflows are the time consumed but not produced by the consumer</a:t>
            </a:r>
          </a:p>
          <a:p>
            <a:pPr lvl="1"/>
            <a:r>
              <a:rPr lang="en-US" dirty="0"/>
              <a:t>All care time consumed is a transfer inflow</a:t>
            </a:r>
          </a:p>
          <a:p>
            <a:pPr lvl="1"/>
            <a:r>
              <a:rPr lang="en-US" dirty="0"/>
              <a:t>General household activity time consumed MINUS that portion produced by the consumer is a transfer outflow</a:t>
            </a:r>
          </a:p>
          <a:p>
            <a:r>
              <a:rPr lang="en-US" dirty="0"/>
              <a:t>Code examples to do this are available on the NTA wiki</a:t>
            </a:r>
          </a:p>
          <a:p>
            <a:pPr lvl="1"/>
            <a:r>
              <a:rPr lang="en-US" dirty="0"/>
              <a:t>http://www.ntaccounts.org/web/nta/show/Gender%2c%20Time%20use</a:t>
            </a:r>
          </a:p>
          <a:p>
            <a:pPr lvl="2"/>
            <a:endParaRPr lang="en-US" dirty="0"/>
          </a:p>
        </p:txBody>
      </p:sp>
    </p:spTree>
    <p:extLst>
      <p:ext uri="{BB962C8B-B14F-4D97-AF65-F5344CB8AC3E}">
        <p14:creationId xmlns:p14="http://schemas.microsoft.com/office/powerpoint/2010/main" val="65152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1670957"/>
          <a:ext cx="7467600" cy="3505200"/>
        </p:xfrm>
        <a:graphic>
          <a:graphicData uri="http://schemas.openxmlformats.org/drawingml/2006/table">
            <a:tbl>
              <a:tblPr firstRow="1" bandRow="1">
                <a:tableStyleId>{5C22544A-7EE6-4342-B048-85BDC9FD1C3A}</a:tableStyleId>
              </a:tblPr>
              <a:tblGrid>
                <a:gridCol w="3006437">
                  <a:extLst>
                    <a:ext uri="{9D8B030D-6E8A-4147-A177-3AD203B41FA5}">
                      <a16:colId xmlns:a16="http://schemas.microsoft.com/office/drawing/2014/main" val="20000"/>
                    </a:ext>
                  </a:extLst>
                </a:gridCol>
                <a:gridCol w="2424545">
                  <a:extLst>
                    <a:ext uri="{9D8B030D-6E8A-4147-A177-3AD203B41FA5}">
                      <a16:colId xmlns:a16="http://schemas.microsoft.com/office/drawing/2014/main" val="20001"/>
                    </a:ext>
                  </a:extLst>
                </a:gridCol>
                <a:gridCol w="2036618">
                  <a:extLst>
                    <a:ext uri="{9D8B030D-6E8A-4147-A177-3AD203B41FA5}">
                      <a16:colId xmlns:a16="http://schemas.microsoft.com/office/drawing/2014/main" val="20002"/>
                    </a:ext>
                  </a:extLst>
                </a:gridCol>
              </a:tblGrid>
              <a:tr h="876300">
                <a:tc>
                  <a:txBody>
                    <a:bodyPr/>
                    <a:lstStyle/>
                    <a:p>
                      <a:endParaRPr lang="en-US" sz="2400" dirty="0">
                        <a:latin typeface="Arial" panose="020B0604020202020204" pitchFamily="34" charset="0"/>
                        <a:cs typeface="Arial" panose="020B0604020202020204" pitchFamily="34" charset="0"/>
                      </a:endParaRPr>
                    </a:p>
                  </a:txBody>
                  <a:tcPr anchor="b"/>
                </a:tc>
                <a:tc>
                  <a:txBody>
                    <a:bodyPr/>
                    <a:lstStyle/>
                    <a:p>
                      <a:pPr algn="ctr"/>
                      <a:r>
                        <a:rPr lang="en-US" sz="2400" dirty="0">
                          <a:latin typeface="Arial Black" panose="020B0A04020102020204" pitchFamily="34" charset="0"/>
                        </a:rPr>
                        <a:t>Goods</a:t>
                      </a:r>
                      <a:endParaRPr lang="en-US" sz="2400" dirty="0">
                        <a:solidFill>
                          <a:schemeClr val="bg1"/>
                        </a:solidFill>
                        <a:latin typeface="Arial Black" panose="020B0A04020102020204" pitchFamily="34" charset="0"/>
                        <a:cs typeface="Arial" panose="020B0604020202020204" pitchFamily="34" charset="0"/>
                      </a:endParaRPr>
                    </a:p>
                  </a:txBody>
                  <a:tcPr anchor="b"/>
                </a:tc>
                <a:tc>
                  <a:txBody>
                    <a:bodyPr/>
                    <a:lstStyle/>
                    <a:p>
                      <a:pPr algn="ctr"/>
                      <a:r>
                        <a:rPr lang="en-US" sz="2400" dirty="0">
                          <a:latin typeface="Arial Black" panose="020B0A04020102020204" pitchFamily="34" charset="0"/>
                        </a:rPr>
                        <a:t>Services</a:t>
                      </a:r>
                      <a:endParaRPr lang="en-US" sz="2400" dirty="0">
                        <a:solidFill>
                          <a:schemeClr val="bg1"/>
                        </a:solidFill>
                        <a:latin typeface="Arial Black" panose="020B0A040201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314450">
                <a:tc>
                  <a:txBody>
                    <a:bodyPr/>
                    <a:lstStyle/>
                    <a:p>
                      <a:r>
                        <a:rPr lang="en-US" sz="2400" dirty="0">
                          <a:latin typeface="Arial Black" panose="020B0A04020102020204" pitchFamily="34" charset="0"/>
                        </a:rPr>
                        <a:t>Sold in the marketplace</a:t>
                      </a:r>
                      <a:endParaRPr lang="en-US" sz="2400" dirty="0">
                        <a:latin typeface="Arial Black" panose="020B0A04020102020204" pitchFamily="34" charset="0"/>
                        <a:cs typeface="Arial" panose="020B0604020202020204" pitchFamily="34" charset="0"/>
                      </a:endParaRPr>
                    </a:p>
                  </a:txBody>
                  <a:tcPr anchor="ctr"/>
                </a:tc>
                <a:tc>
                  <a:txBody>
                    <a:bodyPr/>
                    <a:lstStyle/>
                    <a:p>
                      <a:pPr marL="457200"/>
                      <a:r>
                        <a:rPr lang="en-US" sz="2400" dirty="0">
                          <a:latin typeface="Arial Black" panose="020B0A04020102020204" pitchFamily="34" charset="0"/>
                        </a:rPr>
                        <a:t>Included</a:t>
                      </a:r>
                      <a:endParaRPr lang="en-US" sz="2400" dirty="0">
                        <a:latin typeface="Arial Black" panose="020B0A04020102020204" pitchFamily="34" charset="0"/>
                        <a:cs typeface="Arial" panose="020B0604020202020204" pitchFamily="34" charset="0"/>
                      </a:endParaRPr>
                    </a:p>
                  </a:txBody>
                  <a:tcPr anchor="ctr"/>
                </a:tc>
                <a:tc>
                  <a:txBody>
                    <a:bodyPr/>
                    <a:lstStyle/>
                    <a:p>
                      <a:pPr marL="182880"/>
                      <a:r>
                        <a:rPr lang="en-US" sz="2400" dirty="0">
                          <a:latin typeface="Arial Black" panose="020B0A04020102020204" pitchFamily="34" charset="0"/>
                        </a:rPr>
                        <a:t>Included</a:t>
                      </a:r>
                      <a:endParaRPr lang="en-US" sz="2400" dirty="0">
                        <a:latin typeface="Arial Black" panose="020B0A040201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314450">
                <a:tc>
                  <a:txBody>
                    <a:bodyPr/>
                    <a:lstStyle/>
                    <a:p>
                      <a:r>
                        <a:rPr lang="en-US" sz="2400" dirty="0">
                          <a:latin typeface="Arial Black" panose="020B0A04020102020204" pitchFamily="34" charset="0"/>
                        </a:rPr>
                        <a:t>Produced and consumed in the household</a:t>
                      </a:r>
                      <a:endParaRPr lang="en-US" sz="2400" dirty="0">
                        <a:latin typeface="Arial Black" panose="020B0A04020102020204" pitchFamily="34" charset="0"/>
                        <a:cs typeface="Arial" panose="020B0604020202020204" pitchFamily="34" charset="0"/>
                      </a:endParaRPr>
                    </a:p>
                  </a:txBody>
                  <a:tcPr anchor="ctr"/>
                </a:tc>
                <a:tc>
                  <a:txBody>
                    <a:bodyPr/>
                    <a:lstStyle/>
                    <a:p>
                      <a:pPr marL="457200"/>
                      <a:r>
                        <a:rPr lang="en-US" sz="2400" dirty="0">
                          <a:latin typeface="Arial Black" panose="020B0A04020102020204" pitchFamily="34" charset="0"/>
                        </a:rPr>
                        <a:t>Included</a:t>
                      </a:r>
                      <a:endParaRPr lang="en-US" sz="2400" dirty="0">
                        <a:latin typeface="Arial Black" panose="020B0A040201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Black" panose="020B0A04020102020204" pitchFamily="34" charset="0"/>
                        </a:rPr>
                        <a:t>Not included</a:t>
                      </a:r>
                      <a:endParaRPr lang="en-US" sz="2400" dirty="0">
                        <a:solidFill>
                          <a:schemeClr val="bg1"/>
                        </a:solidFill>
                        <a:latin typeface="Arial Black" panose="020B0A040201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10002"/>
                  </a:ext>
                </a:extLst>
              </a:tr>
            </a:tbl>
          </a:graphicData>
        </a:graphic>
      </p:graphicFrame>
      <p:sp>
        <p:nvSpPr>
          <p:cNvPr id="4" name="Title 3"/>
          <p:cNvSpPr>
            <a:spLocks noGrp="1"/>
          </p:cNvSpPr>
          <p:nvPr>
            <p:ph type="title" idx="4294967295"/>
          </p:nvPr>
        </p:nvSpPr>
        <p:spPr>
          <a:xfrm>
            <a:off x="0" y="49213"/>
            <a:ext cx="9144000" cy="1622425"/>
          </a:xfrm>
        </p:spPr>
        <p:txBody>
          <a:bodyPr/>
          <a:lstStyle/>
          <a:p>
            <a:r>
              <a:rPr lang="en-US" dirty="0"/>
              <a:t>Gendered economic measurement</a:t>
            </a:r>
          </a:p>
        </p:txBody>
      </p:sp>
      <p:sp>
        <p:nvSpPr>
          <p:cNvPr id="5" name="TextBox 4"/>
          <p:cNvSpPr txBox="1"/>
          <p:nvPr/>
        </p:nvSpPr>
        <p:spPr>
          <a:xfrm>
            <a:off x="762000" y="5176157"/>
            <a:ext cx="7620000" cy="661719"/>
          </a:xfrm>
          <a:prstGeom prst="rect">
            <a:avLst/>
          </a:prstGeom>
        </p:spPr>
        <p:txBody>
          <a:bodyPr vert="horz" lIns="91440" tIns="45720" rIns="91440" bIns="45720" rtlCol="0" anchor="b" anchorCtr="0">
            <a:normAutofit fontScale="77500" lnSpcReduction="20000"/>
          </a:bodyPr>
          <a:lstStyle>
            <a:lvl1pPr defTabSz="914400" eaLnBrk="1" latinLnBrk="0" hangingPunct="1">
              <a:buNone/>
              <a:defRPr sz="40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lumMod val="85000"/>
                    <a:lumOff val="15000"/>
                  </a:prstClr>
                </a:solidFill>
                <a:effectLst/>
                <a:uLnTx/>
                <a:uFillTx/>
                <a:latin typeface="Calibri"/>
                <a:ea typeface="+mj-ea"/>
                <a:cs typeface="+mj-cs"/>
              </a:rPr>
              <a:t>“Not included” is work most often done by women.</a:t>
            </a:r>
          </a:p>
        </p:txBody>
      </p:sp>
    </p:spTree>
    <p:extLst>
      <p:ext uri="{BB962C8B-B14F-4D97-AF65-F5344CB8AC3E}">
        <p14:creationId xmlns:p14="http://schemas.microsoft.com/office/powerpoint/2010/main" val="2886489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pPr marL="0" indent="0" algn="ctr">
              <a:buNone/>
            </a:pPr>
            <a:r>
              <a:rPr lang="en-US" sz="8000" b="1" i="1" dirty="0"/>
              <a:t>NTTA</a:t>
            </a:r>
          </a:p>
          <a:p>
            <a:pPr marL="0" indent="0" algn="ctr">
              <a:buNone/>
            </a:pPr>
            <a:r>
              <a:rPr lang="en-US" sz="8000" b="1" i="1" dirty="0"/>
              <a:t>(monetary units)</a:t>
            </a:r>
          </a:p>
        </p:txBody>
      </p:sp>
    </p:spTree>
    <p:extLst>
      <p:ext uri="{BB962C8B-B14F-4D97-AF65-F5344CB8AC3E}">
        <p14:creationId xmlns:p14="http://schemas.microsoft.com/office/powerpoint/2010/main" val="15466437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Understanding your wage data</a:t>
            </a:r>
          </a:p>
        </p:txBody>
      </p:sp>
      <p:sp>
        <p:nvSpPr>
          <p:cNvPr id="3" name="Content Placeholder 2"/>
          <p:cNvSpPr>
            <a:spLocks noGrp="1"/>
          </p:cNvSpPr>
          <p:nvPr>
            <p:ph idx="1"/>
          </p:nvPr>
        </p:nvSpPr>
        <p:spPr>
          <a:xfrm>
            <a:off x="457200" y="1676400"/>
            <a:ext cx="8382000" cy="5181600"/>
          </a:xfrm>
        </p:spPr>
        <p:txBody>
          <a:bodyPr>
            <a:noAutofit/>
          </a:bodyPr>
          <a:lstStyle/>
          <a:p>
            <a:pPr lvl="0">
              <a:buFont typeface="+mj-lt"/>
              <a:buAutoNum type="arabicPeriod"/>
            </a:pPr>
            <a:r>
              <a:rPr lang="en-US" dirty="0"/>
              <a:t>What type of wage data is available?</a:t>
            </a:r>
          </a:p>
          <a:p>
            <a:pPr lvl="0">
              <a:buFont typeface="+mj-lt"/>
              <a:buAutoNum type="arabicPeriod"/>
            </a:pPr>
            <a:r>
              <a:rPr lang="en-US" dirty="0"/>
              <a:t>What is the coding scheme for different jobs or occupations?</a:t>
            </a:r>
          </a:p>
          <a:p>
            <a:pPr lvl="0">
              <a:buFont typeface="+mj-lt"/>
              <a:buAutoNum type="arabicPeriod"/>
            </a:pPr>
            <a:r>
              <a:rPr lang="en-US" dirty="0"/>
              <a:t>Is the data pre-tax or post-tax?</a:t>
            </a:r>
          </a:p>
          <a:p>
            <a:pPr lvl="0">
              <a:buFont typeface="+mj-lt"/>
              <a:buAutoNum type="arabicPeriod"/>
            </a:pPr>
            <a:r>
              <a:rPr lang="en-US" dirty="0"/>
              <a:t>Do the wages include fringe benefits or employer-paid taxes?</a:t>
            </a:r>
          </a:p>
          <a:p>
            <a:pPr marL="514350" lvl="0" indent="-514350">
              <a:buFont typeface="+mj-lt"/>
              <a:buAutoNum type="arabicPeriod"/>
            </a:pPr>
            <a:endParaRPr lang="en-US" dirty="0"/>
          </a:p>
        </p:txBody>
      </p:sp>
    </p:spTree>
    <p:extLst>
      <p:ext uri="{BB962C8B-B14F-4D97-AF65-F5344CB8AC3E}">
        <p14:creationId xmlns:p14="http://schemas.microsoft.com/office/powerpoint/2010/main" val="3848716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Methods for Imputing Wages</a:t>
            </a:r>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a:t>Different methods for different types of research questions</a:t>
            </a:r>
          </a:p>
          <a:p>
            <a:pPr lvl="1"/>
            <a:r>
              <a:rPr lang="en-US" dirty="0"/>
              <a:t>Replacement method: what would you have to pay to buy the service in the market?</a:t>
            </a:r>
          </a:p>
          <a:p>
            <a:pPr lvl="2"/>
            <a:r>
              <a:rPr lang="en-US" dirty="0"/>
              <a:t>Can replace with generalist or specialist wages</a:t>
            </a:r>
          </a:p>
          <a:p>
            <a:pPr lvl="1"/>
            <a:r>
              <a:rPr lang="en-US" dirty="0"/>
              <a:t>Opportunity cost method: what could you earn with your time in the market if you worked for pay instead of doing the household activity?</a:t>
            </a:r>
          </a:p>
          <a:p>
            <a:pPr lvl="1"/>
            <a:r>
              <a:rPr lang="en-US" dirty="0"/>
              <a:t>Cost of output method: values time by the cost of the service produced in that time, not just the cost of the labor</a:t>
            </a:r>
          </a:p>
          <a:p>
            <a:r>
              <a:rPr lang="en-US" dirty="0"/>
              <a:t>NTTA uses specialist replacement</a:t>
            </a:r>
          </a:p>
          <a:p>
            <a:pPr lvl="1"/>
            <a:r>
              <a:rPr lang="en-US" dirty="0"/>
              <a:t>Although in some countries, generalist may be more appropriate</a:t>
            </a:r>
          </a:p>
          <a:p>
            <a:pPr lvl="1"/>
            <a:endParaRPr lang="en-US" dirty="0"/>
          </a:p>
        </p:txBody>
      </p:sp>
    </p:spTree>
    <p:extLst>
      <p:ext uri="{BB962C8B-B14F-4D97-AF65-F5344CB8AC3E}">
        <p14:creationId xmlns:p14="http://schemas.microsoft.com/office/powerpoint/2010/main" val="31523904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use specialist replacement?</a:t>
            </a:r>
          </a:p>
        </p:txBody>
      </p:sp>
      <p:sp>
        <p:nvSpPr>
          <p:cNvPr id="3" name="Content Placeholder 2"/>
          <p:cNvSpPr>
            <a:spLocks noGrp="1"/>
          </p:cNvSpPr>
          <p:nvPr>
            <p:ph idx="1"/>
          </p:nvPr>
        </p:nvSpPr>
        <p:spPr/>
        <p:txBody>
          <a:bodyPr>
            <a:normAutofit fontScale="92500" lnSpcReduction="10000"/>
          </a:bodyPr>
          <a:lstStyle/>
          <a:p>
            <a:r>
              <a:rPr lang="en-US" dirty="0"/>
              <a:t>NTA is mostly concerned with accounting type questions, not behavioral models or individual incentives</a:t>
            </a:r>
          </a:p>
          <a:p>
            <a:r>
              <a:rPr lang="en-US" dirty="0"/>
              <a:t>Opportunity cost analyses sometimes come up with values of household production that are so large that no one pays attention</a:t>
            </a:r>
          </a:p>
          <a:p>
            <a:pPr lvl="1"/>
            <a:r>
              <a:rPr lang="en-US" dirty="0"/>
              <a:t>Reveals the limitations of the behavioral model and measurement issues with opportunity cost method</a:t>
            </a:r>
          </a:p>
          <a:p>
            <a:r>
              <a:rPr lang="en-US" dirty="0"/>
              <a:t>Output method is very challenging to implement consistently across our many NTA countries</a:t>
            </a:r>
          </a:p>
          <a:p>
            <a:endParaRPr lang="en-US" dirty="0"/>
          </a:p>
          <a:p>
            <a:endParaRPr lang="en-US" dirty="0"/>
          </a:p>
        </p:txBody>
      </p:sp>
    </p:spTree>
    <p:extLst>
      <p:ext uri="{BB962C8B-B14F-4D97-AF65-F5344CB8AC3E}">
        <p14:creationId xmlns:p14="http://schemas.microsoft.com/office/powerpoint/2010/main" val="3468545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wages to use?</a:t>
            </a:r>
          </a:p>
        </p:txBody>
      </p:sp>
      <p:sp>
        <p:nvSpPr>
          <p:cNvPr id="3" name="Content Placeholder 2"/>
          <p:cNvSpPr>
            <a:spLocks noGrp="1"/>
          </p:cNvSpPr>
          <p:nvPr>
            <p:ph idx="1"/>
          </p:nvPr>
        </p:nvSpPr>
        <p:spPr/>
        <p:txBody>
          <a:bodyPr/>
          <a:lstStyle/>
          <a:p>
            <a:r>
              <a:rPr lang="en-US" dirty="0"/>
              <a:t>Country teams must decide what is appropriate in their context</a:t>
            </a:r>
          </a:p>
          <a:p>
            <a:r>
              <a:rPr lang="en-US" dirty="0"/>
              <a:t>Wage data may need to be transformed to reflect a flow per consistent unit time</a:t>
            </a:r>
          </a:p>
          <a:p>
            <a:r>
              <a:rPr lang="en-US" dirty="0"/>
              <a:t>Can use single occupation or average of different occupations</a:t>
            </a:r>
          </a:p>
          <a:p>
            <a:pPr lvl="1"/>
            <a:r>
              <a:rPr lang="en-US" dirty="0"/>
              <a:t>Use employment-weighted averages to reflect the distribution of occupation types in the market</a:t>
            </a:r>
          </a:p>
          <a:p>
            <a:endParaRPr lang="en-US" dirty="0"/>
          </a:p>
        </p:txBody>
      </p:sp>
    </p:spTree>
    <p:extLst>
      <p:ext uri="{BB962C8B-B14F-4D97-AF65-F5344CB8AC3E}">
        <p14:creationId xmlns:p14="http://schemas.microsoft.com/office/powerpoint/2010/main" val="320909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lstStyle/>
          <a:p>
            <a:r>
              <a:rPr lang="en-US" dirty="0"/>
              <a:t>Other aspects of wages</a:t>
            </a:r>
          </a:p>
        </p:txBody>
      </p:sp>
      <p:sp>
        <p:nvSpPr>
          <p:cNvPr id="5" name="Content Placeholder 4"/>
          <p:cNvSpPr>
            <a:spLocks noGrp="1"/>
          </p:cNvSpPr>
          <p:nvPr>
            <p:ph idx="1"/>
          </p:nvPr>
        </p:nvSpPr>
        <p:spPr>
          <a:xfrm>
            <a:off x="457200" y="1600200"/>
            <a:ext cx="8229600" cy="4876800"/>
          </a:xfrm>
        </p:spPr>
        <p:txBody>
          <a:bodyPr>
            <a:normAutofit/>
          </a:bodyPr>
          <a:lstStyle/>
          <a:p>
            <a:r>
              <a:rPr lang="en-US" dirty="0"/>
              <a:t>Want pre-tax wages, so gross wages paid to employee, plus employer-paid taxes </a:t>
            </a:r>
          </a:p>
          <a:p>
            <a:r>
              <a:rPr lang="en-US" dirty="0"/>
              <a:t>Potential change down the road: Add an age-productivity adjustment, but have not settled on one method yet</a:t>
            </a:r>
          </a:p>
          <a:p>
            <a:r>
              <a:rPr lang="en-US" dirty="0"/>
              <a:t>Adjustments we used to make that we have dropped:</a:t>
            </a:r>
          </a:p>
          <a:p>
            <a:pPr lvl="1"/>
            <a:r>
              <a:rPr lang="en-US" dirty="0"/>
              <a:t>Quality adjustment factors for some activities</a:t>
            </a:r>
          </a:p>
          <a:p>
            <a:pPr lvl="1"/>
            <a:r>
              <a:rPr lang="en-US" dirty="0"/>
              <a:t>Inclusion of imputed fringe benefits in wages</a:t>
            </a:r>
          </a:p>
          <a:p>
            <a:pPr lvl="2"/>
            <a:endParaRPr lang="en-US" dirty="0"/>
          </a:p>
          <a:p>
            <a:pPr lvl="2"/>
            <a:endParaRPr lang="en-US" dirty="0"/>
          </a:p>
        </p:txBody>
      </p:sp>
    </p:spTree>
    <p:extLst>
      <p:ext uri="{BB962C8B-B14F-4D97-AF65-F5344CB8AC3E}">
        <p14:creationId xmlns:p14="http://schemas.microsoft.com/office/powerpoint/2010/main" val="2567135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Sensitivity Tests</a:t>
            </a:r>
          </a:p>
        </p:txBody>
      </p:sp>
      <p:sp>
        <p:nvSpPr>
          <p:cNvPr id="3" name="Content Placeholder 2"/>
          <p:cNvSpPr>
            <a:spLocks noGrp="1"/>
          </p:cNvSpPr>
          <p:nvPr>
            <p:ph idx="1"/>
          </p:nvPr>
        </p:nvSpPr>
        <p:spPr>
          <a:xfrm>
            <a:off x="457200" y="1219200"/>
            <a:ext cx="8229600" cy="5334000"/>
          </a:xfrm>
        </p:spPr>
        <p:txBody>
          <a:bodyPr>
            <a:normAutofit/>
          </a:bodyPr>
          <a:lstStyle/>
          <a:p>
            <a:r>
              <a:rPr lang="en-US" dirty="0"/>
              <a:t>Change methodology to evaluate how different results would be if you made different assumptions</a:t>
            </a:r>
          </a:p>
          <a:p>
            <a:r>
              <a:rPr lang="en-US" dirty="0"/>
              <a:t>Changing wage imputation</a:t>
            </a:r>
          </a:p>
          <a:p>
            <a:pPr lvl="1"/>
            <a:r>
              <a:rPr lang="en-US" dirty="0"/>
              <a:t>Specialist to generalist</a:t>
            </a:r>
          </a:p>
          <a:p>
            <a:pPr lvl="1"/>
            <a:r>
              <a:rPr lang="en-US" dirty="0"/>
              <a:t>Mean to median?</a:t>
            </a:r>
          </a:p>
          <a:p>
            <a:endParaRPr lang="en-US" dirty="0"/>
          </a:p>
        </p:txBody>
      </p:sp>
    </p:spTree>
    <p:extLst>
      <p:ext uri="{BB962C8B-B14F-4D97-AF65-F5344CB8AC3E}">
        <p14:creationId xmlns:p14="http://schemas.microsoft.com/office/powerpoint/2010/main" val="1036427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anchor="ctr">
            <a:normAutofit/>
          </a:bodyPr>
          <a:lstStyle/>
          <a:p>
            <a:pPr>
              <a:lnSpc>
                <a:spcPct val="90000"/>
              </a:lnSpc>
            </a:pPr>
            <a:r>
              <a:rPr lang="en-US" sz="3700"/>
              <a:t>CWW: Measuring the gendered economy</a:t>
            </a:r>
          </a:p>
        </p:txBody>
      </p:sp>
      <p:sp>
        <p:nvSpPr>
          <p:cNvPr id="4" name="Content Placeholder 3"/>
          <p:cNvSpPr>
            <a:spLocks noGrp="1"/>
          </p:cNvSpPr>
          <p:nvPr>
            <p:ph sz="half" idx="1"/>
          </p:nvPr>
        </p:nvSpPr>
        <p:spPr>
          <a:xfrm>
            <a:off x="457200" y="2209800"/>
            <a:ext cx="4038600" cy="3916365"/>
          </a:xfrm>
        </p:spPr>
        <p:txBody>
          <a:bodyPr wrap="square" anchor="t">
            <a:normAutofit/>
          </a:bodyPr>
          <a:lstStyle/>
          <a:p>
            <a:pPr marL="0" indent="0" algn="ctr">
              <a:buNone/>
            </a:pPr>
            <a:r>
              <a:rPr lang="en-US" dirty="0"/>
              <a:t>Household production satellite accounting</a:t>
            </a:r>
          </a:p>
          <a:p>
            <a:pPr marL="0" indent="0" algn="ctr">
              <a:buNone/>
            </a:pPr>
            <a:r>
              <a:rPr lang="en-US" dirty="0"/>
              <a:t>+</a:t>
            </a:r>
          </a:p>
          <a:p>
            <a:pPr marL="0" indent="0" algn="ctr">
              <a:buNone/>
            </a:pPr>
            <a:r>
              <a:rPr lang="en-US" dirty="0"/>
              <a:t>NTA age-disaggregation and framework</a:t>
            </a:r>
          </a:p>
          <a:p>
            <a:pPr marL="0" indent="0" algn="ctr">
              <a:buNone/>
            </a:pPr>
            <a:r>
              <a:rPr lang="en-US" dirty="0"/>
              <a:t>= </a:t>
            </a:r>
          </a:p>
          <a:p>
            <a:pPr marL="0" indent="0" algn="ctr">
              <a:buNone/>
            </a:pPr>
            <a:r>
              <a:rPr lang="en-US" dirty="0"/>
              <a:t>Counting Women’s Work</a:t>
            </a:r>
          </a:p>
        </p:txBody>
      </p:sp>
      <p:pic>
        <p:nvPicPr>
          <p:cNvPr id="7" name="Picture 6" descr="C:\Users\Gretchen\Dropbox\PAA 2014 CWW comparative poster\Logo Vector.jpg"/>
          <p:cNvPicPr/>
          <p:nvPr/>
        </p:nvPicPr>
        <p:blipFill>
          <a:blip r:embed="rId2" cstate="print">
            <a:extLst>
              <a:ext uri="{28A0092B-C50C-407E-A947-70E740481C1C}">
                <a14:useLocalDpi xmlns:a14="http://schemas.microsoft.com/office/drawing/2010/main" val="0"/>
              </a:ext>
            </a:extLst>
          </a:blip>
          <a:stretch>
            <a:fillRect/>
          </a:stretch>
        </p:blipFill>
        <p:spPr bwMode="auto">
          <a:xfrm>
            <a:off x="4648200" y="2787907"/>
            <a:ext cx="4038600" cy="2150553"/>
          </a:xfrm>
          <a:prstGeom prst="rect">
            <a:avLst/>
          </a:prstGeom>
          <a:noFill/>
          <a:ln>
            <a:noFill/>
          </a:ln>
        </p:spPr>
      </p:pic>
    </p:spTree>
    <p:extLst>
      <p:ext uri="{BB962C8B-B14F-4D97-AF65-F5344CB8AC3E}">
        <p14:creationId xmlns:p14="http://schemas.microsoft.com/office/powerpoint/2010/main" val="2707235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CWW’s Goal:</a:t>
            </a:r>
            <a:br>
              <a:rPr lang="en-US" dirty="0"/>
            </a:br>
            <a:br>
              <a:rPr lang="en-US" sz="1200" dirty="0"/>
            </a:br>
            <a:r>
              <a:rPr lang="en-US" sz="3200" dirty="0"/>
              <a:t>Value everyone’s work, measure everyone’s care</a:t>
            </a:r>
          </a:p>
        </p:txBody>
      </p:sp>
      <p:pic>
        <p:nvPicPr>
          <p:cNvPr id="1026" name="Picture 2"/>
          <p:cNvPicPr>
            <a:picLocks noGrp="1" noChangeAspect="1" noChangeArrowheads="1"/>
          </p:cNvPicPr>
          <p:nvPr>
            <p:ph sz="half" idx="1"/>
          </p:nvPr>
        </p:nvPicPr>
        <p:blipFill>
          <a:blip r:embed="rId2" cstate="print"/>
          <a:stretch>
            <a:fillRect/>
          </a:stretch>
        </p:blipFill>
        <p:spPr bwMode="auto">
          <a:xfrm>
            <a:off x="4983126" y="2255538"/>
            <a:ext cx="3109898" cy="4145262"/>
          </a:xfrm>
          <a:prstGeom prst="rect">
            <a:avLst/>
          </a:prstGeom>
          <a:noFill/>
          <a:ln w="9525">
            <a:noFill/>
            <a:miter lim="800000"/>
            <a:headEnd/>
            <a:tailEnd/>
          </a:ln>
        </p:spPr>
      </p:pic>
      <p:pic>
        <p:nvPicPr>
          <p:cNvPr id="5" name="Picture 2" descr="E:\Download\IMG00197-20110609-1256.jpg"/>
          <p:cNvPicPr>
            <a:picLocks noChangeAspect="1" noChangeArrowheads="1"/>
          </p:cNvPicPr>
          <p:nvPr/>
        </p:nvPicPr>
        <p:blipFill>
          <a:blip r:embed="rId3" cstate="print"/>
          <a:srcRect l="5000" t="14647" r="24167" b="15556"/>
          <a:stretch>
            <a:fillRect/>
          </a:stretch>
        </p:blipFill>
        <p:spPr bwMode="auto">
          <a:xfrm rot="16200000">
            <a:off x="373510" y="2796431"/>
            <a:ext cx="4145261" cy="3063474"/>
          </a:xfrm>
          <a:prstGeom prst="rect">
            <a:avLst/>
          </a:prstGeom>
          <a:noFill/>
        </p:spPr>
      </p:pic>
      <p:sp>
        <p:nvSpPr>
          <p:cNvPr id="3" name="TextBox 2"/>
          <p:cNvSpPr txBox="1"/>
          <p:nvPr/>
        </p:nvSpPr>
        <p:spPr>
          <a:xfrm>
            <a:off x="914403" y="1769423"/>
            <a:ext cx="3063475" cy="369332"/>
          </a:xfrm>
          <a:prstGeom prst="rect">
            <a:avLst/>
          </a:prstGeom>
          <a:noFill/>
        </p:spPr>
        <p:txBody>
          <a:bodyPr wrap="square" rtlCol="0">
            <a:spAutoFit/>
          </a:bodyPr>
          <a:lstStyle/>
          <a:p>
            <a:r>
              <a:rPr lang="en-US" sz="1800" dirty="0"/>
              <a:t>Producing market goods:</a:t>
            </a:r>
          </a:p>
        </p:txBody>
      </p:sp>
      <p:sp>
        <p:nvSpPr>
          <p:cNvPr id="6" name="TextBox 5"/>
          <p:cNvSpPr txBox="1"/>
          <p:nvPr/>
        </p:nvSpPr>
        <p:spPr>
          <a:xfrm>
            <a:off x="4925017" y="1769423"/>
            <a:ext cx="3458962" cy="369332"/>
          </a:xfrm>
          <a:prstGeom prst="rect">
            <a:avLst/>
          </a:prstGeom>
          <a:noFill/>
        </p:spPr>
        <p:txBody>
          <a:bodyPr wrap="square" rtlCol="0">
            <a:spAutoFit/>
          </a:bodyPr>
          <a:lstStyle/>
          <a:p>
            <a:r>
              <a:rPr lang="en-US" sz="1800" dirty="0"/>
              <a:t>Producing non-market services:</a:t>
            </a:r>
          </a:p>
        </p:txBody>
      </p:sp>
    </p:spTree>
    <p:extLst>
      <p:ext uri="{BB962C8B-B14F-4D97-AF65-F5344CB8AC3E}">
        <p14:creationId xmlns:p14="http://schemas.microsoft.com/office/powerpoint/2010/main" val="364698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HV2OUf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dXY5R4ym9/DSBAAAZxcAACcAAAB1bml2ZXJzYWwvZmxhc2hfcHVibGlzaGluZ19zZXR0aW5ncy54bWzNWNty4jgQfecrVN6axwmQ2yQUkCKJqVADhgVnM1NbW5SwBdZGljySDMM87dfsh+2XbAuHWwhE7BTZVB4Icp/TrVZ36+Dy1feYoTGRigpecYpHBQcRHoiQ8lHFuffrHy8cpDTmIWaCk4rDhYOuqrlykg4YVVGPaA2mCgENV6VEV5xI66SUz08mkyOqEmmeCpZq4FdHgYjziSSKcE1kPmF4Ch96mhDlVHM5hMrZUkuEKSOIhhACpyY6zOoMq8jJZ2YDHDyOpEh5eCOYkEiOBhXnl4ua+ZvbZFS3NCbcbE5VYdEs6xIOQ2riwaxHfxAUETqKIPBi4dRBExrqqOKcFI4ND9jnN3lm7NkusOG5EbAdrp8cxETjEGucfc08SjIkEvJKVFXLlADp2tqKpSbf9WIhWwqnHMc08OEJMrmqOLd+v+vW3a7r3bj9+24zC9Ua4Tf8pmuF6TUbt27fa/tur3/nt5p7g3z3i78HaN/IrOk7Xbfner7b7V832nsi7INaYtxWrdHcE/PgXvca/r6evFprX0jnru3ZYe6+dtxus+F97vvtdtNvdJaoWQ2vVGs5v174ZWgQkcrV8tZRGg84pgymxrMaV0TD3GFYjogv6hS6cYiZIg76MyGjX1PMqJ6aDoXx9EhIUlMJCXTXdF/FMR3lLOkyQggMWnLR22eXi9b+dLG29XzmfbmtF6MsL6ZWJxJavHH0xcLZIvzL093hbwm0PKYhER6WcjayNjfwagjHy+lYPDk/3x3FFm9lrDUOIhilej4JV1fmVkPB1wrEfEcDwcJFYkk8IKGHY7JyQ/QeKa+DZdFBQyhlBimvSYqZg6iGIwgWYJUOlKZ6difVVy0RcMHdR1Crt3EkQYSlWqvbRfLMLRBUf/eEJuqPLBfZ0jZTl4foVuIJ3I025h3Cbczu4KSYOS0irYKQWO1hiWqM2Rh3521vY9zC8pFI5AvBrOw78+JGDT4UVrHH0Mk2hg9koKgmNqbX1Mr1g0hZiKYiRYw+EqQFgujTGP6LCFrVD2goRTxbBY2jkWLQPGhMyYSEVzaOvoKLOAUkyKuEEZ15+JbSH2hAhkICL8FjKDZYpyrjP9qLOMFKLUnxPMYP2S3c8G7dLx/MBnE4xqBo9iOHCUDiRB+CH8PeuQAXjAnI5goFZCbAKZS1OZ+QhjMzm21a+47weHbo5iBnpHDcFOLJOOFBALOK8pTYEgaYI8HZFOEA2kuZEhpTkSpYyYolo1b/KcAMiiifhTqCkQrOZGg3IArF45PTs/NPF5elo/w/f/39cSfoSWl0GDbeMqlxs1OfWiOfaeFXcFs0px3qmfJ8BbRVf1rj9g1zhxa1Rr6gSK2xz3WpNXBDnb6C3KFRN7B1IWMzbsKN83z558qTtNm8+8t5o0leligzRfceFUrPrXVv7hBk+r7p90o2ne0JBAkLIhgNQ/Nz2xIzk382tu17H47OtaI1J2QlErrub1aEcNhWs9LOrde22vBnSxFlhEJnRSRYKQ4suaWm/N9NPVAko0z+gCZhNAbxFb7ZZfMzo3/bqDjkrXGwafomE/GnfrRl4/RAE5FgGURQRAcrvHd/4xwyve8pY9m3xcuqtbdTi7cm669zzZOYchpDHo08XrwDrp6dFsr5lx/lcsC2/nK8mvsXUEsDBBQAAgAIAHV2OUfDRtYBtAIAAE8KAAAhAAAAdW5pdmVyc2FsL2ZsYXNoX3NraW5fc2V0dGluZ3MueG1slVbbbtswDH3fVwTZe91d0wFugDbNgALdWqxF32WbsYXIkiHJ6fL3E2WplpI49kIUiMhzxItIpqnaUr78MJuluWBCPoPWlJcKNV43o8X1PGu1FvwiF1wD1xdcyJqw+fLjT/tJE4scY4kdyKmcDcmhd7OwnykU5+PbAmWIkIu6IXz/IEpxkZF8W0rR8mI0tGrfgGSUbw3y8sditR50wKjS9xrqKKb1Fco0SiNBKcCQvq9RRlmMZMC8p0v7mcjpXZ3P/oC2o4pqS7v5hDJEa0gJcZGvblCG8dzcHr/KAuU8QcNfbaBfPqMMQhnZg4wvv/uKMsgQTdv8T480UpRY0Jhz/hHfOUyQwowfRnWJMkrAhNDR6Cu48thc7wKQ+xrOfYrjKgV7wroeLAR89IzBUssW0sSfOpuqxNtjq818wHJDmDKAUNWDnkzQT6RV/ppY1+P+wBvlRQByih7xKlhbw6qLNwDG+h6/Wt3aVRHG964LApSwc8ogwl7ZI3+bsh4hA2WPfGa0gEfO9kfwQ0vH8U98S9xjnq++sQIn5ujr5U/eip4ecHBV4NopPKYWBSwVhvNCa8BXSxOr60JKjmJKOdnRkmgq+C/EZXubjEqTA4PrtNN9lWqqGZxqNxujWdLhe9nzeDd2vwl9bt15ps0Kv54TrUle1eY3Sc1njmdmxFwzT04zcEkaOMh7vhETOTWRW5AvQrCpXrjQEGJt2kNg0Q3WEDxNghKkyekap+6SU8XnbZ2BXJs3o+CbJtZ1uIqWFTN/+pXCGxQxYcDYMXVlruOEvvdkoHANAETmle/Y7tBZ6pZpymAHfu4DhU14KLNUmQ4darYb/QAbHbab00zqR7cm+kYJcbHhBOHVxCXihRMaxltek0zZxKKh9/u3vzjayH6RYeeF4XYK10nRzcZ+XEGjxH8k/wFQSwMEFAACAAgAdXY5R0SkzCymBAAAeBYAACYAAAB1bml2ZXJzYWwvaHRtbF9wdWJsaXNoaW5nX3NldHRpbmdzLnhtbM1Y23IaORB991eoZiuPAeNbbBfgwva4oIIHFsbrpLa2KDEjGK010qykgZCn/Zr9sHxJWsjcjMFiN3a2/IDR9DndanW3DlO++JIyNCJSUcErXqmw7yHCIxFTPqx4d+HN+1MPKY15jJngpOJx4aGL6l45y/uMqqRLtAZThYCGq/NMV7xE6+y8WByPxwWqMmmeCpZr4FeFSKTFTBJFuCaymDE8gQ89yYjyqnt7CJXt0q2Ic0YQjSEETk10mNV1yryiterj6GEoRc7jK8GERHLYr3i/nNbM38zGMl3TlHCzN1WFRbOsz3EcUxMOZl36laCE0GECcZf2jzw0prFOKt7h/oHhAfviOs+U3W4CG54rAbvh+tFBSjSOscb2q/UoyYBISCtRVS1zAqQra0uWmnzR8wW7FE84TmkUwhNkUlXxrsNex7/xO35w5ffuOk0bqjMibIRN3wnTbTau/V7QCv1urx7eNncGhf6ncAfQrpE507c7ftcPQr/Tu2y0dkS4B7XA+Le1RnNHzL1/2W2Eu3oKare7Qtr1VuCGqX9u+51mI/jYC1utZthoL1DTGl6q1nJxtfDL0CAil8vlrZM87XNMGQyNJzWuiIaxw7AcklDcUOjGAWaKeOjPjAx/zTGjemI6FKbTAyFZTWUk0h3TfRXPdJS3oLOEEBi05Ly3j8/mrf3hdGXrRet9sa1noyzPh1Y7EVq8cfSl/eN5+GdH28PfEGh5RGMiAizldGStb+DFEA4W07F0eHKyPYoN3spYaxwlMEr1bBIur8ysBoKvFIj5jvqCxfPEDqBWGeS0JilmHqIachzNn2pzEvqGMqhigy0VBlyvJTlKsFQrlThPh5nrUfX3QGii/rC7s0ubTH0eo2uJx3DZuZi3CXcxq0Pumck/kU5BSKx2sEQ1xlyMO7NGdjG+xfKBSBQKwZzs27NyRQ0+EE6xp9CbLob3pK+oJi6ml9TJ9b3IWYwmIkeMPhCkBYLo8xT+SwhaVgRoIEU6XWVYaaQYtAMaUTIm8YWLo8/gIs0BCXopY0RbD3/l9Cvqk4GQwEvwCIoN1qmy/IWdiDOs1IIUz2J8Z+/VRnDtf3pnNojjEQaNshs59DRJM/0a/Bj2zgW4YExANpcoIDMRzqGszfnENJ6auWzT2XeCR9NDNwc5JYXjphCP5YQHEcwaynPiShhhjgRnE4QjaC9lSmhERa5gxRaLpVb/KkALRZRPQx2CigZnMnYbEPulg8Oj45MPp2fnheK3v/95vxX0qB3aDBtvVjxcbVWczsgn6vYF3AYV6YZ6oiVfAG1UlM64XcPcoi6dkc9oTGfsU6XpDFzTmy8gt6jONeyNkKkZN/HaeT7/A+RRrKzf/eWiUQrPi46pRnsbzdH1a52rOoLc3TXD7rlLrwYCQQqiBJp9YH4SO2KmEs3FtnUXwmH4TrQm507Xfsf/zYkQjs9p+rm5DVpOG/7oKIvM1d9euvadNASW3FEl/nTTADTG0AoaUBmMpiCn4je7Pv7LMN/U/K95D7zafHyTGbf9h5WdgD9qxhEsowTK4tVK6effCj80Yf+nHNhv85c+K2955m8fVl+L7sH66tvi6t53UEsDBBQAAgAIAHV2OUe0Aaf8nwEAACwGAAAfAAAAdW5pdmVyc2FsL2h0bWxfc2tpbl9zZXR0aW5ncy5qc42UTU/DMAyG7/yKKlzRND4H3CY2pEk7IMENccg6r6uWxlGSlQ3Ef6fOBmtaFxZfmrdPX8eunM+TpFoiFcl98hmew/4p3gcNSPN2DWexrjr0gnThVD6Hl7wAlWsQDaT8+fRX/joQnLHQwXS2fSZbV/MTSG8WUrk6bhgLy2iO0UpGe2e0DZf4I6psX9WuolqbZ2vvUfdS1B6072m0hQyMOH0Mq15gA8YS7D/oQqYQmQ7C6iIPjtcDijqXYmGk3k4xw95MpqvM4lrPu/IvtwZs9cNXO6B/N3gYR3Yqd37ioWgmHt9SdJPGgnOwz3szpmBhJWegar79sP5AI+N2QQ26zF3uf+jhOUWdNjKDVpduhxQxpiuvVjcHFG3Ow8bviMsLiohQcgu2ZTW6oohANGtzxA80FjPqSAtt9/wXVSjnuc72qfsULEeHJduu7h0KDccfiWiEsDFCS2Yii66L44ip9+zgukbWKTfzihM1JyKT2HBgyZ7GN68R2r8mQnov02VR3Q7VzUgdB1c9g53oBZJQSLsC+4Koqnre/jt5I/fJ1zdQSwMEFAACAAgAdXY5Rx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HV2OUeUE7MiaQAAAG4AAAAcAAAAdW5pdmVyc2FsL2xvY2FsX3NldHRpbmdzLnhtbA3MMQ6DMAxA0Z1TWN4p7daBwMZWltIDWMRFkRwbkYDg9mT7w9Nv+zMKHLylYOrw9XgisM7mgy4Of9NQvxFSJvUkpuxQDaHvqlZsJvlyzgUmWIUu3iaOJTKPFIscdhGo4VNe/8Aem666AVBLAwQUAAIACACDeD1F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B1djlHNdvZrWgBAADzAgAAKQAAAHVuaXZlcnNhbC9za2luX2N1c3RvbWl6YXRpb25fc2V0dGluZ3MueG1sjVLbahsxEH3PV4j8gCWNbgtbg67FkIdCE/K89aphiaMtK4WEoo+vNq1x3Lq0mqeZc+YMMzp9fpySfc5lfpq+D2Wa0+dYypQe8vYKoX4/H+bl0xJzLHlzqtxPaZxfdunrvNZaNZchjcMy2hXNW4zC20NKauVUy5hhFEnmqVfIeW4b1oHrwDbMUWL7zW8SP3WXuI+pXFbtN2fonw27lONSdmmMr1s4Z7+Hzjf4uAzj1Hh5K9ga9Ti1OrYGYoRL7ivVACCQ5Y44XKXspCbIY8YxVKMoUECEc9KJSiTl0LLQiabCfCcQk4xRV6mnrRtpbRy1VUJHiG7TvOpsDcFIjBEhBJirXEAwGDU2NA0Naj0gODAgqjaaKEDBBhNY9c4Ly5GiXmBcmTGA8em4p+3en+tU/e91juf8h+DFL7iIrt7aXDBXv39elka+jU/fDkOJ6MuQ4278cB3ubm6uf3nyzb9HxmrUtvFfff0DUEsDBBQAAgAIAHV2OUcL3hcwGSwAABpZAAAXAAAAdW5pdmVyc2FsL3VuaXZlcnNhbC5wbmftfH1c0uf6sDud1c5muZ1zOkmatLXNNpuG7+/UKqntlLM026ZQM7UXlRDfkLfttNm2ELI0Sktq9Cols04iprBmgYpK5gwLhNxXQDEkQED48vKAnZ1ca8/n+X2e8/k8z+95+kO/XPfLdV339X7f8L2/+WgTYv7Li1/28vKav2H92s1eXi8ivLzm4F+a627J4QT9zf14AbsZ8b5XY5//uBv4Y+7qjau9vJpor9h3vOiG/7Rv/cdYL68FHZ6/F4ToCzu9vLaxN6xdnVqG1A6jaJdziXIM8i8hS0OW/jnwYvUnaZsaiFvX9aV8uzTNJn7pjbcKv9m8LmLdW38OTfu0evGZpAub/N/509sv//nywrfeujHi9eqXn2/Ys/TY4U34+WBJANzZq6v/GC82tzJM1g+g2uMfk3PN9X7agxFSXev9qVKypTQdbh/xYcvLgMq9ZJBDfsXNodf3l5qKcyw9Tq62FxO+aGuUZ2le0d8+PMWcwEwh4LYU3DpPy+fMroDyBKpT4QLJoiBPi5d/Wkl/qRVT7vn84M7ORUSJD+nRfsP7j4d3B9saNX94/DmMWn86yk1W4+N84NMtik7kuzwdyRWYKW+IMLhOQfYMCwSaKEy+eS/f/DeGtSeXEkd7sIGSxXA8zFWo6hT2HNzwshaR2mIVk502G1m/iJyCJCnqb+rIvGS4tSv5KF0JRGVGHgGJMhQnnq61XinWGP0LobqfdGFu9I/68CuAsesKxyQLNf0Vqgz7/TSXAXJZ83wCMliNyTo3KZdZ4ZROvBa3bDvJcTMwEeNoSkfizrY540aiSEBUgHRfjVgbaTENskkmWysCijAm+IE3onVq4DxJp2qmgVy0sJ9h72K0kQoAB2IJQgdYPQKYKMsDxkjbOzsNA3DHgKRDagZ6Ei5iiuDObN/epVzHUNx4835VvszMKzzpfWswO7n7yGKE0cGFLjI6fZdyoPzLYICfcOUnmSUvA8vd+DKa8X6IZYDINzT0sPNmsv2mqXjZnJ4WZLAIBK5otxubaMSHvTQE8nSsu0UqXMJ+WySFpCROnfbJRAXS6miVI7mEPJn5J3UJSn4RE+7mH4dv+25qGdTaaRKGlqizcPhOJdDMzcuI4qsWHgOuEHqbOX7sTb35oQJq+uWCEKk8J148STKLI6CK+/JkuXPqPNyhcozqXTa2y5bPQDXWSSlgZSAsAO7Gr/gUfK2IoMiD1+su6tVwRSCAXyGGSUQWawvfHluPJ/ELHXqweoIKfqNvTx1OTkR2mQQAWjmoGSQK88WHtMRRbiqZ6rGQLC4dyqJ5z4ckCZbWfIGJO5d/YCAjUkDRZ7VDVhRK2xIa6aJmpqoFKafqh3Bxy7pbCiYDaSctQmwnUPnaVLU6shEPrf8pupb8aRiq7vX9I9MZwo+O7QiiK7Hi9cdeg9HVkozEYJHUGkF3sF0mfqNCLOU6zDXHuHkycRmFsIKutI5ewQxjXDgw0hJWP9HSd9fMM5QkSuIVssT9uQFxdGWsdMd7dGUrYOzLxrVhrMSyzcCugCwwoRZlVCdAxZbkxKMco2NlAZ2NKYhz04JsERqXWOrYWwqiJvFt8MlcAlxlOdXKqEsFdk3iwfaToK/lpFBMFPcdkgmjfT6DvzrHLQrh1DZhv/fLkIA32HcXZ93zTQ193xto5cYz11Z8DdvmDQkvbNcKDaQKSVvCJDbj6ATttTctUY2LuMNOXqF0C0NKLN8MjCEFQv23Yu/PpadDgR3B4qHwnR8t7thRwMDssdf7cOOhCnmwJc7JRHBp7iXDAUfbyQmFitQsvnalna2V6u98GNIeU6YCgBilVrvUL6t6mPQQgz8M7OKhhUERxr3Oh2oA3LGPcqxKqsoCtASfygmlQ5bLIzeT/2ZoP0ajgV9jNqVasEfi2Y7oWlrljqLOV+tAnhYSOvduBtmV6+sJRI14a5ONslSa/k2lftkyATJY/FLE3BpY485TQ9STa+RQjhQ+abZx+8zNoOWAe2FOUsD5wAhqwbwf2x37YuZ2EvKCOj4LFl+ofSHMEpckIsRLulghFo7o1WYypVPLQdPUxyaGlSRzs+WaS4YFO6XW6Rb34tYkNhOplpENVCZkodCyh9QrCYNCyU5jbsKan6cDuiwfyfuyAXyuLHfUIRObF0qqpFQXc0eQ5OKk+m1urxOMhkrJ7QJThTYbB6ertfGTLfn1H9bjE4+qW6EZL7hNGeByyNjwZR1lt7bOpWfkxr2r0mLq9BPTQ2XrPt5J8ed8I1NPDzkxnDWdpLVdP1wlv/hxsNirsBvrJ2n3UUdTqenUAvYR9oak/rafsbL0xKMKnYws79seO/en1zld2aUQhK4cjpeC98mTUZVMrsvBh9WmUyfh5paELkxR20ndfu9/4OBQKDBiTjtaxS5thDdGyQMEjiReukDCtTlFjCMZyGHxRrNCUgXKXU61vUtYgK8YxVHUteqaiVErGj3PkwLE7ZVMyGKDXq9heYdIqz6LO7rzy6EFgUBaLpAoeFTV/4ZkCa0G9F3T1fLwHCbcUiXCtuudvvs34dwREtxHBXYlNclyCI7Qr1ULv4O8EvaG6ooefYA6oYrlkhrpE6NX7LUWdJh7tafqC93LEZeCJbJwalLFbX1utHjZHH3LJBF3B9jlbFOLrb4Oox5GVV3RWpLkffnGYrHJYG5ZYbbETQaiBrQWFKkXtJanu81tj/+wwlIGF8MsDDCAfx7ACLH+4igGWJbo5tk6k9kkWRBE2DbKjs+C9q+Ze7jtpEhIuyQo2deTDXlDkC2Fvd2RmnQQc883RqAVZHOJAeiMelCBjAptoIBdJiE20cQdpgfCqMq9YRWCDxJ1jqAIIZ9zHIPxpgNX2hKCD+qvVVK+AQCInxDYSmtyJPgx1b6ZuscrdHHVZsCqAqRgNwhZKwT6AtSYsj/zXVLdPQJN6YB5ux0OvxRNg7usSD/FAI7EzaMwOsyksE0qByy4VEEGQe4GE3FJ1HBpUW6n2ariCYsLHVqi1+OoIUgJYLtZw/DsTk8ciYcI+sN2+l/PI7ncVulV7w2MQUKpmZHPTtAd0Z5SyCvjzZk85LWvisL0PH9YF0qdyfSLun5vQLkE6tJDUS/M9C7+L0//Lw5YAXyIst0Z3MtuLzEN60iWDw4X/m307533PjoJCROkuAds/xPZEEguNAn80PEn1r45rhPdOxT2XWxc7C+9xiiycd/cqjMc+uzmw+Gs58B/S+ATpgRFdmi+WoRsKVeA8lLtxfP1reVivBy71XBCYBRhe7F3YQ19VCrmr+7x2/7Rx6dQkuGOopj19Vfjc+eM/7ovl0Fs9oemH1I3mliz27H212zSbiz87CIUQT/yaeyBhqvMLH/PRuDoKSN78ZL0Qkkopb4wbhg1eK8fNmOyH962cqB+6Vi6YGW5RDpO+hU+7e2WGtcb9iB2m+HRJ7oMNs+mMWEv1mfJmrUry+nSceevR29vKS5IE8MKBki+7Vrt1M5f8ezYFX3i00Es5ePBleV10vGutJNLlsx40fd/PEke3Oer3mryZ06c2xFelJiWixA+9qPValSEv4CbliBsuVjgO/9k8my+0+cfwHjoNeR07Boj/IrYnmgKllVObdJF/m6Xtvn3umCtopWLYxm/lt0CQNZQn3Xm+gLmaePFJ3qNdTWMrOy7rIkRvPN76Gjvq7cUlxTNRIof/lzkTOvY4REE4a/PJAEwb1tTnyEa6Fd95zUPx3wRnuT91pidVdERzWlQTy9/trjKzPdyRTTxszmq2gRZX/zMab7DxUsHn0k/S5o5d/Oz5W8eLvmdSUxN5JyLz+TbNyrC73d4GNP8HqGc4fBDmmeuCFPX8EXqr8WsRXSMuN2trKyylOd2hyYCFSM1P82NdEFFUOuH0qfn5h8QLBy+Bnua2HkGyZa/H3jXIEt+52lMeKdVLRrBvIib/IT/q3aHScIOiC/7iEpTrxDHiDMn0p8I6nJKkiC3HnfO/3VxSj1rx1T0LHkczvl/GKCx0QTAL90dV7qlGe+z+U6bSV2LYgmU482SgdmmlMCrJzutLEubOgFtfHBjPysdRTSNXOtjxauFKUm95+vLNZ6gWjZdxTkqxHkiq6OE93bU/FPWsmAJLm02IkF063vMHUk3vA+ohwD/NxhE8z2WR6MjePR7c/QHQ3hljhJLdwowhts6e1oDJrzdbhBJoGIWwsi0QP5kbMogt/0jlK9yvC7xy17fky/IBndg8B8judx2gkzSEk+L6wZxSCD2Ij4Ad4KwALhC5K6wcNo3dhMLhCMOR4EOS7icZM0wxFSKhD/E3icVwHj15W2/kg4FOxhduzoEKt63CLcwe3ThWcgc4YVpGVacqRC2ECgncBGqMHE8lnivbKGmZUXHDrnYXQbK+4oRXEWnQxnLJXifcddwEgrlqrpK2Adai0FfqSEDK83Hrds9ia0W+i7LqRe19Jb1ZCR2AxQRFs7Ns4+R6iVlVC6B4LTGT5XNiuwBKMiYYKil5kaBvQWXdCMjF+zuolQChn5f++ZG+NzuapqaZGiSWUrKehwqWxbBX5xbPaHSJ3EJ4fgAbvyc7PSKB7Kc8HrAbBxO5Gu31YUSqOpw3lapCOvibpx0V5xn4iUO4dTYr0TgjYUYQ/vylUCWzH+/ohlTl4HuXH+cdtZeu3ol+7ue6BY+m/KlVKpqtUYoDbC15wgEGfp+Il0aT8PwoyIEt/Wa3niFFjirPyE4dB1NWEGr4XDEgYyJFqKJ0MBmB7TP8lJ9hKCtcU+bCMStU5X8keJ9kAkLVbXisnMmc2USZ0mVaHMwFH0+o3lJEEecbY4vCKOe09L61ZFS8bJKdXi9i6dvir9bptQgK9KAsSOz0n45IftC3XzsYBn9hX3wpSpE17JlD0hePcuPpVdR05EF5J0JSsSAMCgKa80X9k/izkipTNxDvabf3oqOP9/WXeSyC9XVhoxm+HeMwrr4A/baF0pcWc7B/KdktUXYLysAmWPW4ril7h3MBz3V0GLosuy5ojbGxFnKfq6zjCwTL+dIaUz3bn+sbMC4nrMEMTCNsWuNAfm6MCBnVL+MI1K+o1Nb8+bdpvwIWNWJhdYWtjdLyq4MmF0sAEEdoyVll7ofbMsM3I9MutH5gEN8MbfgSPoaqogDoObe9K4ArmSgKXXv0K4R4ZbrS1aExatigcHTw8ZObbOuVOks5IPp185psffhLodkpcRv/+7RK7KcamGXsSfbKmPBttKQT0Lxm7u3PgeeA/+rAA8c1iWegL85rlVSLvw7gP1I502dZUEdYwif3Fc32MDCyNFZvYJF/OlbLB3ZBfqoX93Q2pr4l8LI1FwBZabXq2X9jCd7PXgD4okVXp8f3DlTsHkFH/4PDdgmmGFPgsRrNZ7T4Zo3lSs6jx+6ejo2LOdfy3KOJjtHNZVR8rLob9bfUdCvvp679sminSq0UzXi/cYGdMjs5v+sZAOu/TthX2tr15okKL5zmuXeEDxaBi9w6e2xk8zDEzThPbigGePodzr6N0pYRbTAzA+exI7oa+48PaL5ZeNj/Js4wSLr2GsvK+oRyi08S4K9kyYlx/MLdFkhEnfSV7MVfeyoiEb4Yh1/+ueDPnADUNCKPIuPH9/8pCr78Z1s3959xzDhwMhKwR1YkrzEv9ckJMaXPXpgu+LeJpl7acrBOmsEVMyOqhFlhcvFxm5WMiIqEx0v31rPKhp/EkdHGrMv+C8bE4Xw7Y+Y8GCdGoBED7jDcj6QdgZMCV2TnViPQr9LF+5qg0rT/ykvSthQ/GRxLXuBNGaW13AU0hrjXNLf5thEYwIxlWT41LkJJczy5ozuP9/fujfrzKWK3n8uiWK2Tm6EJltgVGr6P6nC6+PlCzfM2MmDU5P3vwV2lauO5zYqAtbsLm7Xn+DMmp4hcyGom+VQV8BueV/LMY54h/8S11bN9GtgXWPguHbWcqoFPxxzfWdvbmPQ0AgxLF6lWLqkciJtjZpYydwtEz4sPyz/5ImCN72zRl321dhAMpyYsEsl8Uw6cBtWkiSX81COIVue/+XRyN1t8Pt8hsB4qTEdYnkvs3C2bu1D9pIx/zU/OxHaAdJQz6qP5zPHuer66zyG9odaJEF/a4KWXlgXLodqFck4Wd1vMBw68/H/j8CYbcSHXGY6qSOoNdckyOs2Ed/+4YPthvaTOj2BXfpEnacn2E4Nu5FnaddltusFfj7wN8bXK/FxCsCK1D3xh/fTkR+/PT7dy5Ow/r23vJ3tXxO8bKag3VfVSmHeyX4cgYI30zGprZTHBrBOE0r9gF41g6VlfaYgZTz08ZnWooui6HdPkuHTN3wakThlDSuZbBtA23pyE7GmWyEk/UiE6rF1HvzJ1CLoZxO1e9HlgSIgd/1h6h2X5/s6TRYUHBrEihPSbSEuJT++LYfxCxlaKDXnS/vDXDg+4fbOtq71R1DGlzml31HW44KtabHvWwNEljRnBtlpZJBFjxhwNc60Kxg/fpYeQJpS/cJ3eTUmfNkuwfF8yL7Qu21/YS91GOh8QkLfB4jdBPhwOKlAOHDPcmIWRZUioScIYVECUvIrMObGpPohl983OJO0ZUXznORgkUmoFWZDvgztmdSF6NRNfNNldI0l8PJdoxhOTphGo2CtIWQB2qhJ+UWiAaYaJiTbMLER2CgY8I7PutRjCkNSDQ2czmyglSlDz2VQ1kASwo7mvNQNWqdb+G2fhbtLdLa+DAc/kyZi6KR2CK/XNHs5+a7efsf62v5Qer5r/u0Msn05CWniuprs3nXAYD1kldHZQpyMo4UJbleDvmxkbzagDUemBF6unVnlg9eKEzTRtQIaN7ezJyhKGLSGw/7ZP/RBHuKE9zGpKMxAwYRzFM4hgrxP2BB6StUsTT+rcha08v75vtVYB5cM0wZprr98BpK9U3/RbLEb3wgG/PZ2/3SVpfpGjn0avGuuOQ0hG5q84wHh1BbBKcfy6glFuJfSDPmMk/3lyflJd2Louko9MbVGR4OdKnDRvnj3F4FtWoIIE+zskdFP53jHgNAvxIeONAUy90TkuGvXhjveF7iO5oyjE5RCuHWoReH4vFrdQiTsviWYjnFeooVWqPDL6esaOe2Ef1vReSoT8kYYUoUYDtspKFOqy7J3ORP6YUM3S6J7i7Ggfg/HXiul6rFx1VTDu7dhF6g7imQKUvQSC2fJQUMGC5TJgyXi4hz2j0fqU61hx3VnYf8oaf3ipxnHyzjT6K6uvVdmLR1eEAamf1uAOKl96XghiPk4qdv7HDB4gTtpVvhtzGrx53QRaa8vR9NSIpU4ykhRNSgju7d9xD4uzfH5uyfXWLG18Lo1zhVq/E4wwTdq/pnH4f6N4pOx1A9iaYZ31dpVrcR15shZjmqr/GLq3I7wX7Twv+/HmUm/UG0339+b7t4vWwJ4geNfK/HxionM34SlXjTJaEvL/gH2dP9/m/h6zORwl3YaDhnksJ0OvsuSzreL+AST2HkPPudvdJ2SkKz2BNGrT47ibrsdnjihadcRdYPudDjfP5UnNLbLn5wlfNlII9sB5bE/+H/Ik1yfNVGZxtwHMfx66J61L1AvztoRZg5+/gf/LelPEm9rwwtvkTTnSd/uZ5EUMc2NT7alRWlzPtgZD5o5/N7VRM0Wxrvk3/b7Imi90eXHW2dxkTZ/+Q7/hEhgLFszOy9EnPoSMzVEYdKf4ubPgv6sMCry3HPEzxE/R/w7iPHVmCkA6pq+prnSDgevwvF1dGT5eK/ILGFYB1GOQQMQ1ZXluBPiuGOSRiXIMxMZI574UWe53u7gTy9y/XzfCai/+y3euGJ/x2ggHOdQq/gOjmsrkkcP3VVQmaJvXJN7RuNGujQ2QH1OKFIXSsW5Q/KcuK8LoLpqsB09O1Y3zK1eSQ2QvgOMuewMl1EThLJ2m9icJY5WeJYUA2N/b+9EJBYmrKCmZ1MxMJ26nLupISBO0qXkrrCEJfKgQUKh8Zh12owRZFu3BfuJswmEznwsH+BxeO5QmEmcxDKu8/qcJI5EKlcc+elX0W3Vn4CxppOh7l0MYRLB33Sf+g/YXGE1ythE+bbqBqzjZ/e+rn1C2Em7pdYSVtAYhQ5t1tq5XbD7OT8MO8ecLaRuNs4O+yxpMSMZCakTirRCYqUY36kV5nOW7ZL3mbBQbt90WcER9VGhP1QkHXxUrvitJpsR1igEh6n4+2L2FX/B0DHDXoEoXPAj5SDkL0Ji6n4Ncm4vhp+1vlc6GF2r5jk4q8IKqeJAptJ5xVfnI2XfMGu1QCVNbT1jjy3gk08Enn2G/g8Du0x6X3r233suRCcmIo8fvxEGVVC/BiLx1hRb2x5s2xtF3lWD0a2ObXlwRoMWyyq4SsTjFQCA4++RqTY8w9D6cP7D3dmQBOGq2ALsEcp3OOXupDttqEomJJnjCh43GyGS4/fkOaB5IzC2kaE4cve3ck/ow4TvHzU7Lk+Kh1ry4AE5bT1LY+Vi2lDuox7pbgqtY7rJBCtTITTGhoG2zEomIDQLWR+GnaGq4c7hO/osOy4AUIQMdxcLglKN5hZiANsWhTASBEZR9u6424nvPMPImBQmbqHa7K60kuRT3Z2TC48AV2SkuFU58T3LY7pNgm3H9YWg85A6rPvVmHrUZCmoo1En1ADQCokRmrB8HCUlgpJU0StDVdzWSpZl7UqsF3GgYqwvY8BsTdj9bIKXWM9j03PEzxH/X4AYgohpJE/7uHZYwb6m4tmnE+50h475zkt4WGeaTZZoB6AhB/76YNtTZbG7wv4UmfDyPPpTxxw77qbzDDUsd0pFvYdYuD3fKu+zTF96gnD9nf8kcOKOzjmpK9x3p3lW22bBVTQZlPr/dD7RdPEAf+AOjTXruBHiEWIDcdbR11vuSAxBXGM/kdT5nR6ZXjDPPoyjMIU5/oO8WXQOz4j4/pOvg7/cEkoNqMOkgk8UtO+DGVXuQc06qOuKLs8TpGifM/Xfl6nzFKZiWhDV6DkXZakZZOf9maP0w3V4q5LOrsepjrMsboeS1OMnuQfobVglTqHE5bEZKLStzWi9nPFbdD4B8S0BCBROWTOBmYrMejBzjrtcFVnFCTvKO6LEybI7ZUh4x9gEm09ymHme79N9FJ9cfWo9k7HUnKUE871cKM8C5GRtR+6unRiV5Et3hK4BfDdZ2J092oLWPAIBr4DkCfMFUqYWuLkR2BWQ2xZaQjklncj1l8t1LfyMUtA0lGjRmsTcpwgEmBT+vevL6tJRqhomF0lqI6Hm3mpbHEHPpch4DUUZR1dH0hNMP21BLziBwxPiJbiRrxY1oo9gQml0mppUeG85rUo6CisENdzcmz3ZAHdUCyt01xeSNkZhu74MdwlGzdneKwViVJFATD32KS0ndEfX6kOyHjgHT6RBwoVfH7uxkuMHfDb3rvbz46+HSrrY3I3B0OyMXiB7n4xEoJx9h9MLVLormonREmZdxbD3MSnUKtYKln5ayRzEJuMuOYB8Nr7xKSsp0UTHVvCk3sw03LqcpJveFMgqo1nuu0z4EveyrazgqqM4XC4Gbu6SuXjepyERwqAPhS9db3eW2TWJAkAJ4PA62VP2qq3GhGeNTKcYpdUT6S79WT1zDOwvlPq+jsDFWeg0NHktfL/KXMOUCkDcul1J91Ii8iZFxYZ44zHpBE1dw14drIgMQLtk6Rd/beLN16nuilAQFp4z7SfIHuyMqRDpX+6p3oH1vgRCxQpkJOlmAvq8NxVHcQiNH4hhBHk4lSqEcLq0LEy45dqSeGy73jop7K9Wx1bcJ1ClsBLQ32g3r9HEbP21T0gzhf3eJMhcy2aBUG/meX8JmRvmn5TUoaWN0laH07XkDHiWsmXYXMOQ0tROAT+slbxAaglDqpxCYr4OXQ3eS5TIEqEi7GKJmO3WrQTDAG9ErJl0kvran7YvJbzzTNbW/0yg0KYI+/WoPEXpgLDY+bSau921PrtJMVXinHj4Gz/aBEGgFydyoFHUxk+fIlO6BMFwe/XECLbtgyLKqShifPujH1+RQGm59TgBTcbAPW20miBELppv07AkaLe0dHC3d0jQE/FP88oT9nsCiebG/nkS/gJpU6o6/SnKyZ/599IG0MJ+d+ThYYjcPvbT3o/3J+pvLWLXE833JjgD7lBR4J9gfEpy7h3rZWfHh4PCsIpEx9SAxPX6Ocp3XELcUY294bd260o5a687DUnkuErGNkKTrSF3c/17gzYUy38rzoas50nnOVP/x5l6B1guNCHIUwgf8vmz0Fm/1dtQm/YceA48B54Dz4HnwHPgOfAceA48B54Dz4HnwHPgOfAc+J8DX+pIlus+ap8N5fiYZU+OYR6dDSGOaxBwW38HZO1hJ+/E/Nm9es+PjDWgwuXsiFl7uLFR/OWJ+YPHYVn/4dcwnjFgqpHvkPLbZ17sbwn/z+E/GU4lqeMUXNtlhe0yC+Uyofi2B/PgZSbPWxAPR3FKqxKnsm5lzJu5MuHqcGPD8K6FOKe+jm+tK73PKRyW5ch4rbq0UatCzStVY6YmUC7bINyldrURrqjfFUeJr9sIM7coUUPIVlEu+BkPUUUMYnxqikErY1n5pZwqxYCU4Cwtds/9C2N6rfWP4sz6UpM1viGZZDgiaRCZSSOLSCOaEOfPIXKzHj69H95iu4YCr+2FgkNCeUmMRV2TjsQZ97qOiwmq9+j5ZFRhuzb7U2uCnwRURfGtR0UCIRoEywcYVUK979UJ4tga6B64GHHNQdYGCF3rT9o0+8Rz3LJoMfzcItSXXsKaoM4O8nK47nLG+Vbta6MWM4bvZegDxhpE2BnOvqX83WM87HnnNYb2eT4BbdosyFaj3hujPwK3HpHwJ9lCR6ckkbmLp4JbsHCLalXtC4V25M1k11SyIjpPXWKN4PSaBNlWbNUNGL2Sw+FcTiUnBQiziiQidS0oZigzeO3DQKGCHS0mKlT7puLd8qMGhfwV53mRmh+4ZIOJi07jxBy2B8D7Fr04jPO/XP/Tuw1idSrkSOhmpYSycbC4OfRSWkca8p2WJWcKURwuPCCTNyk9DWPX9iyt5VjmfFbxyI5Uar3vA5Y8CgsotxpXIjecaMKA74oZ098wls+7O3IOvux8YlLiAX1JaTuhDxAbiZXM5J8Xqjm44ha126r2ZVg3tGp0CMQW4uSng/nUt/mSQTXpZWDsGwENqijp6WlpXtJS8HMNM3kTKdnML4W8Zpwg/bNPCqSdhKwURh+vwmQEChgHvGlg+hcqx6TF/JigvI8xcM8kWN/qGAJKGOzD/gbfwSw0LsBjftXkg1ds1/tfS2O4thbXMbsUOKiED9/jT1ybdaEhWNodZGxmy1g7D/mxN4060/ilWf7DPl/h8PCVghbnysmrrc48Qtu4uJOZKMhnR+FJtO9spDYfN/Y0DvfJw20K/htJN22drr4xpCliqKEAu9aqt2mM/CBgbNniNWnF9+6STtzvXnpUNJ+ZvNWEt2yiMgcdBzBT5gah3D0a+vixxTUOd5w32DgpCZFeXj/0+1vhq1Iv8uZ6ZKWJIhujROwbmb4IaL9vQ4Oown5haqOka2UteaLJxnmbi7L2T2uXtjuiEEa9nmlscn/gFDr0WeMwZ8JtQp5McttRxxxmVCGIFClSdzIAQQaiSICG5pqmsZFE0+CReTc0TZwGqezAzCM1oXvl4sdL6xKF8DOcxLHOBnaHW4jLwB8X8T4iLSmYWOKHsAybryBSiIk0TSSwq0KsR1dPZu/zc71+Ygf8EwzcUNy3PpqENuBhc29TaFZiV1nC3IewoyoJ7I0C9BHwHpUKeZPDuedT/elVtybjk5wZciW3bQswxrdGuVSavSjwfofODLV4bk0LYcdtSTC76R+vq/+wITFgRvr3SjWS7azyPM8tadM2Cd+51lm3QH3O9kme29iv2CGdjK80ezF+gn5E9endlE1R91zrjStJJ0joEnJ8ovUTtfBuFuU0cMX7MHCl7RMsgQBCdy7uGG+Rmy0F3setZSRthdDOS4fStkCXWWLmSqTx9IJTxNRBS9aoF157TRJAOo/K5Ge2F05tYdh+MmVbyyxwwmOz2BAQKH4rja6Y0l8IwLNae3meV/QkHZjiYWlDgJ87diw3oDdtJS9qrWxbmh0C748OFiuqOHSl7qxrUuG4znEk5ONPXrY7imUI05YvuOyMoygLvTcVdfCyJjIMF2z150D9xDAGQi5WV1mCuPEoflu7IzZpMgoqVlx1yzROuRcW3+0x9RcnM00O3yzC32NeYk2sJclIUjXcZS2MvhSA30t21I2u6ouOuY+MlEP5W2fMMKxbHdmNHRM8OK5pcjstdanr7k6T5ZS09SLsVZXuq6gaPrNvMpCs6FUCuqMgX1rJOOXfAWSmomge1pjaVcf559HwZkecnZdRzz9/XqvIDqs+pzeNaUq+kEabFNAI6h8sjTZSjwsI7166LTO35aLjxscJ5rvmVnwmOJFPvpxKa08bfrvSFYUBr3W5ttfHHtpKm+9OwK1wxwD8PdeCokW7vUuqUorAJhi1wCU//jrWPgX4RgyYSWbBK9ub2d09+VucPE77ZH4a6sgMUwQSkBVVyQQM3S0bE3X2zBJKB/haGYF4nT38jiGXaastojB/aGfxoELWauyjEkAxTT6eFLMNO7TVpfvENPQpOIEurhSxUEGPrc51bJ0TyiE0YjQ0Sfpj1oR61PlkcEdBW20YOh3YZZfrHHKTULj9WOsX6Lbawrgvqa+XuCw/SBt4b7vdOae5UmytxoQLJJgMsiuCAi5GGGezgbBCj2oMO8As1UWQfPexWoqeMHBxlLw2eUkSc8bwB9PILi6rmo/KOXMQVq568V0uIU6eLTvoKBY4UvPn3dDvGdBbrsMC5JLkP23lHN9gzTDKDFblixvcAgHNc9S+Xw6Yay58aomgJpkixn0RfmSnmkwyed7Wd30x1C0s/LjY74G2QSdMMbmW5isNelosrWFinVsqg/kVjRicae/Z8oduKXNqwi7Yys7O4qlusQt2Giav3BGWHd6TvLrAhYxMrK9C7wUbbsMaVBJZZK8Tx91kirjnXt0RQ5tQfVJsPIcpAnEC57pkKfS8WCkVzQXGXBxdMz3hW43x4s7pHuhdz6UHGjppnN6YaB/x4d+al/joCxbZkOzsMhVTzqxMJ8Kp5gNjGwWuY2c0hsfOdzsimE16bFaqSAO83go95mBtQJcX7zYNubMEC3TXL9ucS8aC75hrmFle/oKyKOTtsIofHYodA3kP/NhnehRqAe0nnevgZGkKcWNzg7TnjB5HYTzoAXcT8gWgVJrW7KIg7zvxrI5pW+IkJpwc2cDeIIxuNWrRZFCjdouUPe+2fXV7l6dOnJgYbeVuLEb9QEtT0ICP2sffMuMB4QLD3mLcDI85Y/dRaPBfYg0DyNF3Spb2snFksuOCJ3RsLw5pn9psLT11ff3wSg4UkWVvL3KhWPzeHzjEFzX5rgDCEc3eK240b1eKs8BucREdU2SfV4Ed1i5vI6eI3UnZetW9ilhB/8m20CmHjkyO+Xqruyw71xryQOjWs5ZcRQThkTUEdmWDS7h7RoQbs+3wfzC12YBD/4u6mxy1SnKGwTkNvaSxPc4UN9guG5tO9mm9/NN87GB0LOnNxMobK5W6bC67HXPdl+27keP4U3fdv0LFbvAEh+yjoDGlYkzn9HF2Mu9vVRxsnR6nQ40VQYFdzr+7B0KAMUEQu63QARikemMkSZVLUmn4Tomr3AR3Cl3bYS6ru3ScICd+Uaf8nMVDTbozNEXrwpYMrKrVNcG8VJJJ6KXGGSvYWPgRTXg5mD8OpMwkEun9BWekDRMzsWXfHxXWvtJNTp/F65K4BW59f4U9aV+SB+opROv0dFyenNdlLoG8IhQK95U1aCaaPNIV73WZOmkSNQCkMbgEwgI8dxPvbRze9d05DNwKOqaH3Kag+Sh+VPz+LytJcq750BqVxOnIHY2yWMguC1updShdNpRrgkW2hriyY3gYZ8PqQ5yGfy3EvyLr879byYcNCZEU8vmd1TqOhlQxk5+LCltU3zcGfzgoZM6oo7SK3cvTlD/Wwy2Gc5xxlLwotlWz182qaoz36KuQatRBaZlQ0F/6vsma53godj40sW41d+TenXQcO0rLZx+ha51M8hRNXpJw96PKL9rSTI7CRYMW4JBLmGe//l5UzQvFbRT+4xwMfvQvCfp0MzWt/yoT0I676BoyNPaKZuJ7N9HORP03ydWoA9JQaoHnheb3mLmpWZ88ZFt8nDfgy9lCK0uwSt5gI3EPakBMEPt2j2v8ewcMrLYY/wxKnZ2rZwLM5JqZRwFwbkd4moQ9kzl3eX7hYdCtRaQR57td0T/NOTF13hnt2O4/vJKKPLfHe/Ryg45+/QIPqlszG4nn4fZ2hNHEJjuqnI7+wVTUfrfoECZlCJlrXyz7ClPEtDXZ7FISCHsPKkUKaYPsy4vn4FgaUBlcf9O1Xglzh2LDTG39jku101TKXNaQ6PKgmDKIQugMVyYEEeWJSnTX6nMK60kFDrteJAVFRujOcpd7D3j0RmVxatZSdBqRL1vndNA0eAOmtZcP+xk3c2vekenrd2MuJFo8CI3Rrj68e4Ozoe3n8USZKi2VAcrUjQdOOaZjjDSXHs6zef4f7fBTa31cj3wUkX80bHVNMZwDBjevkyDCv1CBo7gtJd7Hc/GnKNmylZwc+63dr25Q3V4zkcpJ+NYekM6wXJyMpza2/qgoSXHeQtlvsXwID+YoX/qkqxhbp+F9zqeT540mOhHvWnB0ctZN48yNkiAJ1h2njQTvVqFW46Ehc1uN0a0/Q69cJ4zwbINspEvKdGlQDlah95JEWz8NiQqU9OY3gJ5t6IOu7leSqNGH5CWKWM2qE+LxRKR3kRoTPjmxMNkyUp2ekv2whw+vhQb2scEdU+kkZXojWRZNhyR5dqR9og+kg/myYkXrlNgVvGkxIuTWhyHtRabTPsQxz8+G0FU05RVN5Mx9dot/7+K7M6UOd6hfHjJzAW90w8PvdJ43BbchX5q5Di/13jqFyXPRr/KrmQGImsypzHQXnB3weCu8zny7KIF6zmUkO5N/uda3c0FsOdZ/ozuq0xo9NwMbkmamsronjzuMuuutNnJzXuzI9zfIKk/zhnWb1ja+v/0f/wNQSwMEFAACAAgAdXY5R+UMJF1NAAAAawAAABsAAAB1bml2ZXJzYWwvdW5pdmVyc2FsLnBuZy54bWyzsa/IzVEoSy0qzszPs1Uy1DNQsrfj5bIpKEoty0wtV6gAihnpGUCAkkKlrZIJErc8M6UkA6jCwMQSIZiRmpmeUWKrZG5hDhfUB5oJAFBLAQIAABQAAgAIAHV2OUfO8+LqUwQAAA0QAAAdAAAAAAAAAAEAAAAAAAAAAAB1bml2ZXJzYWwvY29tbW9uX21lc3NhZ2VzLmxuZ1BLAQIAABQAAgAIAHV2OUeMpvfw0gQAAGcXAAAnAAAAAAAAAAEAAAAAAI4EAAB1bml2ZXJzYWwvZmxhc2hfcHVibGlzaGluZ19zZXR0aW5ncy54bWxQSwECAAAUAAIACAB1djlHw0bWAbQCAABPCgAAIQAAAAAAAAABAAAAAAClCQAAdW5pdmVyc2FsL2ZsYXNoX3NraW5fc2V0dGluZ3MueG1sUEsBAgAAFAACAAgAdXY5R0SkzCymBAAAeBYAACYAAAAAAAAAAQAAAAAAmAwAAHVuaXZlcnNhbC9odG1sX3B1Ymxpc2hpbmdfc2V0dGluZ3MueG1sUEsBAgAAFAACAAgAdXY5R7QBp/yfAQAALAYAAB8AAAAAAAAAAQAAAAAAghEAAHVuaXZlcnNhbC9odG1sX3NraW5fc2V0dGluZ3MuanNQSwECAAAUAAIACAB1djlHGtrqO6oAAAAfAQAAGgAAAAAAAAABAAAAAABeEwAAdW5pdmVyc2FsL2kxOG5fcHJlc2V0cy54bWxQSwECAAAUAAIACAB1djlHlBOzImkAAABuAAAAHAAAAAAAAAABAAAAAABAFAAAdW5pdmVyc2FsL2xvY2FsX3NldHRpbmdzLnhtbFBLAQIAABQAAgAIAIN4PUXOggk37AIAAIgIAAAUAAAAAAAAAAEAAAAAAOMUAAB1bml2ZXJzYWwvcGxheWVyLnhtbFBLAQIAABQAAgAIAHV2OUc129mtaAEAAPMCAAApAAAAAAAAAAEAAAAAAAEYAAB1bml2ZXJzYWwvc2tpbl9jdXN0b21pemF0aW9uX3NldHRpbmdzLnhtbFBLAQIAABQAAgAIAHV2OUcL3hcwGSwAABpZAAAXAAAAAAAAAAAAAAAAALAZAAB1bml2ZXJzYWwvdW5pdmVyc2FsLnBuZ1BLAQIAABQAAgAIAHV2OUflDCRdTQAAAGsAAAAbAAAAAAAAAAEAAAAAAP5FAAB1bml2ZXJzYWwvdW5pdmVyc2FsLnBuZy54bWxQSwUGAAAAAAsACwBJAwAAhEYAAAAA"/>
  <p:tag name="ISPRING_UUID" val="{00052827-74ED-4BCE-83D9-47CD9B35B4AA}"/>
  <p:tag name="ISPRING_RESOURCE_FOLDER" val="C:\Users\mkolb\Dropbox (Prb)\COMMUNICATIONS\Presentations\Presentation on Presentations\PRBPowerpoint-2015-please make a copy\"/>
  <p:tag name="ISPRING_PRESENTATION_PATH" val="C:\Users\mkolb\Dropbox (Prb)\COMMUNICATIONS\Presentations\Presentation on Presentations\PRBPowerpoint-2015-please make a copy.pptx"/>
  <p:tag name="ISPRING_PROJECT_FOLDER_UPDATED" val="1"/>
  <p:tag name="ISPRING_RESOURCE_PATHS_HASH_PRESENTER" val="fd3c2828cc3626a488faa06ee195318c3799db"/>
</p:tagLst>
</file>

<file path=ppt/theme/theme1.xml><?xml version="1.0" encoding="utf-8"?>
<a:theme xmlns:a="http://schemas.openxmlformats.org/drawingml/2006/main" name="NTA_PowerPoint_Template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TA_PowerPoint_Template_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NTA_PowerPoint_Template_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6305</TotalTime>
  <Words>4508</Words>
  <Application>Microsoft Office PowerPoint</Application>
  <PresentationFormat>On-screen Show (4:3)</PresentationFormat>
  <Paragraphs>498</Paragraphs>
  <Slides>76</Slides>
  <Notes>12</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76</vt:i4>
      </vt:variant>
    </vt:vector>
  </HeadingPairs>
  <TitlesOfParts>
    <vt:vector size="88" baseType="lpstr">
      <vt:lpstr>Arial</vt:lpstr>
      <vt:lpstr>Arial Black</vt:lpstr>
      <vt:lpstr>Calibri</vt:lpstr>
      <vt:lpstr>Courier New</vt:lpstr>
      <vt:lpstr>Times New Roman</vt:lpstr>
      <vt:lpstr>Times-Italic</vt:lpstr>
      <vt:lpstr>Times-Roman</vt:lpstr>
      <vt:lpstr>Wingdings</vt:lpstr>
      <vt:lpstr>NTA_PowerPoint_Template_01</vt:lpstr>
      <vt:lpstr>NTA_PowerPoint_Template_02</vt:lpstr>
      <vt:lpstr>1_NTA_PowerPoint_Template_02</vt:lpstr>
      <vt:lpstr>Worksheet</vt:lpstr>
      <vt:lpstr>National Time Transfer Accounts  Workshop  Part 1: Overview and orientation</vt:lpstr>
      <vt:lpstr>Objectives</vt:lpstr>
      <vt:lpstr>NTA example</vt:lpstr>
      <vt:lpstr>NTA by sex</vt:lpstr>
      <vt:lpstr>PowerPoint Presentation</vt:lpstr>
      <vt:lpstr>PowerPoint Presentation</vt:lpstr>
      <vt:lpstr>Gendered economic measurement</vt:lpstr>
      <vt:lpstr>CWW: Measuring the gendered economy</vt:lpstr>
      <vt:lpstr>CWW’s Goal:  Value everyone’s work, measure everyone’s care</vt:lpstr>
      <vt:lpstr>What have we learned from CWW?</vt:lpstr>
      <vt:lpstr>It is big in terms of time</vt:lpstr>
      <vt:lpstr>It is big in terms of money</vt:lpstr>
      <vt:lpstr>Most of it is unpaid</vt:lpstr>
      <vt:lpstr>Most of it is done by women</vt:lpstr>
      <vt:lpstr>Variability in age patterns of care </vt:lpstr>
      <vt:lpstr>Unpaid Care Work Creates Our Future</vt:lpstr>
      <vt:lpstr>Who is care “expensive”?</vt:lpstr>
      <vt:lpstr>PowerPoint Presentation</vt:lpstr>
      <vt:lpstr>Unpaid Care Work and UN SDGs</vt:lpstr>
      <vt:lpstr>PowerPoint Presentation</vt:lpstr>
      <vt:lpstr>PowerPoint Presentation</vt:lpstr>
      <vt:lpstr>The rest of the workshop</vt:lpstr>
      <vt:lpstr>National Time Transfer Accounts  Workshop  Part 2: NTA by Sex</vt:lpstr>
      <vt:lpstr>Outline</vt:lpstr>
      <vt:lpstr>NTA Estimation Steps</vt:lpstr>
      <vt:lpstr>Data for NTA by Sex</vt:lpstr>
      <vt:lpstr>Review single-sex estimation strategy</vt:lpstr>
      <vt:lpstr>How to add sex as another category?</vt:lpstr>
      <vt:lpstr>Sex in Regression Allocation</vt:lpstr>
      <vt:lpstr>Adjustment for consistency with single-sex NTA</vt:lpstr>
      <vt:lpstr>Calculating adjustment factors</vt:lpstr>
      <vt:lpstr>Final notes on adjustment</vt:lpstr>
      <vt:lpstr>Sensitivity Tests</vt:lpstr>
      <vt:lpstr>Once you have profiles, what then?</vt:lpstr>
      <vt:lpstr>Once you have profiles, what then?</vt:lpstr>
      <vt:lpstr>National Time Transfer Accounts  Workshop  Part 3: NTTA</vt:lpstr>
      <vt:lpstr>Outline</vt:lpstr>
      <vt:lpstr>PowerPoint Presentation</vt:lpstr>
      <vt:lpstr>Production Estimation Strategy</vt:lpstr>
      <vt:lpstr>Know your time use survey</vt:lpstr>
      <vt:lpstr>Time use survey data cleaning</vt:lpstr>
      <vt:lpstr>Time use survey data cleaning</vt:lpstr>
      <vt:lpstr>What to do if there are problems?</vt:lpstr>
      <vt:lpstr>Which activities are in NTTA?</vt:lpstr>
      <vt:lpstr>Which activities are NOT in NTTA?</vt:lpstr>
      <vt:lpstr>PowerPoint Presentation</vt:lpstr>
      <vt:lpstr>Groups of NTTA Activities</vt:lpstr>
      <vt:lpstr>Time use survey file preparation</vt:lpstr>
      <vt:lpstr>File prep for diary surveys</vt:lpstr>
      <vt:lpstr>PowerPoint Presentation</vt:lpstr>
      <vt:lpstr>File prep for activity questions</vt:lpstr>
      <vt:lpstr>Unsmoothed Age Means</vt:lpstr>
      <vt:lpstr>Smoothing</vt:lpstr>
      <vt:lpstr>Comparing Smoothers</vt:lpstr>
      <vt:lpstr>Sensitivity Tests</vt:lpstr>
      <vt:lpstr>Understanding the results</vt:lpstr>
      <vt:lpstr>PowerPoint Presentation</vt:lpstr>
      <vt:lpstr>Consumption Estimation Strategy</vt:lpstr>
      <vt:lpstr>Consumption Imputation Assumptions</vt:lpstr>
      <vt:lpstr>Consumption Imputation Assumptions</vt:lpstr>
      <vt:lpstr>Consumption Imputation Assumptions</vt:lpstr>
      <vt:lpstr>Finalizing profiles</vt:lpstr>
      <vt:lpstr>Simplified Spreadsheet Examples</vt:lpstr>
      <vt:lpstr>Simplified examples</vt:lpstr>
      <vt:lpstr>PowerPoint Presentation</vt:lpstr>
      <vt:lpstr>PowerPoint Presentation</vt:lpstr>
      <vt:lpstr>Sensitivity tests</vt:lpstr>
      <vt:lpstr>PowerPoint Presentation</vt:lpstr>
      <vt:lpstr>NTTA Transfers Defined</vt:lpstr>
      <vt:lpstr>PowerPoint Presentation</vt:lpstr>
      <vt:lpstr>Understanding your wage data</vt:lpstr>
      <vt:lpstr>Methods for Imputing Wages</vt:lpstr>
      <vt:lpstr>Why use specialist replacement?</vt:lpstr>
      <vt:lpstr>Which wages to use?</vt:lpstr>
      <vt:lpstr>Other aspects of wages</vt:lpstr>
      <vt:lpstr>Sensitivity Tests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Counting Women’s Work</dc:title>
  <dc:creator>Gretchen Donehower</dc:creator>
  <cp:lastModifiedBy>Gretchen Donehower</cp:lastModifiedBy>
  <cp:revision>58</cp:revision>
  <dcterms:created xsi:type="dcterms:W3CDTF">2020-08-17T06:33:25Z</dcterms:created>
  <dcterms:modified xsi:type="dcterms:W3CDTF">2023-02-20T09:50:12Z</dcterms:modified>
</cp:coreProperties>
</file>