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8" r:id="rId3"/>
    <p:sldId id="269" r:id="rId4"/>
    <p:sldId id="266" r:id="rId5"/>
    <p:sldId id="267" r:id="rId6"/>
    <p:sldId id="257" r:id="rId7"/>
    <p:sldId id="259" r:id="rId8"/>
    <p:sldId id="260" r:id="rId9"/>
    <p:sldId id="258" r:id="rId10"/>
    <p:sldId id="279" r:id="rId11"/>
    <p:sldId id="280" r:id="rId12"/>
    <p:sldId id="278" r:id="rId13"/>
    <p:sldId id="273" r:id="rId14"/>
    <p:sldId id="281" r:id="rId15"/>
    <p:sldId id="262" r:id="rId16"/>
    <p:sldId id="263" r:id="rId17"/>
    <p:sldId id="264" r:id="rId18"/>
    <p:sldId id="272" r:id="rId19"/>
    <p:sldId id="28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9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00D4F-9835-489C-8881-E930B18C452F}" type="datetimeFigureOut">
              <a:rPr lang="en-US" smtClean="0"/>
              <a:t>4/11/2013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33A2-0A21-4E35-B9D2-55A8994D4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586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00D4F-9835-489C-8881-E930B18C452F}" type="datetimeFigureOut">
              <a:rPr lang="en-US" smtClean="0"/>
              <a:t>4/11/2013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33A2-0A21-4E35-B9D2-55A8994D4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990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00D4F-9835-489C-8881-E930B18C452F}" type="datetimeFigureOut">
              <a:rPr lang="en-US" smtClean="0"/>
              <a:t>4/11/2013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33A2-0A21-4E35-B9D2-55A8994D4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819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00D4F-9835-489C-8881-E930B18C452F}" type="datetimeFigureOut">
              <a:rPr lang="en-US" smtClean="0"/>
              <a:t>4/11/2013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33A2-0A21-4E35-B9D2-55A8994D4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40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00D4F-9835-489C-8881-E930B18C452F}" type="datetimeFigureOut">
              <a:rPr lang="en-US" smtClean="0"/>
              <a:t>4/11/2013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33A2-0A21-4E35-B9D2-55A8994D4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683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00D4F-9835-489C-8881-E930B18C452F}" type="datetimeFigureOut">
              <a:rPr lang="en-US" smtClean="0"/>
              <a:t>4/11/2013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33A2-0A21-4E35-B9D2-55A8994D4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224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00D4F-9835-489C-8881-E930B18C452F}" type="datetimeFigureOut">
              <a:rPr lang="en-US" smtClean="0"/>
              <a:t>4/11/2013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33A2-0A21-4E35-B9D2-55A8994D4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938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00D4F-9835-489C-8881-E930B18C452F}" type="datetimeFigureOut">
              <a:rPr lang="en-US" smtClean="0"/>
              <a:t>4/11/2013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33A2-0A21-4E35-B9D2-55A8994D4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786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00D4F-9835-489C-8881-E930B18C452F}" type="datetimeFigureOut">
              <a:rPr lang="en-US" smtClean="0"/>
              <a:t>4/11/2013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33A2-0A21-4E35-B9D2-55A8994D4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155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00D4F-9835-489C-8881-E930B18C452F}" type="datetimeFigureOut">
              <a:rPr lang="en-US" smtClean="0"/>
              <a:t>4/11/2013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33A2-0A21-4E35-B9D2-55A8994D4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42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00D4F-9835-489C-8881-E930B18C452F}" type="datetimeFigureOut">
              <a:rPr lang="en-US" smtClean="0"/>
              <a:t>4/11/2013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33A2-0A21-4E35-B9D2-55A8994D4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894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00D4F-9835-489C-8881-E930B18C452F}" type="datetimeFigureOut">
              <a:rPr lang="en-US" smtClean="0"/>
              <a:t>4/11/2013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833A2-0A21-4E35-B9D2-55A8994D4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497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The Direction of Intergenerational Transfers and Demographic Transition: </a:t>
            </a:r>
            <a:br>
              <a:rPr lang="en-US" sz="3600" dirty="0" smtClean="0"/>
            </a:br>
            <a:r>
              <a:rPr lang="en-US" sz="3600" dirty="0" smtClean="0"/>
              <a:t>Findings from Lee </a:t>
            </a:r>
            <a:r>
              <a:rPr lang="en-US" sz="3600" dirty="0" smtClean="0"/>
              <a:t>&amp; Mason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Robert J. Willis</a:t>
            </a:r>
          </a:p>
          <a:p>
            <a:r>
              <a:rPr lang="en-US" dirty="0" smtClean="0"/>
              <a:t>University of Michigan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2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When </a:t>
            </a:r>
            <a:r>
              <a:rPr lang="en-US" sz="2800" b="1" dirty="0" smtClean="0"/>
              <a:t>Ac&gt;AY</a:t>
            </a:r>
            <a:r>
              <a:rPr lang="en-US" sz="2800" b="1" dirty="0"/>
              <a:t>, net transfers are from </a:t>
            </a:r>
            <a:r>
              <a:rPr lang="en-US" sz="2800" b="1" dirty="0" smtClean="0"/>
              <a:t>young</a:t>
            </a:r>
            <a:r>
              <a:rPr lang="en-US" sz="2800" b="1" dirty="0" smtClean="0"/>
              <a:t> </a:t>
            </a:r>
            <a:r>
              <a:rPr lang="en-US" sz="2800" b="1" dirty="0" smtClean="0"/>
              <a:t>to </a:t>
            </a:r>
            <a:r>
              <a:rPr lang="en-US" sz="2800" b="1" dirty="0" smtClean="0"/>
              <a:t>old,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 smtClean="0"/>
              <a:t>arrows </a:t>
            </a:r>
            <a:r>
              <a:rPr lang="en-US" sz="2800" b="1" dirty="0"/>
              <a:t>point to </a:t>
            </a:r>
            <a:r>
              <a:rPr lang="en-US" sz="2800" b="1" dirty="0" smtClean="0"/>
              <a:t>right</a:t>
            </a:r>
            <a:r>
              <a:rPr lang="en-US" sz="2800" b="1" dirty="0" smtClean="0"/>
              <a:t>, and the </a:t>
            </a:r>
            <a:r>
              <a:rPr lang="en-US" sz="2800" b="1" dirty="0" smtClean="0"/>
              <a:t>economy is </a:t>
            </a:r>
            <a:r>
              <a:rPr lang="en-US" sz="2800" b="1" dirty="0" smtClean="0"/>
              <a:t>inefficient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Possible to reallocate </a:t>
            </a:r>
            <a:r>
              <a:rPr lang="en-US" dirty="0" smtClean="0"/>
              <a:t>resources so as to increase the welfare of some members of current and future generations without harming others.  E.g</a:t>
            </a:r>
            <a:r>
              <a:rPr lang="en-US" dirty="0" smtClean="0"/>
              <a:t>.,</a:t>
            </a:r>
          </a:p>
          <a:p>
            <a:pPr lvl="1"/>
            <a:r>
              <a:rPr lang="en-US" dirty="0" smtClean="0"/>
              <a:t>Increase rate of population growth, causing younger age distribution</a:t>
            </a:r>
            <a:endParaRPr lang="en-US" dirty="0" smtClean="0"/>
          </a:p>
          <a:p>
            <a:pPr lvl="1"/>
            <a:r>
              <a:rPr lang="en-US" dirty="0" smtClean="0"/>
              <a:t>Increase investment in human capital of young</a:t>
            </a:r>
          </a:p>
          <a:p>
            <a:pPr lvl="1"/>
            <a:r>
              <a:rPr lang="en-US" dirty="0" smtClean="0"/>
              <a:t>Increase investment in physical capital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4114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When Ac&lt;AY, net transfers are from </a:t>
            </a:r>
            <a:r>
              <a:rPr lang="en-US" sz="2800" b="1" dirty="0" smtClean="0"/>
              <a:t>old to </a:t>
            </a:r>
            <a:r>
              <a:rPr lang="en-US" sz="2800" b="1" dirty="0" smtClean="0"/>
              <a:t>young,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 smtClean="0"/>
              <a:t>arrows </a:t>
            </a:r>
            <a:r>
              <a:rPr lang="en-US" sz="2800" b="1" dirty="0"/>
              <a:t>point to </a:t>
            </a:r>
            <a:r>
              <a:rPr lang="en-US" sz="2800" b="1" dirty="0" smtClean="0"/>
              <a:t>left, </a:t>
            </a:r>
            <a:r>
              <a:rPr lang="en-US" sz="2800" b="1" dirty="0" smtClean="0"/>
              <a:t>and the </a:t>
            </a:r>
            <a:r>
              <a:rPr lang="en-US" sz="2800" b="1" dirty="0" smtClean="0"/>
              <a:t>economy is </a:t>
            </a:r>
            <a:r>
              <a:rPr lang="en-US" sz="2800" b="1" dirty="0" smtClean="0"/>
              <a:t>efficient in sense of Pareto optimality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Reallocation of </a:t>
            </a:r>
            <a:r>
              <a:rPr lang="en-US" dirty="0" smtClean="0"/>
              <a:t>resources of resources involves trade-offs in which members of some generations gain at the expense of members of other generations.  E.g.,</a:t>
            </a:r>
          </a:p>
          <a:p>
            <a:pPr lvl="1"/>
            <a:r>
              <a:rPr lang="en-US" dirty="0" smtClean="0"/>
              <a:t>Number of Children </a:t>
            </a:r>
            <a:r>
              <a:rPr lang="en-US" dirty="0" err="1" smtClean="0"/>
              <a:t>vs</a:t>
            </a:r>
            <a:r>
              <a:rPr lang="en-US" dirty="0" smtClean="0"/>
              <a:t> Investment in Human Capital</a:t>
            </a:r>
          </a:p>
          <a:p>
            <a:pPr lvl="1"/>
            <a:r>
              <a:rPr lang="en-US" dirty="0" smtClean="0"/>
              <a:t>Retirement income </a:t>
            </a:r>
            <a:r>
              <a:rPr lang="en-US" dirty="0" err="1" smtClean="0"/>
              <a:t>vs</a:t>
            </a:r>
            <a:r>
              <a:rPr lang="en-US" dirty="0" smtClean="0"/>
              <a:t>  investment in children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6340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Comparison of India (Ac&lt;Ay) and Germany (Ac&gt;Ay) </a:t>
            </a:r>
            <a:endParaRPr lang="en-US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3" y="1619250"/>
            <a:ext cx="7723187" cy="485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4800" y="2133600"/>
            <a:ext cx="11031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Individual</a:t>
            </a:r>
          </a:p>
          <a:p>
            <a:r>
              <a:rPr lang="en-US" dirty="0"/>
              <a:t>l</a:t>
            </a:r>
            <a:r>
              <a:rPr lang="en-US" dirty="0" smtClean="0"/>
              <a:t>ife cycles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4078069"/>
            <a:ext cx="13168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Aggregate</a:t>
            </a:r>
          </a:p>
          <a:p>
            <a:r>
              <a:rPr lang="en-US" dirty="0"/>
              <a:t>s</a:t>
            </a:r>
            <a:r>
              <a:rPr lang="en-US" dirty="0" smtClean="0"/>
              <a:t>pending by</a:t>
            </a:r>
          </a:p>
          <a:p>
            <a:r>
              <a:rPr lang="en-US" dirty="0" smtClean="0"/>
              <a:t>age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1143000"/>
            <a:ext cx="31858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India cannot raise </a:t>
            </a:r>
            <a:r>
              <a:rPr lang="en-US" dirty="0" smtClean="0"/>
              <a:t>consumption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profile </a:t>
            </a:r>
            <a:r>
              <a:rPr lang="en-US" dirty="0" smtClean="0"/>
              <a:t>without </a:t>
            </a:r>
            <a:r>
              <a:rPr lang="en-US" dirty="0" smtClean="0"/>
              <a:t>fertility decline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76800" y="1143000"/>
            <a:ext cx="37263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Germany could increase consumption</a:t>
            </a:r>
          </a:p>
          <a:p>
            <a:r>
              <a:rPr lang="en-US" dirty="0"/>
              <a:t>a</a:t>
            </a:r>
            <a:r>
              <a:rPr lang="en-US" dirty="0" smtClean="0"/>
              <a:t>t each age with increase in fertility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09613" y="5486400"/>
            <a:ext cx="75199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9613" y="5562600"/>
            <a:ext cx="7723187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(note: c and y normalized by dividing each by per capita income)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47800" y="5638800"/>
            <a:ext cx="63344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 that c and y are normalized by dividing by per capita income</a:t>
            </a:r>
          </a:p>
          <a:p>
            <a:r>
              <a:rPr lang="en-US" dirty="0" smtClean="0"/>
              <a:t>In each country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61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Trade-off betwee</a:t>
            </a:r>
            <a:r>
              <a:rPr lang="en-US" dirty="0" smtClean="0"/>
              <a:t>n quality and quantity of children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0" y="1800225"/>
            <a:ext cx="4762500" cy="325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371600" y="2133600"/>
            <a:ext cx="10550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Human</a:t>
            </a:r>
          </a:p>
          <a:p>
            <a:r>
              <a:rPr lang="en-US" dirty="0" smtClean="0"/>
              <a:t>Capital </a:t>
            </a:r>
          </a:p>
          <a:p>
            <a:r>
              <a:rPr lang="en-US" dirty="0" smtClean="0"/>
              <a:t>Spending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0" y="4495800"/>
            <a:ext cx="14034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Total Fertility</a:t>
            </a:r>
          </a:p>
          <a:p>
            <a:r>
              <a:rPr lang="en-US" dirty="0" smtClean="0"/>
              <a:t>Rate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362200" y="2286000"/>
            <a:ext cx="64497" cy="1371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267200" y="4533900"/>
            <a:ext cx="11430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62200" y="4648200"/>
            <a:ext cx="3505200" cy="4939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3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&amp;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same logic can be applied to upward and downward transfers through the family and the state</a:t>
            </a:r>
          </a:p>
          <a:p>
            <a:r>
              <a:rPr lang="en-US" dirty="0" smtClean="0"/>
              <a:t>The net direction of transfers depends on the difference between the mean ages of those who give and receive transfers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3708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indent="-342900">
              <a:lnSpc>
                <a:spcPts val="3360"/>
              </a:lnSpc>
            </a:pP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/>
              <a:t>The Family-1 </a:t>
            </a:r>
            <a:br>
              <a:rPr lang="en-US" sz="3100" dirty="0"/>
            </a:br>
            <a:r>
              <a:rPr lang="en-US" sz="3100" dirty="0"/>
              <a:t>Parents pay cost of children </a:t>
            </a:r>
            <a:r>
              <a:rPr lang="en-US" sz="3100" dirty="0" smtClean="0"/>
              <a:t>&amp; also </a:t>
            </a:r>
            <a:r>
              <a:rPr lang="en-US" sz="3100" dirty="0"/>
              <a:t>pay for own retirement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065" y="1642157"/>
            <a:ext cx="3581400" cy="490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486400" y="1752600"/>
            <a:ext cx="3609834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Person enters labor force with</a:t>
            </a:r>
          </a:p>
          <a:p>
            <a:r>
              <a:rPr lang="en-US" dirty="0" smtClean="0"/>
              <a:t>zero assets instead of debt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First task is pay costs of rearing </a:t>
            </a:r>
          </a:p>
          <a:p>
            <a:r>
              <a:rPr lang="en-US" dirty="0"/>
              <a:t>o</a:t>
            </a:r>
            <a:r>
              <a:rPr lang="en-US" dirty="0" smtClean="0"/>
              <a:t>wn children</a:t>
            </a:r>
            <a:endParaRPr lang="en-US" sz="3200" dirty="0">
              <a:latin typeface="+mj-lt"/>
              <a:ea typeface="+mj-ea"/>
              <a:cs typeface="+mj-cs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+mj-lt"/>
                <a:ea typeface="+mj-ea"/>
                <a:cs typeface="+mj-cs"/>
              </a:rPr>
              <a:t>Only begins saving for retirement</a:t>
            </a:r>
          </a:p>
          <a:p>
            <a:r>
              <a:rPr lang="en-US" dirty="0">
                <a:latin typeface="+mj-lt"/>
                <a:ea typeface="+mj-ea"/>
                <a:cs typeface="+mj-cs"/>
              </a:rPr>
              <a:t>a</a:t>
            </a:r>
            <a:r>
              <a:rPr lang="en-US" dirty="0" smtClean="0">
                <a:latin typeface="+mj-lt"/>
                <a:ea typeface="+mj-ea"/>
                <a:cs typeface="+mj-cs"/>
              </a:rPr>
              <a:t>fter (most) children’s costs have </a:t>
            </a:r>
          </a:p>
          <a:p>
            <a:r>
              <a:rPr lang="en-US" dirty="0">
                <a:latin typeface="+mj-lt"/>
                <a:ea typeface="+mj-ea"/>
                <a:cs typeface="+mj-cs"/>
              </a:rPr>
              <a:t>b</a:t>
            </a:r>
            <a:r>
              <a:rPr lang="en-US" dirty="0" smtClean="0">
                <a:latin typeface="+mj-lt"/>
                <a:ea typeface="+mj-ea"/>
                <a:cs typeface="+mj-cs"/>
              </a:rPr>
              <a:t>een paid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+mj-lt"/>
                <a:ea typeface="+mj-ea"/>
                <a:cs typeface="+mj-cs"/>
              </a:rPr>
              <a:t>Life cycle wealth now follows</a:t>
            </a:r>
          </a:p>
          <a:p>
            <a:r>
              <a:rPr lang="en-US" dirty="0" smtClean="0">
                <a:latin typeface="+mj-lt"/>
                <a:ea typeface="+mj-ea"/>
                <a:cs typeface="+mj-cs"/>
              </a:rPr>
              <a:t>The dark blue path.  </a:t>
            </a:r>
            <a:endParaRPr lang="en-US" dirty="0">
              <a:latin typeface="+mj-lt"/>
              <a:ea typeface="+mj-ea"/>
              <a:cs typeface="+mj-cs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+mj-lt"/>
                <a:ea typeface="+mj-ea"/>
                <a:cs typeface="+mj-cs"/>
              </a:rPr>
              <a:t>Because downward transfers </a:t>
            </a:r>
          </a:p>
          <a:p>
            <a:r>
              <a:rPr lang="en-US" dirty="0">
                <a:latin typeface="+mj-lt"/>
                <a:ea typeface="+mj-ea"/>
                <a:cs typeface="+mj-cs"/>
              </a:rPr>
              <a:t>w</a:t>
            </a:r>
            <a:r>
              <a:rPr lang="en-US" dirty="0" smtClean="0">
                <a:latin typeface="+mj-lt"/>
                <a:ea typeface="+mj-ea"/>
                <a:cs typeface="+mj-cs"/>
              </a:rPr>
              <a:t>ithin families reduce borrowing by </a:t>
            </a:r>
          </a:p>
          <a:p>
            <a:r>
              <a:rPr lang="en-US" dirty="0">
                <a:latin typeface="+mj-lt"/>
                <a:ea typeface="+mj-ea"/>
                <a:cs typeface="+mj-cs"/>
              </a:rPr>
              <a:t>t</a:t>
            </a:r>
            <a:r>
              <a:rPr lang="en-US" dirty="0" smtClean="0">
                <a:latin typeface="+mj-lt"/>
                <a:ea typeface="+mj-ea"/>
                <a:cs typeface="+mj-cs"/>
              </a:rPr>
              <a:t>he young, the supply of lending </a:t>
            </a:r>
          </a:p>
          <a:p>
            <a:r>
              <a:rPr lang="en-US" dirty="0" smtClean="0">
                <a:latin typeface="+mj-lt"/>
                <a:ea typeface="+mj-ea"/>
                <a:cs typeface="+mj-cs"/>
              </a:rPr>
              <a:t>(area under blue curve) is increased.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+mj-lt"/>
                <a:ea typeface="+mj-ea"/>
                <a:cs typeface="+mj-cs"/>
              </a:rPr>
              <a:t>Thus, more investment in </a:t>
            </a:r>
          </a:p>
          <a:p>
            <a:r>
              <a:rPr lang="en-US" dirty="0">
                <a:latin typeface="+mj-lt"/>
                <a:ea typeface="+mj-ea"/>
                <a:cs typeface="+mj-cs"/>
              </a:rPr>
              <a:t>p</a:t>
            </a:r>
            <a:r>
              <a:rPr lang="en-US" dirty="0" smtClean="0">
                <a:latin typeface="+mj-lt"/>
                <a:ea typeface="+mj-ea"/>
                <a:cs typeface="+mj-cs"/>
              </a:rPr>
              <a:t>hysical capital could take place</a:t>
            </a:r>
            <a:endParaRPr lang="en-US" dirty="0">
              <a:latin typeface="+mj-lt"/>
              <a:ea typeface="+mj-ea"/>
              <a:cs typeface="+mj-cs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371600" y="4191000"/>
            <a:ext cx="1371600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>
            <a:off x="2758314" y="3581670"/>
            <a:ext cx="1715445" cy="620036"/>
          </a:xfrm>
          <a:custGeom>
            <a:avLst/>
            <a:gdLst>
              <a:gd name="connsiteX0" fmla="*/ 0 w 1715445"/>
              <a:gd name="connsiteY0" fmla="*/ 582251 h 620036"/>
              <a:gd name="connsiteX1" fmla="*/ 332509 w 1715445"/>
              <a:gd name="connsiteY1" fmla="*/ 211956 h 620036"/>
              <a:gd name="connsiteX2" fmla="*/ 619676 w 1715445"/>
              <a:gd name="connsiteY2" fmla="*/ 360 h 620036"/>
              <a:gd name="connsiteX3" fmla="*/ 1050426 w 1715445"/>
              <a:gd name="connsiteY3" fmla="*/ 174171 h 620036"/>
              <a:gd name="connsiteX4" fmla="*/ 1715445 w 1715445"/>
              <a:gd name="connsiteY4" fmla="*/ 620036 h 620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5445" h="620036">
                <a:moveTo>
                  <a:pt x="0" y="582251"/>
                </a:moveTo>
                <a:cubicBezTo>
                  <a:pt x="114615" y="445594"/>
                  <a:pt x="229230" y="308938"/>
                  <a:pt x="332509" y="211956"/>
                </a:cubicBezTo>
                <a:cubicBezTo>
                  <a:pt x="435788" y="114974"/>
                  <a:pt x="500023" y="6657"/>
                  <a:pt x="619676" y="360"/>
                </a:cubicBezTo>
                <a:cubicBezTo>
                  <a:pt x="739329" y="-5937"/>
                  <a:pt x="867798" y="70892"/>
                  <a:pt x="1050426" y="174171"/>
                </a:cubicBezTo>
                <a:cubicBezTo>
                  <a:pt x="1233054" y="277450"/>
                  <a:pt x="1589495" y="539428"/>
                  <a:pt x="1715445" y="620036"/>
                </a:cubicBezTo>
              </a:path>
            </a:pathLst>
          </a:cu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urved Right Arrow 16"/>
          <p:cNvSpPr/>
          <p:nvPr/>
        </p:nvSpPr>
        <p:spPr>
          <a:xfrm rot="4174062">
            <a:off x="1780176" y="1820650"/>
            <a:ext cx="365760" cy="96907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7814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indent="-342900">
              <a:lnSpc>
                <a:spcPts val="3360"/>
              </a:lnSpc>
            </a:pP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/>
              <a:t>The </a:t>
            </a:r>
            <a:r>
              <a:rPr lang="en-US" sz="3100" dirty="0" smtClean="0"/>
              <a:t>Family-2 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en-US" sz="2000" dirty="0"/>
              <a:t>C</a:t>
            </a:r>
            <a:r>
              <a:rPr lang="en-US" sz="2200" dirty="0" smtClean="0"/>
              <a:t>hildren may also provide old age support for parents</a:t>
            </a:r>
            <a:br>
              <a:rPr lang="en-US" sz="2200" dirty="0" smtClean="0"/>
            </a:br>
            <a:r>
              <a:rPr lang="en-US" sz="2200" dirty="0" smtClean="0"/>
              <a:t>(</a:t>
            </a:r>
            <a:r>
              <a:rPr lang="en-US" sz="2200" dirty="0" err="1" smtClean="0"/>
              <a:t>Avg</a:t>
            </a:r>
            <a:r>
              <a:rPr lang="en-US" sz="2200" dirty="0" smtClean="0"/>
              <a:t> age of transfers given&lt; Avg. age of transfers received)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619485"/>
            <a:ext cx="3581400" cy="490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876800" y="1524000"/>
            <a:ext cx="4252767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 smtClean="0">
                <a:latin typeface="+mj-lt"/>
                <a:ea typeface="+mj-ea"/>
                <a:cs typeface="+mj-cs"/>
              </a:rPr>
              <a:t>Upward transfers within families </a:t>
            </a:r>
          </a:p>
          <a:p>
            <a:r>
              <a:rPr lang="en-US" b="1" dirty="0" smtClean="0">
                <a:latin typeface="+mj-lt"/>
                <a:ea typeface="+mj-ea"/>
                <a:cs typeface="+mj-cs"/>
              </a:rPr>
              <a:t>reduce retirement saving by working age</a:t>
            </a:r>
          </a:p>
          <a:p>
            <a:r>
              <a:rPr lang="en-US" b="1" dirty="0" smtClean="0">
                <a:latin typeface="+mj-lt"/>
                <a:ea typeface="+mj-ea"/>
                <a:cs typeface="+mj-cs"/>
              </a:rPr>
              <a:t>people and the supply of lending (area </a:t>
            </a:r>
          </a:p>
          <a:p>
            <a:r>
              <a:rPr lang="en-US" b="1" dirty="0" smtClean="0">
                <a:latin typeface="+mj-lt"/>
                <a:ea typeface="+mj-ea"/>
                <a:cs typeface="+mj-cs"/>
              </a:rPr>
              <a:t>under blue curve) is decreased.</a:t>
            </a:r>
          </a:p>
          <a:p>
            <a:endParaRPr lang="en-US" b="1" dirty="0" smtClean="0">
              <a:latin typeface="+mj-lt"/>
              <a:ea typeface="+mj-ea"/>
              <a:cs typeface="+mj-cs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 smtClean="0">
                <a:latin typeface="+mj-lt"/>
                <a:ea typeface="+mj-ea"/>
                <a:cs typeface="+mj-cs"/>
              </a:rPr>
              <a:t>Thus, as an accounting identity,</a:t>
            </a:r>
          </a:p>
          <a:p>
            <a:r>
              <a:rPr lang="en-US" b="1" dirty="0">
                <a:latin typeface="+mj-lt"/>
                <a:ea typeface="+mj-ea"/>
                <a:cs typeface="+mj-cs"/>
              </a:rPr>
              <a:t>i</a:t>
            </a:r>
            <a:r>
              <a:rPr lang="en-US" b="1" dirty="0" smtClean="0">
                <a:latin typeface="+mj-lt"/>
                <a:ea typeface="+mj-ea"/>
                <a:cs typeface="+mj-cs"/>
              </a:rPr>
              <a:t>ncreases old age transfers from children</a:t>
            </a:r>
          </a:p>
          <a:p>
            <a:r>
              <a:rPr lang="en-US" b="1" dirty="0" smtClean="0">
                <a:latin typeface="+mj-lt"/>
                <a:ea typeface="+mj-ea"/>
                <a:cs typeface="+mj-cs"/>
              </a:rPr>
              <a:t>cause decrease a decrease investment in </a:t>
            </a:r>
          </a:p>
          <a:p>
            <a:r>
              <a:rPr lang="en-US" b="1" dirty="0" smtClean="0">
                <a:latin typeface="+mj-lt"/>
                <a:ea typeface="+mj-ea"/>
                <a:cs typeface="+mj-cs"/>
              </a:rPr>
              <a:t>physical capital, holding life cycle </a:t>
            </a:r>
          </a:p>
          <a:p>
            <a:r>
              <a:rPr lang="en-US" b="1" dirty="0">
                <a:latin typeface="+mj-lt"/>
                <a:ea typeface="+mj-ea"/>
                <a:cs typeface="+mj-cs"/>
              </a:rPr>
              <a:t>c</a:t>
            </a:r>
            <a:r>
              <a:rPr lang="en-US" b="1" dirty="0" smtClean="0">
                <a:latin typeface="+mj-lt"/>
                <a:ea typeface="+mj-ea"/>
                <a:cs typeface="+mj-cs"/>
              </a:rPr>
              <a:t>onsumption and income constant</a:t>
            </a:r>
          </a:p>
          <a:p>
            <a:endParaRPr lang="en-US" b="1" dirty="0">
              <a:latin typeface="+mj-lt"/>
              <a:ea typeface="+mj-ea"/>
              <a:cs typeface="+mj-cs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 smtClean="0">
                <a:latin typeface="+mj-lt"/>
                <a:ea typeface="+mj-ea"/>
                <a:cs typeface="+mj-cs"/>
              </a:rPr>
              <a:t>Likewise, increases in parental transfers</a:t>
            </a:r>
          </a:p>
          <a:p>
            <a:r>
              <a:rPr lang="en-US" b="1" dirty="0">
                <a:latin typeface="+mj-lt"/>
                <a:ea typeface="+mj-ea"/>
                <a:cs typeface="+mj-cs"/>
              </a:rPr>
              <a:t>t</a:t>
            </a:r>
            <a:r>
              <a:rPr lang="en-US" b="1" dirty="0" smtClean="0">
                <a:latin typeface="+mj-lt"/>
                <a:ea typeface="+mj-ea"/>
                <a:cs typeface="+mj-cs"/>
              </a:rPr>
              <a:t>o children increase aggregate savings</a:t>
            </a:r>
          </a:p>
          <a:p>
            <a:r>
              <a:rPr lang="en-US" b="1" dirty="0" smtClean="0">
                <a:latin typeface="+mj-lt"/>
                <a:ea typeface="+mj-ea"/>
                <a:cs typeface="+mj-cs"/>
              </a:rPr>
              <a:t>and, therefore, increase investment</a:t>
            </a:r>
            <a:endParaRPr lang="en-US" dirty="0" smtClean="0">
              <a:latin typeface="+mj-lt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371600" y="4191000"/>
            <a:ext cx="1371600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>
            <a:off x="2758314" y="3924656"/>
            <a:ext cx="1715445" cy="277049"/>
          </a:xfrm>
          <a:custGeom>
            <a:avLst/>
            <a:gdLst>
              <a:gd name="connsiteX0" fmla="*/ 0 w 1715445"/>
              <a:gd name="connsiteY0" fmla="*/ 582251 h 620036"/>
              <a:gd name="connsiteX1" fmla="*/ 332509 w 1715445"/>
              <a:gd name="connsiteY1" fmla="*/ 211956 h 620036"/>
              <a:gd name="connsiteX2" fmla="*/ 619676 w 1715445"/>
              <a:gd name="connsiteY2" fmla="*/ 360 h 620036"/>
              <a:gd name="connsiteX3" fmla="*/ 1050426 w 1715445"/>
              <a:gd name="connsiteY3" fmla="*/ 174171 h 620036"/>
              <a:gd name="connsiteX4" fmla="*/ 1715445 w 1715445"/>
              <a:gd name="connsiteY4" fmla="*/ 620036 h 620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5445" h="620036">
                <a:moveTo>
                  <a:pt x="0" y="582251"/>
                </a:moveTo>
                <a:cubicBezTo>
                  <a:pt x="114615" y="445594"/>
                  <a:pt x="229230" y="308938"/>
                  <a:pt x="332509" y="211956"/>
                </a:cubicBezTo>
                <a:cubicBezTo>
                  <a:pt x="435788" y="114974"/>
                  <a:pt x="500023" y="6657"/>
                  <a:pt x="619676" y="360"/>
                </a:cubicBezTo>
                <a:cubicBezTo>
                  <a:pt x="739329" y="-5937"/>
                  <a:pt x="867798" y="70892"/>
                  <a:pt x="1050426" y="174171"/>
                </a:cubicBezTo>
                <a:cubicBezTo>
                  <a:pt x="1233054" y="277450"/>
                  <a:pt x="1589495" y="539428"/>
                  <a:pt x="1715445" y="620036"/>
                </a:cubicBezTo>
              </a:path>
            </a:pathLst>
          </a:cu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urved Right Arrow 6"/>
          <p:cNvSpPr/>
          <p:nvPr/>
        </p:nvSpPr>
        <p:spPr>
          <a:xfrm rot="4174062">
            <a:off x="1780176" y="1820650"/>
            <a:ext cx="365760" cy="96907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urved Left Arrow 4"/>
          <p:cNvSpPr/>
          <p:nvPr/>
        </p:nvSpPr>
        <p:spPr>
          <a:xfrm rot="18769200">
            <a:off x="3522749" y="1764533"/>
            <a:ext cx="271156" cy="86507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53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indent="-342900">
              <a:lnSpc>
                <a:spcPts val="2500"/>
              </a:lnSpc>
            </a:pP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/>
              <a:t>The </a:t>
            </a:r>
            <a:r>
              <a:rPr lang="en-US" sz="3100" dirty="0" smtClean="0"/>
              <a:t>State 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en-US" sz="2700" dirty="0" smtClean="0"/>
              <a:t>Tax workers in order to transfer </a:t>
            </a:r>
            <a:br>
              <a:rPr lang="en-US" sz="2700" dirty="0" smtClean="0"/>
            </a:br>
            <a:r>
              <a:rPr lang="en-US" sz="2700" dirty="0" smtClean="0"/>
              <a:t>downward to finance education &amp; upward to finance retirees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619485"/>
            <a:ext cx="3581400" cy="490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876800" y="1524000"/>
            <a:ext cx="4732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b="1" dirty="0" smtClean="0">
              <a:latin typeface="+mj-lt"/>
              <a:ea typeface="+mj-ea"/>
              <a:cs typeface="+mj-cs"/>
            </a:endParaRPr>
          </a:p>
          <a:p>
            <a:endParaRPr lang="en-US" b="1" dirty="0" smtClean="0">
              <a:latin typeface="+mj-lt"/>
              <a:ea typeface="+mj-ea"/>
              <a:cs typeface="+mj-cs"/>
            </a:endParaRPr>
          </a:p>
          <a:p>
            <a:endParaRPr lang="en-US" dirty="0" smtClean="0">
              <a:latin typeface="+mj-lt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371600" y="4191000"/>
            <a:ext cx="1371600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>
            <a:off x="2758314" y="3924656"/>
            <a:ext cx="1715445" cy="277049"/>
          </a:xfrm>
          <a:custGeom>
            <a:avLst/>
            <a:gdLst>
              <a:gd name="connsiteX0" fmla="*/ 0 w 1715445"/>
              <a:gd name="connsiteY0" fmla="*/ 582251 h 620036"/>
              <a:gd name="connsiteX1" fmla="*/ 332509 w 1715445"/>
              <a:gd name="connsiteY1" fmla="*/ 211956 h 620036"/>
              <a:gd name="connsiteX2" fmla="*/ 619676 w 1715445"/>
              <a:gd name="connsiteY2" fmla="*/ 360 h 620036"/>
              <a:gd name="connsiteX3" fmla="*/ 1050426 w 1715445"/>
              <a:gd name="connsiteY3" fmla="*/ 174171 h 620036"/>
              <a:gd name="connsiteX4" fmla="*/ 1715445 w 1715445"/>
              <a:gd name="connsiteY4" fmla="*/ 620036 h 620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5445" h="620036">
                <a:moveTo>
                  <a:pt x="0" y="582251"/>
                </a:moveTo>
                <a:cubicBezTo>
                  <a:pt x="114615" y="445594"/>
                  <a:pt x="229230" y="308938"/>
                  <a:pt x="332509" y="211956"/>
                </a:cubicBezTo>
                <a:cubicBezTo>
                  <a:pt x="435788" y="114974"/>
                  <a:pt x="500023" y="6657"/>
                  <a:pt x="619676" y="360"/>
                </a:cubicBezTo>
                <a:cubicBezTo>
                  <a:pt x="739329" y="-5937"/>
                  <a:pt x="867798" y="70892"/>
                  <a:pt x="1050426" y="174171"/>
                </a:cubicBezTo>
                <a:cubicBezTo>
                  <a:pt x="1233054" y="277450"/>
                  <a:pt x="1589495" y="539428"/>
                  <a:pt x="1715445" y="620036"/>
                </a:cubicBezTo>
              </a:path>
            </a:pathLst>
          </a:cu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urved Right Arrow 6"/>
          <p:cNvSpPr/>
          <p:nvPr/>
        </p:nvSpPr>
        <p:spPr>
          <a:xfrm rot="4174062">
            <a:off x="1780176" y="1820650"/>
            <a:ext cx="365760" cy="96907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urved Left Arrow 4"/>
          <p:cNvSpPr/>
          <p:nvPr/>
        </p:nvSpPr>
        <p:spPr>
          <a:xfrm rot="18769200">
            <a:off x="3522749" y="1764533"/>
            <a:ext cx="271156" cy="86507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50006" y="1964661"/>
            <a:ext cx="3636316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Difference in </a:t>
            </a:r>
            <a:r>
              <a:rPr lang="en-US" dirty="0" err="1" smtClean="0"/>
              <a:t>Avg</a:t>
            </a:r>
            <a:r>
              <a:rPr lang="en-US" dirty="0" smtClean="0"/>
              <a:t> age of taxpayers</a:t>
            </a:r>
          </a:p>
          <a:p>
            <a:r>
              <a:rPr lang="en-US" dirty="0" smtClean="0"/>
              <a:t>Average age of transfer recipients</a:t>
            </a:r>
          </a:p>
          <a:p>
            <a:r>
              <a:rPr lang="en-US" dirty="0"/>
              <a:t>d</a:t>
            </a:r>
            <a:r>
              <a:rPr lang="en-US" dirty="0" smtClean="0"/>
              <a:t>etermines effect of transfers on</a:t>
            </a:r>
          </a:p>
          <a:p>
            <a:r>
              <a:rPr lang="en-US" dirty="0"/>
              <a:t>s</a:t>
            </a:r>
            <a:r>
              <a:rPr lang="en-US" dirty="0" smtClean="0"/>
              <a:t>upply of saving, hold lifecycle </a:t>
            </a:r>
          </a:p>
          <a:p>
            <a:r>
              <a:rPr lang="en-US" dirty="0"/>
              <a:t>c</a:t>
            </a:r>
            <a:r>
              <a:rPr lang="en-US" dirty="0" smtClean="0"/>
              <a:t>onsumption and labor earnings </a:t>
            </a:r>
          </a:p>
          <a:p>
            <a:r>
              <a:rPr lang="en-US" dirty="0" smtClean="0"/>
              <a:t>Constant</a:t>
            </a:r>
          </a:p>
          <a:p>
            <a:endParaRPr lang="en-US" dirty="0"/>
          </a:p>
          <a:p>
            <a:pPr marL="342900" indent="-342900">
              <a:buAutoNum type="alphaLcPeriod"/>
            </a:pPr>
            <a:r>
              <a:rPr lang="en-US" dirty="0" smtClean="0"/>
              <a:t>A shift of a dollar of transfers </a:t>
            </a:r>
          </a:p>
          <a:p>
            <a:r>
              <a:rPr lang="en-US" dirty="0"/>
              <a:t>f</a:t>
            </a:r>
            <a:r>
              <a:rPr lang="en-US" dirty="0" smtClean="0"/>
              <a:t>rom retirees to childhood education</a:t>
            </a:r>
          </a:p>
          <a:p>
            <a:r>
              <a:rPr lang="en-US" dirty="0"/>
              <a:t>i</a:t>
            </a:r>
            <a:r>
              <a:rPr lang="en-US" dirty="0" smtClean="0"/>
              <a:t>ncreases saving; the opposite shift</a:t>
            </a:r>
          </a:p>
          <a:p>
            <a:r>
              <a:rPr lang="en-US" dirty="0"/>
              <a:t>r</a:t>
            </a:r>
            <a:r>
              <a:rPr lang="en-US" dirty="0" smtClean="0"/>
              <a:t>educes savings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28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81150"/>
            <a:ext cx="6942448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Growth in Public Sector Intergenerational </a:t>
            </a:r>
            <a:br>
              <a:rPr lang="en-US" sz="3200" b="1" dirty="0" smtClean="0"/>
            </a:br>
            <a:r>
              <a:rPr lang="en-US" sz="3200" b="1" dirty="0" smtClean="0"/>
              <a:t>Transfers from Young to </a:t>
            </a:r>
            <a:r>
              <a:rPr lang="en-US" sz="3200" b="1" dirty="0" smtClean="0"/>
              <a:t>Old in Advanced Countries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5499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Growth of public transfers from young to old in advanced countries reduces resources for investment in human and physical capital</a:t>
            </a:r>
          </a:p>
          <a:p>
            <a:r>
              <a:rPr lang="en-US" dirty="0" smtClean="0"/>
              <a:t>Role of political economy</a:t>
            </a:r>
          </a:p>
          <a:p>
            <a:pPr lvl="1"/>
            <a:r>
              <a:rPr lang="en-US" dirty="0" smtClean="0"/>
              <a:t>age distribution of voters shifting in favor of elderly at the same time they are becoming more expensive to support</a:t>
            </a:r>
          </a:p>
          <a:p>
            <a:r>
              <a:rPr lang="en-US" dirty="0" smtClean="0"/>
              <a:t>“Reproductive Shirking” (Willis, 1980)</a:t>
            </a:r>
          </a:p>
          <a:p>
            <a:pPr lvl="1"/>
            <a:r>
              <a:rPr lang="en-US" dirty="0" smtClean="0"/>
              <a:t>Upward transfers through public sector creates wedge between private and social benefits of child bearing</a:t>
            </a:r>
          </a:p>
          <a:p>
            <a:r>
              <a:rPr lang="en-US" dirty="0" smtClean="0"/>
              <a:t>Lee &amp; Mason have given us a marvelous analytic framework and body of comparative data that will help us understand how to cope with the implications of demographic and economic change</a:t>
            </a:r>
          </a:p>
        </p:txBody>
      </p:sp>
    </p:spTree>
    <p:extLst>
      <p:ext uri="{BB962C8B-B14F-4D97-AF65-F5344CB8AC3E}">
        <p14:creationId xmlns:p14="http://schemas.microsoft.com/office/powerpoint/2010/main" val="351041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Willis </a:t>
            </a:r>
            <a:r>
              <a:rPr lang="en-US" dirty="0" smtClean="0"/>
              <a:t>Blurb for Lee &amp; Mason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0002727"/>
              </p:ext>
            </p:extLst>
          </p:nvPr>
        </p:nvGraphicFramePr>
        <p:xfrm>
          <a:off x="2209800" y="1981200"/>
          <a:ext cx="4937125" cy="359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Document" r:id="rId3" imgW="5956042" imgH="4339812" progId="Word.Document.12">
                  <p:embed/>
                </p:oleObj>
              </mc:Choice>
              <mc:Fallback>
                <p:oleObj name="Document" r:id="rId3" imgW="5956042" imgH="433981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09800" y="1981200"/>
                        <a:ext cx="4937125" cy="3597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829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my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Present major finding of NTA project on the relationship between direction of intergenerational transfers, fertility and economic development</a:t>
            </a:r>
          </a:p>
          <a:p>
            <a:r>
              <a:rPr lang="en-US" dirty="0" smtClean="0"/>
              <a:t>Explain how this finding is connected with Samuelson’s overlapping generations model using realistic demography</a:t>
            </a:r>
          </a:p>
          <a:p>
            <a:r>
              <a:rPr lang="en-US" dirty="0" smtClean="0"/>
              <a:t>Discuss a few implications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77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Caldwell 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Caldwell (1976) persuaded many that the transition from high to low fertility was accompanied (or even caused) by a change in the direction of intergenerational transfers.</a:t>
            </a:r>
          </a:p>
          <a:p>
            <a:pPr lvl="1"/>
            <a:r>
              <a:rPr lang="en-US" dirty="0" smtClean="0"/>
              <a:t>In primitive societies, the older generation is motivated to have many children by the prospect of receiving support in old age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odernization and economic development undermine the incentives of children to support the elderly</a:t>
            </a:r>
          </a:p>
          <a:p>
            <a:pPr lvl="1"/>
            <a:r>
              <a:rPr lang="en-US" dirty="0" smtClean="0"/>
              <a:t>With the “props” for high fertility removed, fertility declines with social and economic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30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Lee &amp; Mason’s Findings from NTA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Their </a:t>
            </a:r>
            <a:r>
              <a:rPr lang="en-US" dirty="0" smtClean="0"/>
              <a:t>data show the exact opposite of the Caldwell hypothesis</a:t>
            </a:r>
          </a:p>
          <a:p>
            <a:pPr lvl="1"/>
            <a:r>
              <a:rPr lang="en-US" dirty="0" smtClean="0"/>
              <a:t>In all societies, except for the most advanced ones, the direction of intergenerational transfers is downward, from the older to the younger generation</a:t>
            </a:r>
          </a:p>
          <a:p>
            <a:pPr lvl="1"/>
            <a:r>
              <a:rPr lang="en-US" dirty="0" smtClean="0"/>
              <a:t>In the next slide, this is shown in a diagram format invented by Lee &amp; Mason using “Big Arrows”</a:t>
            </a:r>
          </a:p>
          <a:p>
            <a:pPr lvl="1"/>
            <a:r>
              <a:rPr lang="en-US" dirty="0" smtClean="0"/>
              <a:t>I then show how L&amp;M derive these arrows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20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70923"/>
            <a:ext cx="5319713" cy="5434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Direction of Intergenerational Transfers</a:t>
            </a:r>
            <a:br>
              <a:rPr lang="en-US" sz="4000" dirty="0" smtClean="0"/>
            </a:br>
            <a:r>
              <a:rPr lang="en-US" sz="2000" dirty="0" smtClean="0"/>
              <a:t>(point left = upward, point left=downward)</a:t>
            </a:r>
            <a:endParaRPr lang="en-US" sz="4000" dirty="0"/>
          </a:p>
        </p:txBody>
      </p:sp>
      <p:sp>
        <p:nvSpPr>
          <p:cNvPr id="4" name="Right Brace 3"/>
          <p:cNvSpPr/>
          <p:nvPr/>
        </p:nvSpPr>
        <p:spPr>
          <a:xfrm>
            <a:off x="5715000" y="1676400"/>
            <a:ext cx="533400" cy="121920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Brace 5"/>
          <p:cNvSpPr/>
          <p:nvPr/>
        </p:nvSpPr>
        <p:spPr>
          <a:xfrm>
            <a:off x="5715000" y="2971800"/>
            <a:ext cx="533400" cy="304800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324600" y="1676400"/>
            <a:ext cx="22409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Upward transfers in </a:t>
            </a:r>
          </a:p>
          <a:p>
            <a:r>
              <a:rPr lang="en-US" dirty="0" smtClean="0"/>
              <a:t>Europe (but not US)</a:t>
            </a:r>
          </a:p>
          <a:p>
            <a:endParaRPr lang="en-US" dirty="0"/>
          </a:p>
          <a:p>
            <a:r>
              <a:rPr lang="en-US" dirty="0" smtClean="0"/>
              <a:t>Arrows point to right 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248400" y="3581400"/>
            <a:ext cx="283949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Downward transfers in </a:t>
            </a:r>
          </a:p>
          <a:p>
            <a:r>
              <a:rPr lang="en-US" dirty="0"/>
              <a:t>r</a:t>
            </a:r>
            <a:r>
              <a:rPr lang="en-US" dirty="0" smtClean="0"/>
              <a:t>est of world (except Japan),</a:t>
            </a:r>
          </a:p>
          <a:p>
            <a:r>
              <a:rPr lang="en-US" dirty="0"/>
              <a:t>e</a:t>
            </a:r>
            <a:r>
              <a:rPr lang="en-US" dirty="0" smtClean="0"/>
              <a:t>specially </a:t>
            </a:r>
            <a:r>
              <a:rPr lang="en-US" dirty="0" smtClean="0"/>
              <a:t>in lowest income </a:t>
            </a:r>
          </a:p>
          <a:p>
            <a:r>
              <a:rPr lang="en-US" dirty="0"/>
              <a:t>c</a:t>
            </a:r>
            <a:r>
              <a:rPr lang="en-US" dirty="0" smtClean="0"/>
              <a:t>ountries </a:t>
            </a:r>
          </a:p>
          <a:p>
            <a:endParaRPr lang="en-US" dirty="0"/>
          </a:p>
          <a:p>
            <a:r>
              <a:rPr lang="en-US" dirty="0" smtClean="0"/>
              <a:t>Arrows point to left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03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Derivation of the Big Arrows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2700" dirty="0" smtClean="0"/>
              <a:t>(The Case of </a:t>
            </a:r>
            <a:r>
              <a:rPr lang="en-US" sz="2700" dirty="0" smtClean="0"/>
              <a:t>Japan, </a:t>
            </a:r>
            <a:r>
              <a:rPr lang="en-US" sz="2700" dirty="0" smtClean="0"/>
              <a:t>shown in Fig. 2-1 of L&amp;M) </a:t>
            </a:r>
            <a:r>
              <a:rPr lang="en-US" sz="3100" dirty="0"/>
              <a:t/>
            </a:r>
            <a:br>
              <a:rPr lang="en-US" sz="3100" dirty="0"/>
            </a:br>
            <a:endParaRPr lang="en-US" sz="31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47825"/>
            <a:ext cx="3581400" cy="490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029200" y="1630740"/>
            <a:ext cx="394435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Aggregate Consumption=</a:t>
            </a:r>
          </a:p>
          <a:p>
            <a:r>
              <a:rPr lang="en-US" sz="1600" dirty="0" smtClean="0"/>
              <a:t>Aggregate Labor Earnings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Children and elderly have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  virtually no earnings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All production from middle age 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 group of workers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Aggregates = </a:t>
            </a:r>
            <a:r>
              <a:rPr lang="en-US" sz="1600" smtClean="0"/>
              <a:t>Sum of age-specific </a:t>
            </a:r>
            <a:r>
              <a:rPr lang="en-US" sz="1600" dirty="0" smtClean="0"/>
              <a:t>values </a:t>
            </a:r>
          </a:p>
          <a:p>
            <a:r>
              <a:rPr lang="en-US" sz="1600" dirty="0" smtClean="0"/>
              <a:t>      of c and y weighted by fraction of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 of people at each age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Equation holds with 2003 age distribution</a:t>
            </a:r>
            <a:endParaRPr lang="en-US" sz="1600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4648200" y="2057399"/>
            <a:ext cx="381000" cy="15240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867400" y="6321623"/>
            <a:ext cx="4444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age</a:t>
            </a:r>
            <a:endParaRPr lang="en-US" sz="1400" dirty="0"/>
          </a:p>
        </p:txBody>
      </p:sp>
      <p:pic>
        <p:nvPicPr>
          <p:cNvPr id="4098" name="Picture 2" descr="http://tfw.cachefly.net/snm/images/nm/pyramids/ja-200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606678"/>
            <a:ext cx="3429000" cy="1717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71600" y="1242536"/>
            <a:ext cx="155690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</a:t>
            </a:r>
            <a:r>
              <a:rPr lang="en-US" sz="1400" dirty="0" smtClean="0"/>
              <a:t>onsumption</a:t>
            </a:r>
          </a:p>
          <a:p>
            <a:r>
              <a:rPr lang="en-US" sz="1400" dirty="0"/>
              <a:t>i</a:t>
            </a:r>
            <a:r>
              <a:rPr lang="en-US" sz="1400" dirty="0" smtClean="0"/>
              <a:t>ncludes education</a:t>
            </a:r>
          </a:p>
          <a:p>
            <a:r>
              <a:rPr lang="en-US" sz="1400" dirty="0"/>
              <a:t>a</a:t>
            </a:r>
            <a:r>
              <a:rPr lang="en-US" sz="1400" dirty="0" smtClean="0"/>
              <a:t>nd health </a:t>
            </a:r>
          </a:p>
          <a:p>
            <a:r>
              <a:rPr lang="en-US" sz="1400" dirty="0" smtClean="0"/>
              <a:t>expenditure</a:t>
            </a:r>
            <a:endParaRPr lang="en-US" sz="1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714500" y="2209800"/>
            <a:ext cx="381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656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 </a:t>
            </a:r>
            <a:br>
              <a:rPr lang="en-US" sz="4000" dirty="0" smtClean="0"/>
            </a:br>
            <a:endParaRPr lang="en-US" sz="2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47825"/>
            <a:ext cx="3581400" cy="490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029200" y="1689318"/>
            <a:ext cx="337259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Aggregate </a:t>
            </a:r>
            <a:r>
              <a:rPr lang="en-US" sz="1600" dirty="0" smtClean="0"/>
              <a:t>Consumption=</a:t>
            </a:r>
          </a:p>
          <a:p>
            <a:r>
              <a:rPr lang="en-US" sz="1600" dirty="0" smtClean="0"/>
              <a:t>Aggregate Labor Earnings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Equation will not hold with 2050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  age distribution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Consumption profile must be</a:t>
            </a:r>
          </a:p>
          <a:p>
            <a:r>
              <a:rPr lang="en-US" sz="1600" dirty="0" smtClean="0"/>
              <a:t>      lowered at some or all </a:t>
            </a:r>
            <a:r>
              <a:rPr lang="en-US" sz="1600" dirty="0" smtClean="0"/>
              <a:t>ages  to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 satisfy aggregate budget constraint</a:t>
            </a:r>
            <a:endParaRPr lang="en-US" sz="1600" dirty="0" smtClean="0"/>
          </a:p>
          <a:p>
            <a:endParaRPr lang="en-US" sz="1600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4648200" y="2057399"/>
            <a:ext cx="381000" cy="15240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867400" y="6321623"/>
            <a:ext cx="4444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age</a:t>
            </a:r>
            <a:endParaRPr lang="en-US" sz="1400" dirty="0"/>
          </a:p>
        </p:txBody>
      </p:sp>
      <p:pic>
        <p:nvPicPr>
          <p:cNvPr id="5122" name="Picture 2" descr="http://tfw.cachefly.net/snm/images/nm/pyramids/ja-205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975" y="3857625"/>
            <a:ext cx="3859447" cy="193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12800" dirty="0" smtClean="0"/>
              <a:t>Life Cycle Income, Consumption, Wealth and the Direction of Intergenerational Transfers</a:t>
            </a:r>
          </a:p>
          <a:p>
            <a:r>
              <a:rPr lang="en-US" sz="11200" dirty="0" smtClean="0"/>
              <a:t>(The Case of Japan)</a:t>
            </a:r>
            <a:r>
              <a:rPr lang="en-US" sz="128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60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Derivation of </a:t>
            </a:r>
            <a:r>
              <a:rPr lang="en-US" sz="2200" dirty="0" smtClean="0"/>
              <a:t>“Big Arrows</a:t>
            </a:r>
            <a:r>
              <a:rPr lang="en-US" sz="2200" dirty="0" smtClean="0"/>
              <a:t>”</a:t>
            </a:r>
            <a:br>
              <a:rPr lang="en-US" sz="2200" dirty="0" smtClean="0"/>
            </a:br>
            <a:r>
              <a:rPr lang="en-US" sz="2200" dirty="0" smtClean="0"/>
              <a:t>Imagine Japan with no families and no </a:t>
            </a:r>
            <a:r>
              <a:rPr lang="en-US" sz="2200" dirty="0" smtClean="0"/>
              <a:t>government, ONLY </a:t>
            </a:r>
            <a:r>
              <a:rPr lang="en-US" sz="2200" dirty="0" smtClean="0"/>
              <a:t>BANKS</a:t>
            </a:r>
            <a:r>
              <a:rPr lang="en-US" sz="2200" dirty="0" smtClean="0"/>
              <a:t>!!! </a:t>
            </a:r>
            <a:br>
              <a:rPr lang="en-US" sz="2200" dirty="0" smtClean="0"/>
            </a:br>
            <a:r>
              <a:rPr lang="en-US" sz="2200" dirty="0" smtClean="0"/>
              <a:t> (i.e., Samuelson’s Consumption-Loan Economy)</a:t>
            </a:r>
            <a:endParaRPr lang="en-US" sz="2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647825"/>
            <a:ext cx="3581400" cy="490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943600" y="1630740"/>
            <a:ext cx="257269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Aggregate Credit Balance</a:t>
            </a:r>
          </a:p>
          <a:p>
            <a:r>
              <a:rPr lang="en-US" sz="1600" dirty="0" smtClean="0"/>
              <a:t>     = c(Ac-Ay)</a:t>
            </a:r>
          </a:p>
          <a:p>
            <a:r>
              <a:rPr lang="en-US" sz="1600" dirty="0" smtClean="0"/>
              <a:t>    Ac&gt;Ay in figure</a:t>
            </a:r>
          </a:p>
          <a:p>
            <a:endParaRPr lang="en-US" sz="1600" dirty="0" smtClean="0"/>
          </a:p>
          <a:p>
            <a:r>
              <a:rPr lang="en-US" sz="1600" dirty="0" smtClean="0"/>
              <a:t>   c = per capita consumption</a:t>
            </a:r>
          </a:p>
          <a:p>
            <a:r>
              <a:rPr lang="en-US" sz="1600" dirty="0" smtClean="0"/>
              <a:t>Ac= avg. age of consuming</a:t>
            </a:r>
          </a:p>
          <a:p>
            <a:r>
              <a:rPr lang="en-US" sz="1600" dirty="0" smtClean="0"/>
              <a:t>Ay= avg. age of producing</a:t>
            </a:r>
            <a:endParaRPr lang="en-US" sz="1600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5562600" y="2057399"/>
            <a:ext cx="381000" cy="15240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867400" y="6321623"/>
            <a:ext cx="4444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age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76200" y="1591270"/>
            <a:ext cx="18767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Newborns take</a:t>
            </a:r>
          </a:p>
          <a:p>
            <a:r>
              <a:rPr lang="en-US" dirty="0" smtClean="0"/>
              <a:t>loans from bank</a:t>
            </a:r>
          </a:p>
          <a:p>
            <a:r>
              <a:rPr lang="en-US" dirty="0" smtClean="0"/>
              <a:t>to finance </a:t>
            </a:r>
          </a:p>
          <a:p>
            <a:r>
              <a:rPr lang="en-US" dirty="0" smtClean="0"/>
              <a:t>consumption flow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6200" y="2819400"/>
            <a:ext cx="27384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When enter labor market, </a:t>
            </a:r>
            <a:endParaRPr lang="en-US" dirty="0" smtClean="0"/>
          </a:p>
          <a:p>
            <a:r>
              <a:rPr lang="en-US" dirty="0"/>
              <a:t>i</a:t>
            </a:r>
            <a:r>
              <a:rPr lang="en-US" dirty="0" smtClean="0"/>
              <a:t>ndividual has </a:t>
            </a:r>
            <a:r>
              <a:rPr lang="en-US" dirty="0" smtClean="0"/>
              <a:t>accumulated</a:t>
            </a:r>
            <a:endParaRPr lang="en-US" dirty="0" smtClean="0"/>
          </a:p>
          <a:p>
            <a:r>
              <a:rPr lang="en-US" dirty="0" smtClean="0"/>
              <a:t>debt equal to cost of</a:t>
            </a:r>
          </a:p>
          <a:p>
            <a:r>
              <a:rPr lang="en-US" dirty="0" smtClean="0"/>
              <a:t>childhood consumption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6200" y="4563070"/>
            <a:ext cx="27265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Workers pay off debt and</a:t>
            </a:r>
          </a:p>
          <a:p>
            <a:r>
              <a:rPr lang="en-US" dirty="0"/>
              <a:t>b</a:t>
            </a:r>
            <a:r>
              <a:rPr lang="en-US" dirty="0" smtClean="0"/>
              <a:t>egin saving for retirement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6200" y="5325070"/>
            <a:ext cx="25001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Retirees finance </a:t>
            </a:r>
          </a:p>
          <a:p>
            <a:r>
              <a:rPr lang="en-US" dirty="0" smtClean="0"/>
              <a:t>consumption by drawing</a:t>
            </a:r>
          </a:p>
          <a:p>
            <a:r>
              <a:rPr lang="en-US" dirty="0" smtClean="0"/>
              <a:t>down wealth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828800" y="2133599"/>
            <a:ext cx="1143000" cy="60960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209800" y="3428999"/>
            <a:ext cx="1295400" cy="121920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2514600" y="2095501"/>
            <a:ext cx="1614628" cy="262889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2286000" y="2791599"/>
            <a:ext cx="3048000" cy="269480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019800" y="3048000"/>
            <a:ext cx="2414315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Aggregate Credit Balance   </a:t>
            </a:r>
          </a:p>
          <a:p>
            <a:r>
              <a:rPr lang="en-US" sz="1600" dirty="0" smtClean="0"/>
              <a:t>     credit of old  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   greater than</a:t>
            </a:r>
          </a:p>
          <a:p>
            <a:r>
              <a:rPr lang="en-US" sz="1600" dirty="0" smtClean="0"/>
              <a:t>     borrowing </a:t>
            </a:r>
            <a:r>
              <a:rPr lang="en-US" sz="1600" dirty="0"/>
              <a:t>of </a:t>
            </a:r>
            <a:r>
              <a:rPr lang="en-US" sz="1600" dirty="0" smtClean="0"/>
              <a:t>young</a:t>
            </a:r>
          </a:p>
          <a:p>
            <a:endParaRPr lang="en-US" sz="1600" dirty="0" smtClean="0"/>
          </a:p>
          <a:p>
            <a:r>
              <a:rPr lang="en-US" sz="1600" dirty="0" smtClean="0"/>
              <a:t>Surplus could be used to </a:t>
            </a:r>
          </a:p>
          <a:p>
            <a:r>
              <a:rPr lang="en-US" sz="1600" dirty="0" smtClean="0"/>
              <a:t>f</a:t>
            </a:r>
            <a:r>
              <a:rPr lang="en-US" sz="1600" dirty="0" smtClean="0"/>
              <a:t>inance investment in </a:t>
            </a:r>
          </a:p>
          <a:p>
            <a:r>
              <a:rPr lang="en-US" sz="1600" dirty="0"/>
              <a:t>p</a:t>
            </a:r>
            <a:r>
              <a:rPr lang="en-US" sz="1600" dirty="0" smtClean="0"/>
              <a:t>hysical capital</a:t>
            </a:r>
            <a:endParaRPr lang="en-US" sz="1600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3733800" y="4100512"/>
            <a:ext cx="2578081" cy="26348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4959360" y="3625334"/>
            <a:ext cx="1352521" cy="33706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2209800" y="3115272"/>
            <a:ext cx="1096939" cy="31372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2514600" y="4203583"/>
            <a:ext cx="1614628" cy="52081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1828800" y="2133599"/>
            <a:ext cx="1477939" cy="223039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2286000" y="4191001"/>
            <a:ext cx="3467100" cy="129539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172200" y="4463991"/>
            <a:ext cx="2599814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Arrow measures Aggregate</a:t>
            </a:r>
          </a:p>
          <a:p>
            <a:r>
              <a:rPr lang="en-US" sz="1600" dirty="0" smtClean="0"/>
              <a:t>Credit Balance &amp; Direction of</a:t>
            </a:r>
          </a:p>
          <a:p>
            <a:r>
              <a:rPr lang="en-US" sz="1600" dirty="0" smtClean="0"/>
              <a:t>Transfers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length = Ac-Ay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width = c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area = total transfer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point right = upward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point left = downward</a:t>
            </a:r>
            <a:endParaRPr lang="en-US" sz="1600" dirty="0"/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4495800" y="5064155"/>
            <a:ext cx="1816081" cy="118424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1471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20" grpId="0"/>
      <p:bldP spid="20" grpId="1"/>
      <p:bldP spid="4" grpId="0"/>
      <p:bldP spid="4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7342</TotalTime>
  <Words>1012</Words>
  <Application>Microsoft Office PowerPoint</Application>
  <PresentationFormat>On-screen Show (4:3)</PresentationFormat>
  <Paragraphs>183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Microsoft Word Document</vt:lpstr>
      <vt:lpstr>The Direction of Intergenerational Transfers and Demographic Transition:  Findings from Lee &amp; Mason</vt:lpstr>
      <vt:lpstr>From Willis Blurb for Lee &amp; Mason</vt:lpstr>
      <vt:lpstr>Goals of my talk</vt:lpstr>
      <vt:lpstr>The Caldwell Hypothesis</vt:lpstr>
      <vt:lpstr>Lee &amp; Mason’s Findings from NTA</vt:lpstr>
      <vt:lpstr>Direction of Intergenerational Transfers (point left = upward, point left=downward)</vt:lpstr>
      <vt:lpstr> Derivation of the Big Arrows (The Case of Japan, shown in Fig. 2-1 of L&amp;M)  </vt:lpstr>
      <vt:lpstr>  </vt:lpstr>
      <vt:lpstr>Derivation of “Big Arrows” Imagine Japan with no families and no government, ONLY BANKS!!!   (i.e., Samuelson’s Consumption-Loan Economy)</vt:lpstr>
      <vt:lpstr>When Ac&gt;AY, net transfers are from young to old, arrows point to right, and the economy is inefficient</vt:lpstr>
      <vt:lpstr>When Ac&lt;AY, net transfers are from old to young, arrows point to left, and the economy is efficient in sense of Pareto optimality</vt:lpstr>
      <vt:lpstr>Comparison of India (Ac&lt;Ay) and Germany (Ac&gt;Ay) </vt:lpstr>
      <vt:lpstr>Trade-off between quality and quantity of children</vt:lpstr>
      <vt:lpstr>Family &amp; State</vt:lpstr>
      <vt:lpstr> The Family-1  Parents pay cost of children &amp; also pay for own retirement </vt:lpstr>
      <vt:lpstr> The Family-2  Children may also provide old age support for parents (Avg age of transfers given&lt; Avg. age of transfers received) </vt:lpstr>
      <vt:lpstr> The State  Tax workers in order to transfer  downward to finance education &amp; upward to finance retirees </vt:lpstr>
      <vt:lpstr>Growth in Public Sector Intergenerational  Transfers from Young to Old in Advanced Countries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J Willis</dc:creator>
  <cp:lastModifiedBy>Robert J Willis</cp:lastModifiedBy>
  <cp:revision>134</cp:revision>
  <dcterms:created xsi:type="dcterms:W3CDTF">2013-04-04T14:35:20Z</dcterms:created>
  <dcterms:modified xsi:type="dcterms:W3CDTF">2013-04-11T17:04:53Z</dcterms:modified>
</cp:coreProperties>
</file>